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3"/>
  </p:notesMasterIdLst>
  <p:sldIdLst>
    <p:sldId id="258" r:id="rId3"/>
    <p:sldId id="260" r:id="rId4"/>
    <p:sldId id="261" r:id="rId5"/>
    <p:sldId id="267" r:id="rId6"/>
    <p:sldId id="268" r:id="rId7"/>
    <p:sldId id="269" r:id="rId8"/>
    <p:sldId id="270" r:id="rId9"/>
    <p:sldId id="272" r:id="rId10"/>
    <p:sldId id="310" r:id="rId11"/>
    <p:sldId id="312" r:id="rId12"/>
    <p:sldId id="275" r:id="rId13"/>
    <p:sldId id="306" r:id="rId14"/>
    <p:sldId id="307" r:id="rId15"/>
    <p:sldId id="308" r:id="rId16"/>
    <p:sldId id="303" r:id="rId17"/>
    <p:sldId id="316" r:id="rId18"/>
    <p:sldId id="317" r:id="rId19"/>
    <p:sldId id="318" r:id="rId20"/>
    <p:sldId id="281" r:id="rId21"/>
    <p:sldId id="30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01" autoAdjust="0"/>
  </p:normalViewPr>
  <p:slideViewPr>
    <p:cSldViewPr snapToGrid="0">
      <p:cViewPr varScale="1">
        <p:scale>
          <a:sx n="54" d="100"/>
          <a:sy n="54" d="100"/>
        </p:scale>
        <p:origin x="331" y="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92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30/01/2017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30021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4063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52358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30/01/2017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30/01/2017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30/01/2017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6130" name="Rectangle 2"/>
          <p:cNvSpPr>
            <a:spLocks noGrp="1" noChangeArrowheads="1"/>
          </p:cNvSpPr>
          <p:nvPr>
            <p:ph type="ctrTitle"/>
          </p:nvPr>
        </p:nvSpPr>
        <p:spPr>
          <a:xfrm>
            <a:off x="0" y="685800"/>
            <a:ext cx="12192000" cy="1143000"/>
          </a:xfrm>
        </p:spPr>
        <p:txBody>
          <a:bodyPr/>
          <a:lstStyle>
            <a:lvl1pPr>
              <a:defRPr/>
            </a:lvl1pPr>
          </a:lstStyle>
          <a:p>
            <a:pPr lvl="0"/>
            <a:r>
              <a:rPr lang="en-GB" altLang="en-US" noProof="0" smtClean="0"/>
              <a:t>Click to edit Master title style</a:t>
            </a:r>
          </a:p>
        </p:txBody>
      </p:sp>
      <p:sp>
        <p:nvSpPr>
          <p:cNvPr id="176131" name="Rectangle 3"/>
          <p:cNvSpPr>
            <a:spLocks noGrp="1" noChangeArrowheads="1"/>
          </p:cNvSpPr>
          <p:nvPr>
            <p:ph type="subTitle" idx="1"/>
          </p:nvPr>
        </p:nvSpPr>
        <p:spPr>
          <a:xfrm>
            <a:off x="0" y="3886200"/>
            <a:ext cx="12192000" cy="1771650"/>
          </a:xfrm>
        </p:spPr>
        <p:txBody>
          <a:bodyPr/>
          <a:lstStyle>
            <a:lvl1pPr marL="0" indent="0" algn="ctr">
              <a:buFontTx/>
              <a:buNone/>
              <a:defRPr>
                <a:latin typeface="Arial Black" panose="020B0A04020102020204" pitchFamily="34" charset="0"/>
              </a:defRPr>
            </a:lvl1pPr>
          </a:lstStyle>
          <a:p>
            <a:pPr lvl="0"/>
            <a:r>
              <a:rPr lang="en-GB" altLang="en-US" noProof="0" smtClean="0"/>
              <a:t>Click to edit Master subtitle style</a:t>
            </a:r>
          </a:p>
        </p:txBody>
      </p:sp>
      <p:sp>
        <p:nvSpPr>
          <p:cNvPr id="176132" name="Rectangle 4"/>
          <p:cNvSpPr>
            <a:spLocks noGrp="1" noChangeArrowheads="1"/>
          </p:cNvSpPr>
          <p:nvPr>
            <p:ph type="dt" sz="half" idx="2"/>
          </p:nvPr>
        </p:nvSpPr>
        <p:spPr bwMode="auto">
          <a:xfrm>
            <a:off x="948267" y="6229350"/>
            <a:ext cx="2573867" cy="5143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spcBef>
                <a:spcPct val="50000"/>
              </a:spcBef>
              <a:defRPr sz="1400">
                <a:solidFill>
                  <a:srgbClr val="5E574E"/>
                </a:solidFill>
                <a:latin typeface="Arial" panose="020B0604020202020204" pitchFamily="34" charset="0"/>
              </a:defRPr>
            </a:lvl1pPr>
          </a:lstStyle>
          <a:p>
            <a:endParaRPr lang="en-GB" altLang="en-US"/>
          </a:p>
        </p:txBody>
      </p:sp>
      <p:sp>
        <p:nvSpPr>
          <p:cNvPr id="176133" name="Rectangle 5"/>
          <p:cNvSpPr>
            <a:spLocks noGrp="1" noChangeArrowheads="1"/>
          </p:cNvSpPr>
          <p:nvPr>
            <p:ph type="ftr" sz="quarter" idx="3"/>
          </p:nvPr>
        </p:nvSpPr>
        <p:spPr bwMode="auto">
          <a:xfrm>
            <a:off x="4199467" y="6229350"/>
            <a:ext cx="3793067" cy="5143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ctr">
              <a:spcBef>
                <a:spcPct val="50000"/>
              </a:spcBef>
              <a:defRPr sz="1400">
                <a:solidFill>
                  <a:srgbClr val="5E574E"/>
                </a:solidFill>
                <a:latin typeface="Arial" panose="020B0604020202020204" pitchFamily="34" charset="0"/>
              </a:defRPr>
            </a:lvl1pPr>
          </a:lstStyle>
          <a:p>
            <a:endParaRPr lang="en-GB" altLang="en-US"/>
          </a:p>
        </p:txBody>
      </p:sp>
      <p:sp>
        <p:nvSpPr>
          <p:cNvPr id="176134" name="Rectangle 6"/>
          <p:cNvSpPr>
            <a:spLocks noGrp="1" noChangeArrowheads="1"/>
          </p:cNvSpPr>
          <p:nvPr>
            <p:ph type="sldNum" sz="quarter" idx="4"/>
          </p:nvPr>
        </p:nvSpPr>
        <p:spPr bwMode="auto">
          <a:xfrm>
            <a:off x="8805333" y="6229350"/>
            <a:ext cx="2438400" cy="5143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50000"/>
              </a:spcBef>
              <a:defRPr sz="1400">
                <a:solidFill>
                  <a:srgbClr val="5E574E"/>
                </a:solidFill>
                <a:latin typeface="Arial" panose="020B0604020202020204" pitchFamily="34" charset="0"/>
              </a:defRPr>
            </a:lvl1pPr>
          </a:lstStyle>
          <a:p>
            <a:fld id="{8C569095-5054-4B5E-838B-34A890195196}" type="slidenum">
              <a:rPr lang="en-GB" altLang="en-US"/>
              <a:pPr/>
              <a:t>‹#›</a:t>
            </a:fld>
            <a:endParaRPr lang="en-GB" altLang="en-US"/>
          </a:p>
        </p:txBody>
      </p:sp>
      <p:pic>
        <p:nvPicPr>
          <p:cNvPr id="176135" name="Picture 7" descr="paint"/>
          <p:cNvPicPr>
            <a:picLocks noChangeAspect="1" noChangeArrowheads="1"/>
          </p:cNvPicPr>
          <p:nvPr/>
        </p:nvPicPr>
        <p:blipFill>
          <a:blip r:embed="rId2">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1219200" y="1828801"/>
            <a:ext cx="109728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91999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17623419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Tree>
    <p:extLst>
      <p:ext uri="{BB962C8B-B14F-4D97-AF65-F5344CB8AC3E}">
        <p14:creationId xmlns:p14="http://schemas.microsoft.com/office/powerpoint/2010/main" val="149037507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412876"/>
            <a:ext cx="5522384" cy="46450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335185" y="1412876"/>
            <a:ext cx="5522383" cy="46450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8080443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4333819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404082115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08545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354297224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360815841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4398968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28600"/>
            <a:ext cx="3048000" cy="5829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0" y="228600"/>
            <a:ext cx="8940800" cy="58293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64181796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30/01/2017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31526" y="5495940"/>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99CCFF"/>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0" y="228600"/>
            <a:ext cx="12192000"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p>
        </p:txBody>
      </p:sp>
      <p:sp>
        <p:nvSpPr>
          <p:cNvPr id="175107" name="Rectangle 3"/>
          <p:cNvSpPr>
            <a:spLocks noGrp="1" noChangeArrowheads="1"/>
          </p:cNvSpPr>
          <p:nvPr>
            <p:ph type="body" idx="1"/>
          </p:nvPr>
        </p:nvSpPr>
        <p:spPr bwMode="auto">
          <a:xfrm>
            <a:off x="609600" y="1412876"/>
            <a:ext cx="11247967" cy="464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75108" name="Picture 4" descr="paint"/>
          <p:cNvPicPr>
            <a:picLocks noChangeAspect="1" noChangeArrowheads="1"/>
          </p:cNvPicPr>
          <p:nvPr/>
        </p:nvPicPr>
        <p:blipFill>
          <a:blip r:embed="rId1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1219200" y="908051"/>
            <a:ext cx="109728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5109" name="Text Box 5"/>
          <p:cNvSpPr txBox="1">
            <a:spLocks noChangeArrowheads="1"/>
          </p:cNvSpPr>
          <p:nvPr/>
        </p:nvSpPr>
        <p:spPr bwMode="auto">
          <a:xfrm>
            <a:off x="7010400" y="6553200"/>
            <a:ext cx="518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altLang="en-US" sz="1400"/>
              <a:t>IM Binary Addition and Multiplication</a:t>
            </a:r>
          </a:p>
        </p:txBody>
      </p:sp>
      <p:sp>
        <p:nvSpPr>
          <p:cNvPr id="175110" name="Text Box 6"/>
          <p:cNvSpPr txBox="1">
            <a:spLocks noChangeArrowheads="1"/>
          </p:cNvSpPr>
          <p:nvPr/>
        </p:nvSpPr>
        <p:spPr bwMode="auto">
          <a:xfrm>
            <a:off x="10871200" y="0"/>
            <a:ext cx="132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fld id="{3372AE85-288F-49D2-8C82-E78B4C3D71BE}" type="slidenum">
              <a:rPr lang="en-GB" altLang="en-US" sz="1400"/>
              <a:pPr algn="r">
                <a:spcBef>
                  <a:spcPct val="50000"/>
                </a:spcBef>
              </a:pPr>
              <a:t>‹#›</a:t>
            </a:fld>
            <a:r>
              <a:rPr lang="en-GB" altLang="en-US" sz="1400"/>
              <a:t> of 19</a:t>
            </a:r>
          </a:p>
        </p:txBody>
      </p:sp>
    </p:spTree>
    <p:extLst>
      <p:ext uri="{BB962C8B-B14F-4D97-AF65-F5344CB8AC3E}">
        <p14:creationId xmlns:p14="http://schemas.microsoft.com/office/powerpoint/2010/main" val="38904552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txStyles>
    <p:titleStyle>
      <a:lvl1pPr algn="ctr" rtl="0" eaLnBrk="0" fontAlgn="base" hangingPunct="0">
        <a:spcBef>
          <a:spcPct val="0"/>
        </a:spcBef>
        <a:spcAft>
          <a:spcPct val="0"/>
        </a:spcAft>
        <a:defRPr kumimoji="1" sz="4000" kern="1200">
          <a:solidFill>
            <a:schemeClr val="tx2"/>
          </a:solidFill>
          <a:latin typeface="+mj-lt"/>
          <a:ea typeface="+mj-ea"/>
          <a:cs typeface="+mj-cs"/>
        </a:defRPr>
      </a:lvl1pPr>
      <a:lvl2pPr algn="ctr" rtl="0" eaLnBrk="0" fontAlgn="base" hangingPunct="0">
        <a:spcBef>
          <a:spcPct val="0"/>
        </a:spcBef>
        <a:spcAft>
          <a:spcPct val="0"/>
        </a:spcAft>
        <a:defRPr kumimoji="1" sz="4000">
          <a:solidFill>
            <a:schemeClr val="tx2"/>
          </a:solidFill>
          <a:latin typeface="Arial Black" panose="020B0A04020102020204" pitchFamily="34" charset="0"/>
        </a:defRPr>
      </a:lvl2pPr>
      <a:lvl3pPr algn="ctr" rtl="0" eaLnBrk="0" fontAlgn="base" hangingPunct="0">
        <a:spcBef>
          <a:spcPct val="0"/>
        </a:spcBef>
        <a:spcAft>
          <a:spcPct val="0"/>
        </a:spcAft>
        <a:defRPr kumimoji="1" sz="4000">
          <a:solidFill>
            <a:schemeClr val="tx2"/>
          </a:solidFill>
          <a:latin typeface="Arial Black" panose="020B0A04020102020204" pitchFamily="34" charset="0"/>
        </a:defRPr>
      </a:lvl3pPr>
      <a:lvl4pPr algn="ctr" rtl="0" eaLnBrk="0" fontAlgn="base" hangingPunct="0">
        <a:spcBef>
          <a:spcPct val="0"/>
        </a:spcBef>
        <a:spcAft>
          <a:spcPct val="0"/>
        </a:spcAft>
        <a:defRPr kumimoji="1" sz="4000">
          <a:solidFill>
            <a:schemeClr val="tx2"/>
          </a:solidFill>
          <a:latin typeface="Arial Black" panose="020B0A04020102020204" pitchFamily="34" charset="0"/>
        </a:defRPr>
      </a:lvl4pPr>
      <a:lvl5pPr algn="ctr" rtl="0" eaLnBrk="0" fontAlgn="base" hangingPunct="0">
        <a:spcBef>
          <a:spcPct val="0"/>
        </a:spcBef>
        <a:spcAft>
          <a:spcPct val="0"/>
        </a:spcAft>
        <a:defRPr kumimoji="1" sz="4000">
          <a:solidFill>
            <a:schemeClr val="tx2"/>
          </a:solidFill>
          <a:latin typeface="Arial Black" panose="020B0A04020102020204" pitchFamily="34" charset="0"/>
        </a:defRPr>
      </a:lvl5pPr>
      <a:lvl6pPr marL="457200" algn="ctr" rtl="0" eaLnBrk="0" fontAlgn="base" hangingPunct="0">
        <a:spcBef>
          <a:spcPct val="0"/>
        </a:spcBef>
        <a:spcAft>
          <a:spcPct val="0"/>
        </a:spcAft>
        <a:defRPr kumimoji="1" sz="4000">
          <a:solidFill>
            <a:schemeClr val="tx2"/>
          </a:solidFill>
          <a:latin typeface="Arial Black" panose="020B0A04020102020204" pitchFamily="34" charset="0"/>
        </a:defRPr>
      </a:lvl6pPr>
      <a:lvl7pPr marL="914400" algn="ctr" rtl="0" eaLnBrk="0" fontAlgn="base" hangingPunct="0">
        <a:spcBef>
          <a:spcPct val="0"/>
        </a:spcBef>
        <a:spcAft>
          <a:spcPct val="0"/>
        </a:spcAft>
        <a:defRPr kumimoji="1" sz="4000">
          <a:solidFill>
            <a:schemeClr val="tx2"/>
          </a:solidFill>
          <a:latin typeface="Arial Black" panose="020B0A04020102020204" pitchFamily="34" charset="0"/>
        </a:defRPr>
      </a:lvl7pPr>
      <a:lvl8pPr marL="1371600" algn="ctr" rtl="0" eaLnBrk="0" fontAlgn="base" hangingPunct="0">
        <a:spcBef>
          <a:spcPct val="0"/>
        </a:spcBef>
        <a:spcAft>
          <a:spcPct val="0"/>
        </a:spcAft>
        <a:defRPr kumimoji="1" sz="4000">
          <a:solidFill>
            <a:schemeClr val="tx2"/>
          </a:solidFill>
          <a:latin typeface="Arial Black" panose="020B0A04020102020204" pitchFamily="34" charset="0"/>
        </a:defRPr>
      </a:lvl8pPr>
      <a:lvl9pPr marL="1828800" algn="ctr" rtl="0" eaLnBrk="0" fontAlgn="base" hangingPunct="0">
        <a:spcBef>
          <a:spcPct val="0"/>
        </a:spcBef>
        <a:spcAft>
          <a:spcPct val="0"/>
        </a:spcAft>
        <a:defRPr kumimoji="1" sz="40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accent2"/>
        </a:buClr>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OCYZTg3jahU" TargetMode="External"/><Relationship Id="rId2" Type="http://schemas.openxmlformats.org/officeDocument/2006/relationships/hyperlink" Target="http://community.computingatschool.org.uk/resources/3030" TargetMode="External"/><Relationship Id="rId1" Type="http://schemas.openxmlformats.org/officeDocument/2006/relationships/slideLayout" Target="../slideLayouts/slideLayout2.xml"/><Relationship Id="rId5" Type="http://schemas.openxmlformats.org/officeDocument/2006/relationships/hyperlink" Target="http://csunplugged.org/binary-numbers" TargetMode="External"/><Relationship Id="rId4" Type="http://schemas.openxmlformats.org/officeDocument/2006/relationships/hyperlink" Target="https://studio.code.org/projects/applab/iukLbcDnzqgoxuu810unLw"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lnSpcReduction="10000"/>
          </a:bodyPr>
          <a:lstStyle/>
          <a:p>
            <a:r>
              <a:rPr lang="en-GB" dirty="0" smtClean="0"/>
              <a:t>Session 2</a:t>
            </a:r>
          </a:p>
          <a:p>
            <a:r>
              <a:rPr lang="en-GB" dirty="0" smtClean="0"/>
              <a:t>Introduction</a:t>
            </a:r>
          </a:p>
          <a:p>
            <a:r>
              <a:rPr lang="en-GB" dirty="0" smtClean="0"/>
              <a:t>Theory: Binary numbers</a:t>
            </a:r>
          </a:p>
          <a:p>
            <a:r>
              <a:rPr lang="en-GB" dirty="0" smtClean="0"/>
              <a:t>Practical: Python Turtles and functions</a:t>
            </a:r>
            <a:endParaRPr lang="en-GB" dirty="0"/>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a:bodyPr>
          <a:lstStyle/>
          <a:p>
            <a:r>
              <a:rPr lang="en-US" dirty="0" smtClean="0"/>
              <a:t>Teaching KS3 Computing </a:t>
            </a:r>
          </a:p>
        </p:txBody>
      </p:sp>
    </p:spTree>
    <p:extLst>
      <p:ext uri="{BB962C8B-B14F-4D97-AF65-F5344CB8AC3E}">
        <p14:creationId xmlns:p14="http://schemas.microsoft.com/office/powerpoint/2010/main" val="3958456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From the national curriculum</a:t>
            </a:r>
            <a:endParaRPr lang="en-US" dirty="0"/>
          </a:p>
        </p:txBody>
      </p:sp>
      <p:sp>
        <p:nvSpPr>
          <p:cNvPr id="3" name="Content Placeholder 2"/>
          <p:cNvSpPr>
            <a:spLocks noGrp="1"/>
          </p:cNvSpPr>
          <p:nvPr>
            <p:ph idx="1"/>
          </p:nvPr>
        </p:nvSpPr>
        <p:spPr>
          <a:xfrm>
            <a:off x="838200" y="1690688"/>
            <a:ext cx="10255102" cy="3916363"/>
          </a:xfrm>
        </p:spPr>
        <p:txBody>
          <a:bodyPr>
            <a:normAutofit/>
          </a:bodyPr>
          <a:lstStyle/>
          <a:p>
            <a:pPr marL="0" indent="0">
              <a:buNone/>
            </a:pPr>
            <a:r>
              <a:rPr lang="en-US" dirty="0" smtClean="0"/>
              <a:t>At KS3, students should be able to: </a:t>
            </a:r>
          </a:p>
          <a:p>
            <a:pPr marL="0" indent="0">
              <a:buNone/>
            </a:pPr>
            <a:endParaRPr lang="en-US" dirty="0"/>
          </a:p>
          <a:p>
            <a:pPr marL="0" indent="0">
              <a:buNone/>
            </a:pPr>
            <a:r>
              <a:rPr lang="en-GB" dirty="0">
                <a:solidFill>
                  <a:srgbClr val="0070C0"/>
                </a:solidFill>
              </a:rPr>
              <a:t>understand how numbers can be represented in binary, and be able to carry out simple operations on binary numbers [for example, binary addition, and conversion between binary and decimal]</a:t>
            </a:r>
            <a:r>
              <a:rPr lang="en-US" dirty="0">
                <a:solidFill>
                  <a:srgbClr val="0070C0"/>
                </a:solidFill>
              </a:rPr>
              <a:t/>
            </a:r>
            <a:br>
              <a:rPr lang="en-US" dirty="0">
                <a:solidFill>
                  <a:srgbClr val="0070C0"/>
                </a:solidFill>
              </a:rPr>
            </a:br>
            <a:endParaRPr lang="en-US" dirty="0">
              <a:solidFill>
                <a:srgbClr val="0070C0"/>
              </a:solidFill>
            </a:endParaRPr>
          </a:p>
        </p:txBody>
      </p:sp>
    </p:spTree>
    <p:extLst>
      <p:ext uri="{BB962C8B-B14F-4D97-AF65-F5344CB8AC3E}">
        <p14:creationId xmlns:p14="http://schemas.microsoft.com/office/powerpoint/2010/main" val="279817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US" dirty="0"/>
          </a:p>
        </p:txBody>
      </p:sp>
      <p:sp>
        <p:nvSpPr>
          <p:cNvPr id="3" name="Content Placeholder 2"/>
          <p:cNvSpPr>
            <a:spLocks noGrp="1"/>
          </p:cNvSpPr>
          <p:nvPr>
            <p:ph idx="1"/>
          </p:nvPr>
        </p:nvSpPr>
        <p:spPr>
          <a:xfrm>
            <a:off x="917943" y="1841206"/>
            <a:ext cx="11096848" cy="2869901"/>
          </a:xfrm>
        </p:spPr>
        <p:txBody>
          <a:bodyPr>
            <a:noAutofit/>
          </a:bodyPr>
          <a:lstStyle/>
          <a:p>
            <a:pPr marL="0" indent="0">
              <a:buNone/>
            </a:pPr>
            <a:r>
              <a:rPr lang="en-US" sz="3200" dirty="0"/>
              <a:t>5:00 – 6:00 </a:t>
            </a:r>
            <a:endParaRPr lang="en-US" sz="3200" dirty="0" smtClean="0"/>
          </a:p>
          <a:p>
            <a:pPr marL="0" indent="0">
              <a:buNone/>
            </a:pPr>
            <a:r>
              <a:rPr lang="en-US" sz="3200" dirty="0" smtClean="0"/>
              <a:t>Binary </a:t>
            </a:r>
            <a:r>
              <a:rPr lang="en-US" sz="3200" dirty="0"/>
              <a:t>numbers – converting </a:t>
            </a:r>
            <a:r>
              <a:rPr lang="en-US" sz="3200" dirty="0" smtClean="0"/>
              <a:t>between </a:t>
            </a:r>
            <a:r>
              <a:rPr lang="en-US" sz="3200" dirty="0"/>
              <a:t>denary and binary </a:t>
            </a:r>
          </a:p>
          <a:p>
            <a:pPr marL="0" indent="0">
              <a:buNone/>
            </a:pPr>
            <a:endParaRPr lang="en-US" sz="3200" dirty="0" smtClean="0"/>
          </a:p>
          <a:p>
            <a:pPr marL="0" indent="0">
              <a:buNone/>
            </a:pPr>
            <a:r>
              <a:rPr lang="en-US" sz="3200" dirty="0" smtClean="0"/>
              <a:t>6.00 </a:t>
            </a:r>
            <a:r>
              <a:rPr lang="en-US" sz="3200" dirty="0"/>
              <a:t>– 7.00 </a:t>
            </a:r>
            <a:endParaRPr lang="en-US" sz="3200" dirty="0" smtClean="0"/>
          </a:p>
          <a:p>
            <a:pPr marL="0" indent="0">
              <a:buNone/>
            </a:pPr>
            <a:r>
              <a:rPr lang="en-US" sz="3200" dirty="0" smtClean="0"/>
              <a:t>More Python and Turtles</a:t>
            </a:r>
            <a:endParaRPr lang="en-US" sz="3200" dirty="0"/>
          </a:p>
        </p:txBody>
      </p:sp>
    </p:spTree>
    <p:extLst>
      <p:ext uri="{BB962C8B-B14F-4D97-AF65-F5344CB8AC3E}">
        <p14:creationId xmlns:p14="http://schemas.microsoft.com/office/powerpoint/2010/main" val="603537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numbers</a:t>
            </a:r>
            <a:endParaRPr lang="en-US" dirty="0"/>
          </a:p>
        </p:txBody>
      </p:sp>
      <p:sp>
        <p:nvSpPr>
          <p:cNvPr id="5" name="TextBox 4"/>
          <p:cNvSpPr txBox="1"/>
          <p:nvPr/>
        </p:nvSpPr>
        <p:spPr>
          <a:xfrm>
            <a:off x="5200540" y="3009896"/>
            <a:ext cx="958128" cy="1200329"/>
          </a:xfrm>
          <a:prstGeom prst="rect">
            <a:avLst/>
          </a:prstGeom>
          <a:noFill/>
        </p:spPr>
        <p:txBody>
          <a:bodyPr wrap="square" rtlCol="0">
            <a:spAutoFit/>
          </a:bodyPr>
          <a:lstStyle/>
          <a:p>
            <a:r>
              <a:rPr lang="en-US" sz="7200" dirty="0">
                <a:latin typeface="Arial Black"/>
                <a:cs typeface="Arial Black"/>
              </a:rPr>
              <a:t>0</a:t>
            </a:r>
          </a:p>
        </p:txBody>
      </p:sp>
    </p:spTree>
    <p:extLst>
      <p:ext uri="{BB962C8B-B14F-4D97-AF65-F5344CB8AC3E}">
        <p14:creationId xmlns:p14="http://schemas.microsoft.com/office/powerpoint/2010/main" val="378107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numbers</a:t>
            </a:r>
            <a:endParaRPr lang="en-US" dirty="0"/>
          </a:p>
        </p:txBody>
      </p:sp>
      <p:sp>
        <p:nvSpPr>
          <p:cNvPr id="5" name="TextBox 4"/>
          <p:cNvSpPr txBox="1"/>
          <p:nvPr/>
        </p:nvSpPr>
        <p:spPr>
          <a:xfrm>
            <a:off x="5200540" y="3009896"/>
            <a:ext cx="958128" cy="1200329"/>
          </a:xfrm>
          <a:prstGeom prst="rect">
            <a:avLst/>
          </a:prstGeom>
          <a:noFill/>
        </p:spPr>
        <p:txBody>
          <a:bodyPr wrap="square" rtlCol="0">
            <a:spAutoFit/>
          </a:bodyPr>
          <a:lstStyle/>
          <a:p>
            <a:r>
              <a:rPr lang="en-US" sz="7200" dirty="0">
                <a:latin typeface="Arial Black"/>
                <a:cs typeface="Arial Black"/>
              </a:rPr>
              <a:t>1</a:t>
            </a:r>
          </a:p>
        </p:txBody>
      </p:sp>
    </p:spTree>
    <p:extLst>
      <p:ext uri="{BB962C8B-B14F-4D97-AF65-F5344CB8AC3E}">
        <p14:creationId xmlns:p14="http://schemas.microsoft.com/office/powerpoint/2010/main" val="201118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56344"/>
            <a:ext cx="8786037" cy="1143000"/>
          </a:xfrm>
        </p:spPr>
        <p:txBody>
          <a:bodyPr>
            <a:normAutofit/>
          </a:bodyPr>
          <a:lstStyle/>
          <a:p>
            <a:r>
              <a:rPr lang="en-US" dirty="0" smtClean="0"/>
              <a:t>Activity 1: Binary counting exercise</a:t>
            </a:r>
            <a:endParaRPr lang="en-US" dirty="0"/>
          </a:p>
        </p:txBody>
      </p:sp>
    </p:spTree>
    <p:extLst>
      <p:ext uri="{BB962C8B-B14F-4D97-AF65-F5344CB8AC3E}">
        <p14:creationId xmlns:p14="http://schemas.microsoft.com/office/powerpoint/2010/main" val="843348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050"/>
          <p:cNvSpPr>
            <a:spLocks noGrp="1" noChangeArrowheads="1"/>
          </p:cNvSpPr>
          <p:nvPr>
            <p:ph type="title"/>
          </p:nvPr>
        </p:nvSpPr>
        <p:spPr>
          <a:xfrm>
            <a:off x="2003612" y="528599"/>
            <a:ext cx="6508377" cy="1143000"/>
          </a:xfrm>
        </p:spPr>
        <p:txBody>
          <a:bodyPr>
            <a:normAutofit fontScale="90000"/>
          </a:bodyPr>
          <a:lstStyle/>
          <a:p>
            <a:pPr>
              <a:defRPr/>
            </a:pPr>
            <a:r>
              <a:rPr lang="en-GB" dirty="0">
                <a:cs typeface="+mj-cs"/>
              </a:rPr>
              <a:t>How to convert Binary </a:t>
            </a:r>
            <a:r>
              <a:rPr lang="en-GB" dirty="0" smtClean="0">
                <a:cs typeface="+mj-cs"/>
              </a:rPr>
              <a:t>Numbers to denary</a:t>
            </a:r>
            <a:endParaRPr lang="en-GB" dirty="0">
              <a:cs typeface="+mj-cs"/>
            </a:endParaRPr>
          </a:p>
        </p:txBody>
      </p:sp>
      <p:sp>
        <p:nvSpPr>
          <p:cNvPr id="9219" name="Rectangle 2051"/>
          <p:cNvSpPr>
            <a:spLocks noGrp="1" noChangeArrowheads="1"/>
          </p:cNvSpPr>
          <p:nvPr>
            <p:ph type="body" idx="1"/>
          </p:nvPr>
        </p:nvSpPr>
        <p:spPr>
          <a:xfrm>
            <a:off x="1828800" y="4623350"/>
            <a:ext cx="8610600" cy="3276600"/>
          </a:xfrm>
        </p:spPr>
        <p:txBody>
          <a:bodyPr/>
          <a:lstStyle/>
          <a:p>
            <a:pPr>
              <a:buFontTx/>
              <a:buNone/>
              <a:defRPr/>
            </a:pPr>
            <a:r>
              <a:rPr lang="en-GB" sz="2400" dirty="0"/>
              <a:t>			 </a:t>
            </a:r>
            <a:r>
              <a:rPr lang="en-GB" sz="2400" dirty="0" smtClean="0"/>
              <a:t>         0      +  8      +    0   +  2     +  0      = </a:t>
            </a:r>
            <a:r>
              <a:rPr lang="en-GB" sz="2400" dirty="0"/>
              <a:t>10  </a:t>
            </a:r>
            <a:r>
              <a:rPr lang="en-GB" sz="2400" dirty="0" smtClean="0"/>
              <a:t>  </a:t>
            </a:r>
            <a:r>
              <a:rPr lang="en-GB" sz="2400" dirty="0"/>
              <a:t>in Denary</a:t>
            </a:r>
          </a:p>
          <a:p>
            <a:pPr>
              <a:buFontTx/>
              <a:buNone/>
              <a:defRPr/>
            </a:pPr>
            <a:endParaRPr lang="en-GB" sz="2400" dirty="0"/>
          </a:p>
        </p:txBody>
      </p:sp>
      <p:sp>
        <p:nvSpPr>
          <p:cNvPr id="9237" name="Text Box 2071"/>
          <p:cNvSpPr txBox="1">
            <a:spLocks noChangeArrowheads="1"/>
          </p:cNvSpPr>
          <p:nvPr/>
        </p:nvSpPr>
        <p:spPr bwMode="auto">
          <a:xfrm>
            <a:off x="3529676" y="2311120"/>
            <a:ext cx="314924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lgn="r">
              <a:spcBef>
                <a:spcPct val="50000"/>
              </a:spcBef>
              <a:defRPr/>
            </a:pPr>
            <a:r>
              <a:rPr lang="en-GB" dirty="0">
                <a:solidFill>
                  <a:schemeClr val="hlink"/>
                </a:solidFill>
                <a:latin typeface="+mn-lt"/>
              </a:rPr>
              <a:t>Place values</a:t>
            </a:r>
          </a:p>
        </p:txBody>
      </p:sp>
      <p:grpSp>
        <p:nvGrpSpPr>
          <p:cNvPr id="3" name="Group 2"/>
          <p:cNvGrpSpPr/>
          <p:nvPr/>
        </p:nvGrpSpPr>
        <p:grpSpPr>
          <a:xfrm>
            <a:off x="4997302" y="2946950"/>
            <a:ext cx="3023022" cy="1447800"/>
            <a:chOff x="4343398" y="2946950"/>
            <a:chExt cx="2152926" cy="1447800"/>
          </a:xfrm>
        </p:grpSpPr>
        <p:sp>
          <p:nvSpPr>
            <p:cNvPr id="9222" name="Line 2054"/>
            <p:cNvSpPr>
              <a:spLocks noChangeShapeType="1"/>
            </p:cNvSpPr>
            <p:nvPr/>
          </p:nvSpPr>
          <p:spPr bwMode="auto">
            <a:xfrm>
              <a:off x="4343400" y="2946950"/>
              <a:ext cx="0" cy="14478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9223" name="Line 2055"/>
            <p:cNvSpPr>
              <a:spLocks noChangeShapeType="1"/>
            </p:cNvSpPr>
            <p:nvPr/>
          </p:nvSpPr>
          <p:spPr bwMode="auto">
            <a:xfrm>
              <a:off x="4876800" y="2946950"/>
              <a:ext cx="0" cy="14478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9224" name="Line 2056"/>
            <p:cNvSpPr>
              <a:spLocks noChangeShapeType="1"/>
            </p:cNvSpPr>
            <p:nvPr/>
          </p:nvSpPr>
          <p:spPr bwMode="auto">
            <a:xfrm>
              <a:off x="5410200" y="2946950"/>
              <a:ext cx="0" cy="14478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9228" name="Line 2061"/>
            <p:cNvSpPr>
              <a:spLocks noChangeShapeType="1"/>
            </p:cNvSpPr>
            <p:nvPr/>
          </p:nvSpPr>
          <p:spPr bwMode="auto">
            <a:xfrm>
              <a:off x="5943600" y="2946950"/>
              <a:ext cx="0" cy="14478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grpSp>
          <p:nvGrpSpPr>
            <p:cNvPr id="2" name="Group 1"/>
            <p:cNvGrpSpPr/>
            <p:nvPr/>
          </p:nvGrpSpPr>
          <p:grpSpPr>
            <a:xfrm>
              <a:off x="4343398" y="2946950"/>
              <a:ext cx="2152926" cy="1447800"/>
              <a:chOff x="4343398" y="2946950"/>
              <a:chExt cx="2152926" cy="1447800"/>
            </a:xfrm>
          </p:grpSpPr>
          <p:sp>
            <p:nvSpPr>
              <p:cNvPr id="9220" name="Rectangle 2052"/>
              <p:cNvSpPr>
                <a:spLocks noChangeArrowheads="1"/>
              </p:cNvSpPr>
              <p:nvPr/>
            </p:nvSpPr>
            <p:spPr bwMode="auto">
              <a:xfrm>
                <a:off x="4343398" y="2946950"/>
                <a:ext cx="2133601" cy="14478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9221" name="Line 2053"/>
              <p:cNvSpPr>
                <a:spLocks noChangeShapeType="1"/>
              </p:cNvSpPr>
              <p:nvPr/>
            </p:nvSpPr>
            <p:spPr bwMode="auto">
              <a:xfrm>
                <a:off x="4343399" y="3556550"/>
                <a:ext cx="215292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9229" name="Text Box 2063"/>
              <p:cNvSpPr txBox="1">
                <a:spLocks noChangeArrowheads="1"/>
              </p:cNvSpPr>
              <p:nvPr/>
            </p:nvSpPr>
            <p:spPr bwMode="auto">
              <a:xfrm>
                <a:off x="6019800" y="302315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GB">
                    <a:solidFill>
                      <a:schemeClr val="hlink"/>
                    </a:solidFill>
                  </a:rPr>
                  <a:t>1</a:t>
                </a:r>
              </a:p>
            </p:txBody>
          </p:sp>
          <p:sp>
            <p:nvSpPr>
              <p:cNvPr id="9230" name="Text Box 2064"/>
              <p:cNvSpPr txBox="1">
                <a:spLocks noChangeArrowheads="1"/>
              </p:cNvSpPr>
              <p:nvPr/>
            </p:nvSpPr>
            <p:spPr bwMode="auto">
              <a:xfrm>
                <a:off x="5562600" y="302315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GB">
                    <a:solidFill>
                      <a:schemeClr val="hlink"/>
                    </a:solidFill>
                  </a:rPr>
                  <a:t>2</a:t>
                </a:r>
              </a:p>
            </p:txBody>
          </p:sp>
          <p:sp>
            <p:nvSpPr>
              <p:cNvPr id="9235" name="Text Box 2069"/>
              <p:cNvSpPr txBox="1">
                <a:spLocks noChangeArrowheads="1"/>
              </p:cNvSpPr>
              <p:nvPr/>
            </p:nvSpPr>
            <p:spPr bwMode="auto">
              <a:xfrm>
                <a:off x="4419600" y="302315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GB" dirty="0">
                    <a:solidFill>
                      <a:schemeClr val="hlink"/>
                    </a:solidFill>
                  </a:rPr>
                  <a:t>8</a:t>
                </a:r>
              </a:p>
            </p:txBody>
          </p:sp>
          <p:sp>
            <p:nvSpPr>
              <p:cNvPr id="9236" name="Text Box 2070"/>
              <p:cNvSpPr txBox="1">
                <a:spLocks noChangeArrowheads="1"/>
              </p:cNvSpPr>
              <p:nvPr/>
            </p:nvSpPr>
            <p:spPr bwMode="auto">
              <a:xfrm>
                <a:off x="4953000" y="302315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GB">
                    <a:solidFill>
                      <a:schemeClr val="hlink"/>
                    </a:solidFill>
                  </a:rPr>
                  <a:t>4</a:t>
                </a:r>
              </a:p>
            </p:txBody>
          </p:sp>
          <p:sp>
            <p:nvSpPr>
              <p:cNvPr id="9240" name="Text Box 2074"/>
              <p:cNvSpPr txBox="1">
                <a:spLocks noChangeArrowheads="1"/>
              </p:cNvSpPr>
              <p:nvPr/>
            </p:nvSpPr>
            <p:spPr bwMode="auto">
              <a:xfrm>
                <a:off x="5486400" y="3861350"/>
                <a:ext cx="304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GB" dirty="0"/>
                  <a:t>1</a:t>
                </a:r>
              </a:p>
            </p:txBody>
          </p:sp>
          <p:sp>
            <p:nvSpPr>
              <p:cNvPr id="9241" name="Text Box 2075"/>
              <p:cNvSpPr txBox="1">
                <a:spLocks noChangeArrowheads="1"/>
              </p:cNvSpPr>
              <p:nvPr/>
            </p:nvSpPr>
            <p:spPr bwMode="auto">
              <a:xfrm>
                <a:off x="4419600" y="3861350"/>
                <a:ext cx="304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GB" dirty="0"/>
                  <a:t>1</a:t>
                </a:r>
              </a:p>
            </p:txBody>
          </p:sp>
          <p:sp>
            <p:nvSpPr>
              <p:cNvPr id="9243" name="Text Box 2077"/>
              <p:cNvSpPr txBox="1">
                <a:spLocks noChangeArrowheads="1"/>
              </p:cNvSpPr>
              <p:nvPr/>
            </p:nvSpPr>
            <p:spPr bwMode="auto">
              <a:xfrm>
                <a:off x="6019800" y="3861350"/>
                <a:ext cx="304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GB" dirty="0"/>
                  <a:t>0</a:t>
                </a:r>
              </a:p>
            </p:txBody>
          </p:sp>
          <p:sp>
            <p:nvSpPr>
              <p:cNvPr id="9244" name="Text Box 2078"/>
              <p:cNvSpPr txBox="1">
                <a:spLocks noChangeArrowheads="1"/>
              </p:cNvSpPr>
              <p:nvPr/>
            </p:nvSpPr>
            <p:spPr bwMode="auto">
              <a:xfrm>
                <a:off x="5029200" y="3861350"/>
                <a:ext cx="304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GB"/>
                  <a:t>0</a:t>
                </a:r>
              </a:p>
            </p:txBody>
          </p:sp>
        </p:grpSp>
      </p:grpSp>
      <p:sp>
        <p:nvSpPr>
          <p:cNvPr id="21" name="Text Box 2069"/>
          <p:cNvSpPr txBox="1">
            <a:spLocks noChangeArrowheads="1"/>
          </p:cNvSpPr>
          <p:nvPr/>
        </p:nvSpPr>
        <p:spPr bwMode="auto">
          <a:xfrm>
            <a:off x="4257247" y="3023150"/>
            <a:ext cx="49244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GB" dirty="0" smtClean="0">
                <a:solidFill>
                  <a:schemeClr val="hlink"/>
                </a:solidFill>
              </a:rPr>
              <a:t>16</a:t>
            </a:r>
            <a:endParaRPr lang="en-GB" dirty="0">
              <a:solidFill>
                <a:schemeClr val="hlink"/>
              </a:solidFill>
            </a:endParaRPr>
          </a:p>
        </p:txBody>
      </p:sp>
      <p:sp>
        <p:nvSpPr>
          <p:cNvPr id="4" name="Rectangle 3"/>
          <p:cNvSpPr/>
          <p:nvPr/>
        </p:nvSpPr>
        <p:spPr>
          <a:xfrm>
            <a:off x="4104167" y="2946950"/>
            <a:ext cx="893135" cy="1447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p:cNvCxnSpPr>
            <a:endCxn id="9221" idx="0"/>
          </p:cNvCxnSpPr>
          <p:nvPr/>
        </p:nvCxnSpPr>
        <p:spPr>
          <a:xfrm>
            <a:off x="4104167" y="3556550"/>
            <a:ext cx="8931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 Box 2075"/>
          <p:cNvSpPr txBox="1">
            <a:spLocks noChangeArrowheads="1"/>
          </p:cNvSpPr>
          <p:nvPr/>
        </p:nvSpPr>
        <p:spPr bwMode="auto">
          <a:xfrm>
            <a:off x="4257245" y="3871990"/>
            <a:ext cx="427984"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762000">
              <a:defRPr sz="2400">
                <a:solidFill>
                  <a:schemeClr val="tx1"/>
                </a:solidFill>
                <a:latin typeface="Times New Roman" charset="0"/>
                <a:ea typeface="ＭＳ Ｐゴシック" charset="0"/>
              </a:defRPr>
            </a:lvl1pPr>
            <a:lvl2pPr marL="742950" indent="-285750" defTabSz="762000">
              <a:defRPr sz="2400">
                <a:solidFill>
                  <a:schemeClr val="tx1"/>
                </a:solidFill>
                <a:latin typeface="Times New Roman" charset="0"/>
                <a:ea typeface="ＭＳ Ｐゴシック" charset="0"/>
              </a:defRPr>
            </a:lvl2pPr>
            <a:lvl3pPr marL="1143000" indent="-228600" defTabSz="762000">
              <a:defRPr sz="2400">
                <a:solidFill>
                  <a:schemeClr val="tx1"/>
                </a:solidFill>
                <a:latin typeface="Times New Roman" charset="0"/>
                <a:ea typeface="ＭＳ Ｐゴシック" charset="0"/>
              </a:defRPr>
            </a:lvl3pPr>
            <a:lvl4pPr marL="1600200" indent="-228600" defTabSz="762000">
              <a:defRPr sz="2400">
                <a:solidFill>
                  <a:schemeClr val="tx1"/>
                </a:solidFill>
                <a:latin typeface="Times New Roman" charset="0"/>
                <a:ea typeface="ＭＳ Ｐゴシック" charset="0"/>
              </a:defRPr>
            </a:lvl4pPr>
            <a:lvl5pPr marL="2057400" indent="-228600" defTabSz="762000">
              <a:defRPr sz="2400">
                <a:solidFill>
                  <a:schemeClr val="tx1"/>
                </a:solidFill>
                <a:latin typeface="Times New Roman" charset="0"/>
                <a:ea typeface="ＭＳ Ｐゴシック" charset="0"/>
              </a:defRPr>
            </a:lvl5pPr>
            <a:lvl6pPr marL="2514600" indent="-228600" defTabSz="7620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7620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7620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7620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GB" dirty="0" smtClean="0"/>
              <a:t>0</a:t>
            </a:r>
            <a:endParaRPr lang="en-GB" dirty="0"/>
          </a:p>
        </p:txBody>
      </p:sp>
    </p:spTree>
    <p:extLst>
      <p:ext uri="{BB962C8B-B14F-4D97-AF65-F5344CB8AC3E}">
        <p14:creationId xmlns:p14="http://schemas.microsoft.com/office/powerpoint/2010/main" val="428491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930400" y="228600"/>
            <a:ext cx="8432800" cy="1143000"/>
          </a:xfrm>
        </p:spPr>
        <p:txBody>
          <a:bodyPr/>
          <a:lstStyle/>
          <a:p>
            <a:r>
              <a:rPr lang="en-GB" dirty="0" smtClean="0">
                <a:solidFill>
                  <a:schemeClr val="tx1"/>
                </a:solidFill>
              </a:rPr>
              <a:t>Converting binary</a:t>
            </a:r>
            <a:r>
              <a:rPr lang="en-GB" baseline="0" dirty="0" smtClean="0">
                <a:solidFill>
                  <a:schemeClr val="tx1"/>
                </a:solidFill>
              </a:rPr>
              <a:t> to denary</a:t>
            </a:r>
            <a:endParaRPr lang="en-GB" dirty="0">
              <a:solidFill>
                <a:schemeClr val="tx1"/>
              </a:solidFill>
            </a:endParaRPr>
          </a:p>
        </p:txBody>
      </p:sp>
      <p:sp>
        <p:nvSpPr>
          <p:cNvPr id="74755" name="Rectangle 3"/>
          <p:cNvSpPr>
            <a:spLocks noGrp="1" noChangeArrowheads="1"/>
          </p:cNvSpPr>
          <p:nvPr>
            <p:ph type="body" idx="1"/>
          </p:nvPr>
        </p:nvSpPr>
        <p:spPr>
          <a:xfrm>
            <a:off x="1981200" y="1885950"/>
            <a:ext cx="8686800" cy="4972050"/>
          </a:xfrm>
        </p:spPr>
        <p:txBody>
          <a:bodyPr>
            <a:normAutofit/>
          </a:bodyPr>
          <a:lstStyle/>
          <a:p>
            <a:pPr marL="0" indent="0">
              <a:spcBef>
                <a:spcPts val="600"/>
              </a:spcBef>
              <a:spcAft>
                <a:spcPts val="600"/>
              </a:spcAft>
              <a:buNone/>
              <a:tabLst>
                <a:tab pos="661988" algn="l"/>
              </a:tabLst>
            </a:pPr>
            <a:r>
              <a:rPr lang="en-GB" noProof="1" smtClean="0"/>
              <a:t>Another example:</a:t>
            </a:r>
          </a:p>
          <a:p>
            <a:pPr marL="0" indent="0">
              <a:spcBef>
                <a:spcPts val="600"/>
              </a:spcBef>
              <a:spcAft>
                <a:spcPts val="600"/>
              </a:spcAft>
              <a:buNone/>
              <a:tabLst>
                <a:tab pos="661988" algn="l"/>
              </a:tabLst>
            </a:pPr>
            <a:r>
              <a:rPr noProof="1" smtClean="0"/>
              <a:t>Convert </a:t>
            </a:r>
            <a:r>
              <a:rPr noProof="1"/>
              <a:t>the binary number </a:t>
            </a:r>
            <a:r>
              <a:rPr noProof="1" smtClean="0"/>
              <a:t>1011 </a:t>
            </a:r>
            <a:r>
              <a:rPr noProof="1"/>
              <a:t>0111 into denary:</a:t>
            </a:r>
          </a:p>
          <a:p>
            <a:pPr marL="0" indent="0">
              <a:spcBef>
                <a:spcPts val="600"/>
              </a:spcBef>
              <a:spcAft>
                <a:spcPts val="600"/>
              </a:spcAft>
              <a:buNone/>
              <a:tabLst>
                <a:tab pos="661988" algn="l"/>
              </a:tabLst>
            </a:pPr>
            <a:endParaRPr lang="en-GB" sz="3200" noProof="1"/>
          </a:p>
          <a:p>
            <a:pPr marL="0" indent="0">
              <a:spcBef>
                <a:spcPts val="600"/>
              </a:spcBef>
              <a:spcAft>
                <a:spcPts val="600"/>
              </a:spcAft>
              <a:buNone/>
              <a:tabLst>
                <a:tab pos="661988" algn="l"/>
              </a:tabLst>
            </a:pPr>
            <a:r>
              <a:rPr noProof="1"/>
              <a:t>Answer</a:t>
            </a:r>
          </a:p>
          <a:p>
            <a:pPr marL="0" indent="0">
              <a:spcBef>
                <a:spcPts val="600"/>
              </a:spcBef>
              <a:spcAft>
                <a:spcPts val="600"/>
              </a:spcAft>
              <a:buNone/>
              <a:tabLst>
                <a:tab pos="661988" algn="l"/>
              </a:tabLst>
            </a:pPr>
            <a:r>
              <a:rPr sz="3200" noProof="1"/>
              <a:t>	</a:t>
            </a:r>
            <a:r>
              <a:rPr sz="3200" noProof="1">
                <a:solidFill>
                  <a:srgbClr val="FF0000"/>
                </a:solidFill>
              </a:rPr>
              <a:t>128	64	32	16	8	4	2	1</a:t>
            </a:r>
            <a:r>
              <a:rPr sz="3200" noProof="1"/>
              <a:t/>
            </a:r>
            <a:br>
              <a:rPr sz="3200" noProof="1"/>
            </a:br>
            <a:r>
              <a:rPr sz="3200" noProof="1"/>
              <a:t>	  1	 0	 1	 1	0	1	1	1</a:t>
            </a:r>
            <a:br>
              <a:rPr sz="3200" noProof="1"/>
            </a:br>
            <a:endParaRPr sz="3200" b="1" noProof="1"/>
          </a:p>
        </p:txBody>
      </p:sp>
      <p:sp>
        <p:nvSpPr>
          <p:cNvPr id="2" name="TextBox 1"/>
          <p:cNvSpPr txBox="1"/>
          <p:nvPr/>
        </p:nvSpPr>
        <p:spPr>
          <a:xfrm>
            <a:off x="2652490" y="4972849"/>
            <a:ext cx="9185091" cy="584775"/>
          </a:xfrm>
          <a:prstGeom prst="rect">
            <a:avLst/>
          </a:prstGeom>
          <a:solidFill>
            <a:srgbClr val="FFFF00"/>
          </a:solidFill>
        </p:spPr>
        <p:txBody>
          <a:bodyPr wrap="square" rtlCol="0">
            <a:spAutoFit/>
          </a:bodyPr>
          <a:lstStyle/>
          <a:p>
            <a:r>
              <a:rPr lang="en-US" sz="3200" noProof="1" smtClean="0"/>
              <a:t>128              +32   +16              +4      +2     +1 =  </a:t>
            </a:r>
            <a:r>
              <a:rPr lang="en-US" sz="3200" b="1" noProof="1" smtClean="0"/>
              <a:t>183</a:t>
            </a:r>
            <a:endParaRPr lang="en-US" sz="3200" b="1" noProof="1"/>
          </a:p>
        </p:txBody>
      </p:sp>
    </p:spTree>
    <p:extLst>
      <p:ext uri="{BB962C8B-B14F-4D97-AF65-F5344CB8AC3E}">
        <p14:creationId xmlns:p14="http://schemas.microsoft.com/office/powerpoint/2010/main" val="171565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7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7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bldLvl="2" autoUpdateAnimBg="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358036"/>
            <a:ext cx="10515600" cy="1325563"/>
          </a:xfrm>
        </p:spPr>
        <p:txBody>
          <a:bodyPr/>
          <a:lstStyle/>
          <a:p>
            <a:pPr>
              <a:defRPr/>
            </a:pPr>
            <a:r>
              <a:rPr lang="en-GB" dirty="0" smtClean="0">
                <a:latin typeface="+mn-lt"/>
                <a:cs typeface="+mj-cs"/>
              </a:rPr>
              <a:t>Activity 2: Conversion </a:t>
            </a:r>
            <a:r>
              <a:rPr lang="en-GB" dirty="0">
                <a:latin typeface="+mn-lt"/>
                <a:cs typeface="+mj-cs"/>
              </a:rPr>
              <a:t>Exercise</a:t>
            </a:r>
          </a:p>
        </p:txBody>
      </p:sp>
      <p:sp>
        <p:nvSpPr>
          <p:cNvPr id="10243" name="Rectangle 3"/>
          <p:cNvSpPr>
            <a:spLocks noGrp="1" noChangeArrowheads="1"/>
          </p:cNvSpPr>
          <p:nvPr>
            <p:ph type="body" idx="1"/>
          </p:nvPr>
        </p:nvSpPr>
        <p:spPr/>
        <p:txBody>
          <a:bodyPr/>
          <a:lstStyle/>
          <a:p>
            <a:pPr>
              <a:buFontTx/>
              <a:buNone/>
              <a:defRPr/>
            </a:pPr>
            <a:r>
              <a:rPr lang="en-GB" dirty="0">
                <a:latin typeface="+mj-lt"/>
                <a:cs typeface="+mn-cs"/>
              </a:rPr>
              <a:t>Convert the following binary numbers into denary:</a:t>
            </a:r>
          </a:p>
          <a:p>
            <a:pPr>
              <a:buFontTx/>
              <a:buNone/>
              <a:defRPr/>
            </a:pPr>
            <a:endParaRPr lang="en-GB" dirty="0">
              <a:latin typeface="+mj-lt"/>
              <a:cs typeface="+mn-cs"/>
            </a:endParaRPr>
          </a:p>
          <a:p>
            <a:pPr>
              <a:buFontTx/>
              <a:buNone/>
              <a:defRPr/>
            </a:pPr>
            <a:r>
              <a:rPr lang="en-GB" dirty="0">
                <a:latin typeface="+mj-lt"/>
                <a:cs typeface="+mn-cs"/>
              </a:rPr>
              <a:t>          0 0 1              0 1 0          1 0 0 0          1 0 0 1</a:t>
            </a:r>
          </a:p>
          <a:p>
            <a:pPr>
              <a:buFontTx/>
              <a:buNone/>
              <a:defRPr/>
            </a:pPr>
            <a:endParaRPr lang="en-GB" dirty="0">
              <a:latin typeface="+mj-lt"/>
              <a:cs typeface="+mn-cs"/>
            </a:endParaRPr>
          </a:p>
          <a:p>
            <a:pPr>
              <a:buFontTx/>
              <a:buNone/>
              <a:defRPr/>
            </a:pPr>
            <a:r>
              <a:rPr lang="en-GB" dirty="0">
                <a:latin typeface="+mj-lt"/>
                <a:cs typeface="+mn-cs"/>
              </a:rPr>
              <a:t>          1 0 1              1 1 0           1 0 1 0         1 1 1 1</a:t>
            </a:r>
          </a:p>
          <a:p>
            <a:pPr>
              <a:buFontTx/>
              <a:buNone/>
              <a:defRPr/>
            </a:pPr>
            <a:endParaRPr lang="en-GB" dirty="0">
              <a:latin typeface="+mj-lt"/>
              <a:cs typeface="+mn-cs"/>
            </a:endParaRPr>
          </a:p>
          <a:p>
            <a:pPr>
              <a:buFontTx/>
              <a:buNone/>
              <a:defRPr/>
            </a:pPr>
            <a:r>
              <a:rPr lang="en-GB" dirty="0">
                <a:latin typeface="+mj-lt"/>
                <a:cs typeface="+mn-cs"/>
              </a:rPr>
              <a:t>       1 1 0 0        1 0 1 0 1        1 0 1 1 1      1 1 1 1 1 </a:t>
            </a:r>
          </a:p>
        </p:txBody>
      </p:sp>
    </p:spTree>
    <p:extLst>
      <p:ext uri="{BB962C8B-B14F-4D97-AF65-F5344CB8AC3E}">
        <p14:creationId xmlns:p14="http://schemas.microsoft.com/office/powerpoint/2010/main" val="1969059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358036"/>
            <a:ext cx="10515600" cy="1325563"/>
          </a:xfrm>
        </p:spPr>
        <p:txBody>
          <a:bodyPr/>
          <a:lstStyle/>
          <a:p>
            <a:pPr>
              <a:defRPr/>
            </a:pPr>
            <a:r>
              <a:rPr lang="en-GB" dirty="0" smtClean="0">
                <a:latin typeface="+mn-lt"/>
                <a:cs typeface="+mj-cs"/>
              </a:rPr>
              <a:t>Activity 2: Conversion </a:t>
            </a:r>
            <a:r>
              <a:rPr lang="en-GB" dirty="0">
                <a:latin typeface="+mn-lt"/>
                <a:cs typeface="+mj-cs"/>
              </a:rPr>
              <a:t>Exercise</a:t>
            </a:r>
          </a:p>
        </p:txBody>
      </p:sp>
      <p:sp>
        <p:nvSpPr>
          <p:cNvPr id="10243" name="Rectangle 3"/>
          <p:cNvSpPr>
            <a:spLocks noGrp="1" noChangeArrowheads="1"/>
          </p:cNvSpPr>
          <p:nvPr>
            <p:ph type="body" idx="1"/>
          </p:nvPr>
        </p:nvSpPr>
        <p:spPr/>
        <p:txBody>
          <a:bodyPr/>
          <a:lstStyle/>
          <a:p>
            <a:pPr>
              <a:buFontTx/>
              <a:buNone/>
              <a:defRPr/>
            </a:pPr>
            <a:r>
              <a:rPr lang="en-GB" dirty="0">
                <a:latin typeface="+mj-lt"/>
                <a:cs typeface="+mn-cs"/>
              </a:rPr>
              <a:t>Convert the following binary numbers into denary:</a:t>
            </a:r>
          </a:p>
          <a:p>
            <a:pPr>
              <a:buFontTx/>
              <a:buNone/>
              <a:defRPr/>
            </a:pPr>
            <a:endParaRPr lang="en-GB" dirty="0">
              <a:latin typeface="+mj-lt"/>
              <a:cs typeface="+mn-cs"/>
            </a:endParaRPr>
          </a:p>
          <a:p>
            <a:pPr>
              <a:buFontTx/>
              <a:buNone/>
              <a:defRPr/>
            </a:pPr>
            <a:r>
              <a:rPr lang="en-GB" dirty="0">
                <a:latin typeface="+mj-lt"/>
                <a:cs typeface="+mn-cs"/>
              </a:rPr>
              <a:t>          0 0 1              0 1 0          1 0 0 0          1 0 0 1</a:t>
            </a:r>
          </a:p>
          <a:p>
            <a:pPr>
              <a:buFontTx/>
              <a:buNone/>
              <a:defRPr/>
            </a:pPr>
            <a:endParaRPr lang="en-GB" dirty="0">
              <a:latin typeface="+mj-lt"/>
              <a:cs typeface="+mn-cs"/>
            </a:endParaRPr>
          </a:p>
          <a:p>
            <a:pPr>
              <a:buFontTx/>
              <a:buNone/>
              <a:defRPr/>
            </a:pPr>
            <a:r>
              <a:rPr lang="en-GB" dirty="0">
                <a:latin typeface="+mj-lt"/>
                <a:cs typeface="+mn-cs"/>
              </a:rPr>
              <a:t>          1 0 1              1 1 0           1 0 1 0         1 1 1 1</a:t>
            </a:r>
          </a:p>
          <a:p>
            <a:pPr>
              <a:buFontTx/>
              <a:buNone/>
              <a:defRPr/>
            </a:pPr>
            <a:endParaRPr lang="en-GB" dirty="0" smtClean="0">
              <a:latin typeface="+mj-lt"/>
              <a:cs typeface="+mn-cs"/>
            </a:endParaRPr>
          </a:p>
          <a:p>
            <a:pPr>
              <a:buFontTx/>
              <a:buNone/>
              <a:defRPr/>
            </a:pPr>
            <a:r>
              <a:rPr lang="en-GB" dirty="0" smtClean="0">
                <a:latin typeface="+mj-lt"/>
                <a:cs typeface="+mn-cs"/>
              </a:rPr>
              <a:t>       </a:t>
            </a:r>
            <a:r>
              <a:rPr lang="en-GB" dirty="0">
                <a:latin typeface="+mj-lt"/>
                <a:cs typeface="+mn-cs"/>
              </a:rPr>
              <a:t>1 1 0 0        1 0 1 0 1        1 0 1 1 1      1 1 1 1 1 </a:t>
            </a:r>
          </a:p>
        </p:txBody>
      </p:sp>
      <p:sp>
        <p:nvSpPr>
          <p:cNvPr id="2" name="TextBox 1"/>
          <p:cNvSpPr txBox="1"/>
          <p:nvPr/>
        </p:nvSpPr>
        <p:spPr>
          <a:xfrm>
            <a:off x="1941227" y="3267856"/>
            <a:ext cx="367408" cy="523220"/>
          </a:xfrm>
          <a:prstGeom prst="rect">
            <a:avLst/>
          </a:prstGeom>
          <a:noFill/>
        </p:spPr>
        <p:txBody>
          <a:bodyPr wrap="none" rtlCol="0">
            <a:spAutoFit/>
          </a:bodyPr>
          <a:lstStyle/>
          <a:p>
            <a:r>
              <a:rPr lang="en-GB" sz="2800" dirty="0" smtClean="0">
                <a:solidFill>
                  <a:srgbClr val="0070C0"/>
                </a:solidFill>
              </a:rPr>
              <a:t>1</a:t>
            </a:r>
            <a:endParaRPr lang="en-GB" sz="2800" dirty="0">
              <a:solidFill>
                <a:srgbClr val="0070C0"/>
              </a:solidFill>
            </a:endParaRPr>
          </a:p>
        </p:txBody>
      </p:sp>
      <p:sp>
        <p:nvSpPr>
          <p:cNvPr id="6" name="TextBox 5"/>
          <p:cNvSpPr txBox="1"/>
          <p:nvPr/>
        </p:nvSpPr>
        <p:spPr>
          <a:xfrm>
            <a:off x="3775041" y="3275996"/>
            <a:ext cx="367408" cy="523220"/>
          </a:xfrm>
          <a:prstGeom prst="rect">
            <a:avLst/>
          </a:prstGeom>
          <a:noFill/>
        </p:spPr>
        <p:txBody>
          <a:bodyPr wrap="none" rtlCol="0">
            <a:spAutoFit/>
          </a:bodyPr>
          <a:lstStyle/>
          <a:p>
            <a:r>
              <a:rPr lang="en-GB" sz="2800" dirty="0" smtClean="0">
                <a:solidFill>
                  <a:srgbClr val="0070C0"/>
                </a:solidFill>
              </a:rPr>
              <a:t>2</a:t>
            </a:r>
            <a:endParaRPr lang="en-GB" sz="2800" dirty="0">
              <a:solidFill>
                <a:srgbClr val="0070C0"/>
              </a:solidFill>
            </a:endParaRPr>
          </a:p>
        </p:txBody>
      </p:sp>
      <p:sp>
        <p:nvSpPr>
          <p:cNvPr id="7" name="TextBox 6"/>
          <p:cNvSpPr txBox="1"/>
          <p:nvPr/>
        </p:nvSpPr>
        <p:spPr>
          <a:xfrm>
            <a:off x="5398957" y="3252680"/>
            <a:ext cx="367408" cy="523220"/>
          </a:xfrm>
          <a:prstGeom prst="rect">
            <a:avLst/>
          </a:prstGeom>
          <a:noFill/>
        </p:spPr>
        <p:txBody>
          <a:bodyPr wrap="none" rtlCol="0">
            <a:spAutoFit/>
          </a:bodyPr>
          <a:lstStyle/>
          <a:p>
            <a:r>
              <a:rPr lang="en-GB" sz="2800" dirty="0" smtClean="0">
                <a:solidFill>
                  <a:srgbClr val="0070C0"/>
                </a:solidFill>
              </a:rPr>
              <a:t>8</a:t>
            </a:r>
            <a:endParaRPr lang="en-GB" sz="2800" dirty="0">
              <a:solidFill>
                <a:srgbClr val="0070C0"/>
              </a:solidFill>
            </a:endParaRPr>
          </a:p>
        </p:txBody>
      </p:sp>
      <p:sp>
        <p:nvSpPr>
          <p:cNvPr id="8" name="TextBox 7"/>
          <p:cNvSpPr txBox="1"/>
          <p:nvPr/>
        </p:nvSpPr>
        <p:spPr>
          <a:xfrm>
            <a:off x="7075426" y="3267856"/>
            <a:ext cx="367408" cy="523220"/>
          </a:xfrm>
          <a:prstGeom prst="rect">
            <a:avLst/>
          </a:prstGeom>
          <a:noFill/>
        </p:spPr>
        <p:txBody>
          <a:bodyPr wrap="none" rtlCol="0">
            <a:spAutoFit/>
          </a:bodyPr>
          <a:lstStyle/>
          <a:p>
            <a:r>
              <a:rPr lang="en-GB" sz="2800" dirty="0" smtClean="0">
                <a:solidFill>
                  <a:srgbClr val="0070C0"/>
                </a:solidFill>
              </a:rPr>
              <a:t>9</a:t>
            </a:r>
            <a:endParaRPr lang="en-GB" sz="2800" dirty="0">
              <a:solidFill>
                <a:srgbClr val="0070C0"/>
              </a:solidFill>
            </a:endParaRPr>
          </a:p>
        </p:txBody>
      </p:sp>
      <p:sp>
        <p:nvSpPr>
          <p:cNvPr id="9" name="TextBox 8"/>
          <p:cNvSpPr txBox="1"/>
          <p:nvPr/>
        </p:nvSpPr>
        <p:spPr>
          <a:xfrm>
            <a:off x="2005929" y="4267200"/>
            <a:ext cx="367408" cy="523220"/>
          </a:xfrm>
          <a:prstGeom prst="rect">
            <a:avLst/>
          </a:prstGeom>
          <a:noFill/>
        </p:spPr>
        <p:txBody>
          <a:bodyPr wrap="none" rtlCol="0">
            <a:spAutoFit/>
          </a:bodyPr>
          <a:lstStyle/>
          <a:p>
            <a:r>
              <a:rPr lang="en-GB" sz="2800" dirty="0" smtClean="0">
                <a:solidFill>
                  <a:srgbClr val="0070C0"/>
                </a:solidFill>
              </a:rPr>
              <a:t>5</a:t>
            </a:r>
            <a:endParaRPr lang="en-GB" sz="2800" dirty="0">
              <a:solidFill>
                <a:srgbClr val="0070C0"/>
              </a:solidFill>
            </a:endParaRPr>
          </a:p>
        </p:txBody>
      </p:sp>
      <p:sp>
        <p:nvSpPr>
          <p:cNvPr id="10" name="TextBox 9"/>
          <p:cNvSpPr txBox="1"/>
          <p:nvPr/>
        </p:nvSpPr>
        <p:spPr>
          <a:xfrm>
            <a:off x="3726539" y="4248276"/>
            <a:ext cx="367408" cy="523220"/>
          </a:xfrm>
          <a:prstGeom prst="rect">
            <a:avLst/>
          </a:prstGeom>
          <a:noFill/>
        </p:spPr>
        <p:txBody>
          <a:bodyPr wrap="none" rtlCol="0">
            <a:spAutoFit/>
          </a:bodyPr>
          <a:lstStyle/>
          <a:p>
            <a:r>
              <a:rPr lang="en-GB" sz="2800" dirty="0" smtClean="0">
                <a:solidFill>
                  <a:srgbClr val="0070C0"/>
                </a:solidFill>
              </a:rPr>
              <a:t>6</a:t>
            </a:r>
            <a:endParaRPr lang="en-GB" sz="2800" dirty="0">
              <a:solidFill>
                <a:srgbClr val="0070C0"/>
              </a:solidFill>
            </a:endParaRPr>
          </a:p>
        </p:txBody>
      </p:sp>
      <p:sp>
        <p:nvSpPr>
          <p:cNvPr id="11" name="TextBox 10"/>
          <p:cNvSpPr txBox="1"/>
          <p:nvPr/>
        </p:nvSpPr>
        <p:spPr>
          <a:xfrm>
            <a:off x="5398957" y="4248276"/>
            <a:ext cx="550151" cy="523220"/>
          </a:xfrm>
          <a:prstGeom prst="rect">
            <a:avLst/>
          </a:prstGeom>
          <a:noFill/>
        </p:spPr>
        <p:txBody>
          <a:bodyPr wrap="none" rtlCol="0">
            <a:spAutoFit/>
          </a:bodyPr>
          <a:lstStyle/>
          <a:p>
            <a:r>
              <a:rPr lang="en-GB" sz="2800" dirty="0" smtClean="0">
                <a:solidFill>
                  <a:srgbClr val="0070C0"/>
                </a:solidFill>
              </a:rPr>
              <a:t>10</a:t>
            </a:r>
            <a:endParaRPr lang="en-GB" sz="2800" dirty="0">
              <a:solidFill>
                <a:srgbClr val="0070C0"/>
              </a:solidFill>
            </a:endParaRPr>
          </a:p>
        </p:txBody>
      </p:sp>
      <p:sp>
        <p:nvSpPr>
          <p:cNvPr id="12" name="TextBox 11"/>
          <p:cNvSpPr txBox="1"/>
          <p:nvPr/>
        </p:nvSpPr>
        <p:spPr>
          <a:xfrm>
            <a:off x="7167759" y="4261231"/>
            <a:ext cx="550151" cy="523220"/>
          </a:xfrm>
          <a:prstGeom prst="rect">
            <a:avLst/>
          </a:prstGeom>
          <a:noFill/>
        </p:spPr>
        <p:txBody>
          <a:bodyPr wrap="none" rtlCol="0">
            <a:spAutoFit/>
          </a:bodyPr>
          <a:lstStyle/>
          <a:p>
            <a:r>
              <a:rPr lang="en-GB" sz="2800" dirty="0" smtClean="0">
                <a:solidFill>
                  <a:srgbClr val="0070C0"/>
                </a:solidFill>
              </a:rPr>
              <a:t>15</a:t>
            </a:r>
            <a:endParaRPr lang="en-GB" sz="2800" dirty="0">
              <a:solidFill>
                <a:srgbClr val="0070C0"/>
              </a:solidFill>
            </a:endParaRPr>
          </a:p>
        </p:txBody>
      </p:sp>
      <p:sp>
        <p:nvSpPr>
          <p:cNvPr id="13" name="TextBox 12"/>
          <p:cNvSpPr txBox="1"/>
          <p:nvPr/>
        </p:nvSpPr>
        <p:spPr>
          <a:xfrm>
            <a:off x="1746355" y="5249587"/>
            <a:ext cx="713720" cy="523220"/>
          </a:xfrm>
          <a:prstGeom prst="rect">
            <a:avLst/>
          </a:prstGeom>
          <a:noFill/>
        </p:spPr>
        <p:txBody>
          <a:bodyPr wrap="square" rtlCol="0">
            <a:spAutoFit/>
          </a:bodyPr>
          <a:lstStyle/>
          <a:p>
            <a:r>
              <a:rPr lang="en-GB" sz="2800" dirty="0" smtClean="0">
                <a:solidFill>
                  <a:srgbClr val="0070C0"/>
                </a:solidFill>
              </a:rPr>
              <a:t>12</a:t>
            </a:r>
            <a:endParaRPr lang="en-GB" sz="2800" dirty="0">
              <a:solidFill>
                <a:srgbClr val="0070C0"/>
              </a:solidFill>
            </a:endParaRPr>
          </a:p>
        </p:txBody>
      </p:sp>
      <p:sp>
        <p:nvSpPr>
          <p:cNvPr id="14" name="TextBox 13"/>
          <p:cNvSpPr txBox="1"/>
          <p:nvPr/>
        </p:nvSpPr>
        <p:spPr>
          <a:xfrm>
            <a:off x="3433845" y="5249587"/>
            <a:ext cx="550151" cy="523220"/>
          </a:xfrm>
          <a:prstGeom prst="rect">
            <a:avLst/>
          </a:prstGeom>
          <a:noFill/>
        </p:spPr>
        <p:txBody>
          <a:bodyPr wrap="none" rtlCol="0">
            <a:spAutoFit/>
          </a:bodyPr>
          <a:lstStyle/>
          <a:p>
            <a:r>
              <a:rPr lang="en-GB" sz="2800" dirty="0" smtClean="0">
                <a:solidFill>
                  <a:srgbClr val="0070C0"/>
                </a:solidFill>
              </a:rPr>
              <a:t>21</a:t>
            </a:r>
            <a:endParaRPr lang="en-GB" sz="2800" dirty="0">
              <a:solidFill>
                <a:srgbClr val="0070C0"/>
              </a:solidFill>
            </a:endParaRPr>
          </a:p>
        </p:txBody>
      </p:sp>
      <p:sp>
        <p:nvSpPr>
          <p:cNvPr id="15" name="TextBox 14"/>
          <p:cNvSpPr txBox="1"/>
          <p:nvPr/>
        </p:nvSpPr>
        <p:spPr>
          <a:xfrm>
            <a:off x="5398957" y="5239062"/>
            <a:ext cx="697043" cy="523220"/>
          </a:xfrm>
          <a:prstGeom prst="rect">
            <a:avLst/>
          </a:prstGeom>
          <a:noFill/>
        </p:spPr>
        <p:txBody>
          <a:bodyPr wrap="square" rtlCol="0">
            <a:spAutoFit/>
          </a:bodyPr>
          <a:lstStyle/>
          <a:p>
            <a:r>
              <a:rPr lang="en-GB" sz="2800" dirty="0" smtClean="0">
                <a:solidFill>
                  <a:srgbClr val="0070C0"/>
                </a:solidFill>
              </a:rPr>
              <a:t>23</a:t>
            </a:r>
            <a:endParaRPr lang="en-GB" sz="2800" dirty="0">
              <a:solidFill>
                <a:srgbClr val="0070C0"/>
              </a:solidFill>
            </a:endParaRPr>
          </a:p>
        </p:txBody>
      </p:sp>
      <p:sp>
        <p:nvSpPr>
          <p:cNvPr id="16" name="TextBox 15"/>
          <p:cNvSpPr txBox="1"/>
          <p:nvPr/>
        </p:nvSpPr>
        <p:spPr>
          <a:xfrm>
            <a:off x="6947484" y="5249587"/>
            <a:ext cx="550151" cy="523220"/>
          </a:xfrm>
          <a:prstGeom prst="rect">
            <a:avLst/>
          </a:prstGeom>
          <a:noFill/>
        </p:spPr>
        <p:txBody>
          <a:bodyPr wrap="none" rtlCol="0">
            <a:spAutoFit/>
          </a:bodyPr>
          <a:lstStyle/>
          <a:p>
            <a:r>
              <a:rPr lang="en-GB" sz="2800" dirty="0" smtClean="0">
                <a:solidFill>
                  <a:srgbClr val="0070C0"/>
                </a:solidFill>
              </a:rPr>
              <a:t>31</a:t>
            </a:r>
            <a:endParaRPr lang="en-GB" sz="2800" dirty="0">
              <a:solidFill>
                <a:srgbClr val="0070C0"/>
              </a:solidFill>
            </a:endParaRPr>
          </a:p>
        </p:txBody>
      </p:sp>
    </p:spTree>
    <p:extLst>
      <p:ext uri="{BB962C8B-B14F-4D97-AF65-F5344CB8AC3E}">
        <p14:creationId xmlns:p14="http://schemas.microsoft.com/office/powerpoint/2010/main" val="142502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P spid="11" grpId="0"/>
      <p:bldP spid="12" grpId="0"/>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and practicing binary conversions</a:t>
            </a:r>
            <a:endParaRPr lang="en-US" dirty="0"/>
          </a:p>
        </p:txBody>
      </p:sp>
      <p:sp>
        <p:nvSpPr>
          <p:cNvPr id="3" name="Content Placeholder 2"/>
          <p:cNvSpPr>
            <a:spLocks noGrp="1"/>
          </p:cNvSpPr>
          <p:nvPr>
            <p:ph idx="1"/>
          </p:nvPr>
        </p:nvSpPr>
        <p:spPr/>
        <p:txBody>
          <a:bodyPr/>
          <a:lstStyle/>
          <a:p>
            <a:r>
              <a:rPr lang="en-US" dirty="0" smtClean="0"/>
              <a:t>Binary cards</a:t>
            </a:r>
          </a:p>
          <a:p>
            <a:r>
              <a:rPr lang="en-US" dirty="0" smtClean="0">
                <a:hlinkClick r:id="rId2"/>
              </a:rPr>
              <a:t>Online binary cards</a:t>
            </a:r>
            <a:endParaRPr lang="en-US" dirty="0" smtClean="0"/>
          </a:p>
          <a:p>
            <a:r>
              <a:rPr lang="en-US" dirty="0" smtClean="0">
                <a:hlinkClick r:id="rId3"/>
              </a:rPr>
              <a:t>Finger binary</a:t>
            </a:r>
            <a:endParaRPr lang="en-US" dirty="0" smtClean="0"/>
          </a:p>
          <a:p>
            <a:r>
              <a:rPr lang="en-US" dirty="0" smtClean="0">
                <a:hlinkClick r:id="rId4"/>
              </a:rPr>
              <a:t>Code.org binary game</a:t>
            </a:r>
            <a:endParaRPr lang="en-US" dirty="0" smtClean="0"/>
          </a:p>
          <a:p>
            <a:r>
              <a:rPr lang="en-US" dirty="0" smtClean="0">
                <a:hlinkClick r:id="rId5"/>
              </a:rPr>
              <a:t>CS Unplugged activities</a:t>
            </a:r>
            <a:endParaRPr lang="en-US" dirty="0" smtClean="0"/>
          </a:p>
        </p:txBody>
      </p:sp>
    </p:spTree>
    <p:extLst>
      <p:ext uri="{BB962C8B-B14F-4D97-AF65-F5344CB8AC3E}">
        <p14:creationId xmlns:p14="http://schemas.microsoft.com/office/powerpoint/2010/main" val="3294690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GB" dirty="0"/>
              <a:t>Addition Rules for Binary</a:t>
            </a:r>
          </a:p>
        </p:txBody>
      </p:sp>
      <p:sp>
        <p:nvSpPr>
          <p:cNvPr id="182275" name="Rectangle 3"/>
          <p:cNvSpPr>
            <a:spLocks noGrp="1" noChangeArrowheads="1"/>
          </p:cNvSpPr>
          <p:nvPr>
            <p:ph type="body" idx="1"/>
          </p:nvPr>
        </p:nvSpPr>
        <p:spPr>
          <a:xfrm>
            <a:off x="2063750" y="2262626"/>
            <a:ext cx="8178800" cy="3636963"/>
          </a:xfrm>
        </p:spPr>
        <p:txBody>
          <a:bodyPr/>
          <a:lstStyle/>
          <a:p>
            <a:pPr>
              <a:buFontTx/>
              <a:buNone/>
            </a:pPr>
            <a:r>
              <a:rPr lang="en-GB" dirty="0"/>
              <a:t>0 + 0 = </a:t>
            </a:r>
            <a:r>
              <a:rPr lang="en-GB" b="1" dirty="0"/>
              <a:t>0</a:t>
            </a:r>
          </a:p>
          <a:p>
            <a:pPr>
              <a:buFontTx/>
              <a:buNone/>
            </a:pPr>
            <a:r>
              <a:rPr lang="en-GB" dirty="0"/>
              <a:t>1 + 0 = </a:t>
            </a:r>
            <a:r>
              <a:rPr lang="en-GB" b="1" dirty="0"/>
              <a:t>1</a:t>
            </a:r>
          </a:p>
          <a:p>
            <a:pPr>
              <a:buFontTx/>
              <a:buNone/>
            </a:pPr>
            <a:r>
              <a:rPr lang="en-GB" dirty="0"/>
              <a:t>0 + 1 = </a:t>
            </a:r>
            <a:r>
              <a:rPr lang="en-GB" b="1" dirty="0"/>
              <a:t>1</a:t>
            </a:r>
          </a:p>
          <a:p>
            <a:pPr>
              <a:buFontTx/>
              <a:buNone/>
            </a:pPr>
            <a:r>
              <a:rPr lang="en-GB" dirty="0"/>
              <a:t>1 + 1 = </a:t>
            </a:r>
            <a:r>
              <a:rPr lang="en-GB" b="1" dirty="0">
                <a:solidFill>
                  <a:srgbClr val="FF0000"/>
                </a:solidFill>
              </a:rPr>
              <a:t>1</a:t>
            </a:r>
            <a:r>
              <a:rPr lang="en-GB" b="1" dirty="0"/>
              <a:t>0</a:t>
            </a:r>
            <a:r>
              <a:rPr lang="en-GB" dirty="0"/>
              <a:t> </a:t>
            </a:r>
            <a:r>
              <a:rPr lang="en-GB" dirty="0" smtClean="0"/>
              <a:t>		(</a:t>
            </a:r>
            <a:r>
              <a:rPr lang="en-GB" dirty="0"/>
              <a:t>write down 0 and carry </a:t>
            </a:r>
            <a:r>
              <a:rPr lang="en-GB" b="1" dirty="0">
                <a:solidFill>
                  <a:srgbClr val="FF0000"/>
                </a:solidFill>
              </a:rPr>
              <a:t>1</a:t>
            </a:r>
            <a:r>
              <a:rPr lang="en-GB" dirty="0"/>
              <a:t>)</a:t>
            </a:r>
          </a:p>
          <a:p>
            <a:pPr>
              <a:buFontTx/>
              <a:buNone/>
            </a:pPr>
            <a:r>
              <a:rPr lang="en-GB" dirty="0"/>
              <a:t>1 + 1 + 1 = </a:t>
            </a:r>
            <a:r>
              <a:rPr lang="en-GB" b="1" dirty="0">
                <a:solidFill>
                  <a:srgbClr val="FF0000"/>
                </a:solidFill>
              </a:rPr>
              <a:t>1</a:t>
            </a:r>
            <a:r>
              <a:rPr lang="en-GB" b="1" dirty="0"/>
              <a:t>1</a:t>
            </a:r>
            <a:r>
              <a:rPr lang="en-GB" dirty="0"/>
              <a:t> </a:t>
            </a:r>
            <a:r>
              <a:rPr lang="en-GB" dirty="0" smtClean="0"/>
              <a:t>	(</a:t>
            </a:r>
            <a:r>
              <a:rPr lang="en-GB" dirty="0"/>
              <a:t>write down 1 and carry </a:t>
            </a:r>
            <a:r>
              <a:rPr lang="en-GB" b="1" dirty="0">
                <a:solidFill>
                  <a:srgbClr val="FF0000"/>
                </a:solidFill>
              </a:rPr>
              <a:t>1</a:t>
            </a:r>
            <a:r>
              <a:rPr lang="en-GB" dirty="0"/>
              <a:t>)</a:t>
            </a:r>
          </a:p>
        </p:txBody>
      </p:sp>
    </p:spTree>
    <p:extLst>
      <p:ext uri="{BB962C8B-B14F-4D97-AF65-F5344CB8AC3E}">
        <p14:creationId xmlns:p14="http://schemas.microsoft.com/office/powerpoint/2010/main" val="3129483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dissolve">
                                      <p:cBhvr>
                                        <p:cTn id="7" dur="500"/>
                                        <p:tgtEl>
                                          <p:spTgt spid="182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2275">
                                            <p:txEl>
                                              <p:pRg st="1" end="1"/>
                                            </p:txEl>
                                          </p:spTgt>
                                        </p:tgtEl>
                                        <p:attrNameLst>
                                          <p:attrName>style.visibility</p:attrName>
                                        </p:attrNameLst>
                                      </p:cBhvr>
                                      <p:to>
                                        <p:strVal val="visible"/>
                                      </p:to>
                                    </p:set>
                                    <p:animEffect transition="in" filter="dissolve">
                                      <p:cBhvr>
                                        <p:cTn id="12" dur="500"/>
                                        <p:tgtEl>
                                          <p:spTgt spid="182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2275">
                                            <p:txEl>
                                              <p:pRg st="2" end="2"/>
                                            </p:txEl>
                                          </p:spTgt>
                                        </p:tgtEl>
                                        <p:attrNameLst>
                                          <p:attrName>style.visibility</p:attrName>
                                        </p:attrNameLst>
                                      </p:cBhvr>
                                      <p:to>
                                        <p:strVal val="visible"/>
                                      </p:to>
                                    </p:set>
                                    <p:animEffect transition="in" filter="dissolve">
                                      <p:cBhvr>
                                        <p:cTn id="17" dur="500"/>
                                        <p:tgtEl>
                                          <p:spTgt spid="1822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2275">
                                            <p:txEl>
                                              <p:pRg st="3" end="3"/>
                                            </p:txEl>
                                          </p:spTgt>
                                        </p:tgtEl>
                                        <p:attrNameLst>
                                          <p:attrName>style.visibility</p:attrName>
                                        </p:attrNameLst>
                                      </p:cBhvr>
                                      <p:to>
                                        <p:strVal val="visible"/>
                                      </p:to>
                                    </p:set>
                                    <p:animEffect transition="in" filter="dissolve">
                                      <p:cBhvr>
                                        <p:cTn id="22" dur="500"/>
                                        <p:tgtEl>
                                          <p:spTgt spid="1822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2275">
                                            <p:txEl>
                                              <p:pRg st="4" end="4"/>
                                            </p:txEl>
                                          </p:spTgt>
                                        </p:tgtEl>
                                        <p:attrNameLst>
                                          <p:attrName>style.visibility</p:attrName>
                                        </p:attrNameLst>
                                      </p:cBhvr>
                                      <p:to>
                                        <p:strVal val="visible"/>
                                      </p:to>
                                    </p:set>
                                    <p:animEffect transition="in" filter="dissolve">
                                      <p:cBhvr>
                                        <p:cTn id="27" dur="500"/>
                                        <p:tgtEl>
                                          <p:spTgt spid="182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774996" y="469605"/>
            <a:ext cx="8432800" cy="1143000"/>
          </a:xfrm>
        </p:spPr>
        <p:txBody>
          <a:bodyPr>
            <a:normAutofit/>
          </a:bodyPr>
          <a:lstStyle/>
          <a:p>
            <a:r>
              <a:rPr lang="en-GB" dirty="0">
                <a:solidFill>
                  <a:schemeClr val="tx1"/>
                </a:solidFill>
                <a:latin typeface="+mn-lt"/>
              </a:rPr>
              <a:t>Adding Binary Numbers</a:t>
            </a:r>
          </a:p>
        </p:txBody>
      </p:sp>
      <p:sp>
        <p:nvSpPr>
          <p:cNvPr id="81923" name="Rectangle 3"/>
          <p:cNvSpPr>
            <a:spLocks noGrp="1" noChangeArrowheads="1"/>
          </p:cNvSpPr>
          <p:nvPr>
            <p:ph type="body" idx="1"/>
          </p:nvPr>
        </p:nvSpPr>
        <p:spPr>
          <a:xfrm>
            <a:off x="1981200" y="1700213"/>
            <a:ext cx="8686800" cy="2520950"/>
          </a:xfrm>
        </p:spPr>
        <p:txBody>
          <a:bodyPr/>
          <a:lstStyle/>
          <a:p>
            <a:pPr marL="0" indent="0">
              <a:spcBef>
                <a:spcPct val="0"/>
              </a:spcBef>
              <a:buNone/>
              <a:tabLst>
                <a:tab pos="661988" algn="l"/>
              </a:tabLst>
            </a:pPr>
            <a:r>
              <a:rPr noProof="1"/>
              <a:t> </a:t>
            </a:r>
            <a:r>
              <a:rPr lang="en-GB" noProof="1" smtClean="0"/>
              <a:t>Task: </a:t>
            </a:r>
            <a:r>
              <a:rPr noProof="1" smtClean="0"/>
              <a:t>add 8 </a:t>
            </a:r>
            <a:r>
              <a:rPr noProof="1"/>
              <a:t>and </a:t>
            </a:r>
            <a:r>
              <a:rPr noProof="1" smtClean="0"/>
              <a:t>5</a:t>
            </a:r>
            <a:endParaRPr lang="en-GB" noProof="1" smtClean="0"/>
          </a:p>
          <a:p>
            <a:pPr marL="0" indent="0">
              <a:spcBef>
                <a:spcPct val="0"/>
              </a:spcBef>
              <a:buNone/>
              <a:tabLst>
                <a:tab pos="661988" algn="l"/>
              </a:tabLst>
            </a:pPr>
            <a:endParaRPr noProof="1"/>
          </a:p>
          <a:p>
            <a:pPr marL="0" indent="0">
              <a:spcBef>
                <a:spcPct val="0"/>
              </a:spcBef>
              <a:buNone/>
              <a:tabLst>
                <a:tab pos="661988" algn="l"/>
              </a:tabLst>
            </a:pPr>
            <a:r>
              <a:rPr noProof="1"/>
              <a:t>	</a:t>
            </a:r>
            <a:r>
              <a:rPr lang="en-GB" noProof="1" smtClean="0"/>
              <a:t>	</a:t>
            </a:r>
            <a:r>
              <a:rPr noProof="1" smtClean="0"/>
              <a:t>8</a:t>
            </a:r>
            <a:r>
              <a:rPr noProof="1"/>
              <a:t>	1 </a:t>
            </a:r>
            <a:r>
              <a:rPr lang="en-GB" noProof="1" smtClean="0"/>
              <a:t> </a:t>
            </a:r>
            <a:r>
              <a:rPr noProof="1" smtClean="0"/>
              <a:t>0</a:t>
            </a:r>
            <a:r>
              <a:rPr lang="en-GB" noProof="1" smtClean="0"/>
              <a:t> </a:t>
            </a:r>
            <a:r>
              <a:rPr noProof="1" smtClean="0"/>
              <a:t> </a:t>
            </a:r>
            <a:r>
              <a:rPr lang="en-GB" noProof="1" smtClean="0"/>
              <a:t> </a:t>
            </a:r>
            <a:r>
              <a:rPr noProof="1" smtClean="0"/>
              <a:t>0</a:t>
            </a:r>
            <a:r>
              <a:rPr lang="en-GB" noProof="1" smtClean="0"/>
              <a:t> </a:t>
            </a:r>
            <a:r>
              <a:rPr noProof="1" smtClean="0"/>
              <a:t> </a:t>
            </a:r>
            <a:r>
              <a:rPr lang="en-GB" noProof="1" smtClean="0"/>
              <a:t> </a:t>
            </a:r>
            <a:r>
              <a:rPr noProof="1" smtClean="0"/>
              <a:t>0</a:t>
            </a:r>
            <a:endParaRPr noProof="1"/>
          </a:p>
          <a:p>
            <a:pPr marL="0" indent="0">
              <a:spcBef>
                <a:spcPct val="0"/>
              </a:spcBef>
              <a:buNone/>
              <a:tabLst>
                <a:tab pos="661988" algn="l"/>
              </a:tabLst>
            </a:pPr>
            <a:r>
              <a:rPr noProof="1"/>
              <a:t>	</a:t>
            </a:r>
            <a:r>
              <a:rPr lang="en-GB" noProof="1" smtClean="0"/>
              <a:t>	</a:t>
            </a:r>
            <a:r>
              <a:rPr noProof="1" smtClean="0"/>
              <a:t>5</a:t>
            </a:r>
            <a:r>
              <a:rPr noProof="1"/>
              <a:t>	0 </a:t>
            </a:r>
            <a:r>
              <a:rPr lang="en-GB" noProof="1" smtClean="0"/>
              <a:t> </a:t>
            </a:r>
            <a:r>
              <a:rPr noProof="1" smtClean="0"/>
              <a:t>1</a:t>
            </a:r>
            <a:r>
              <a:rPr lang="en-GB" noProof="1" smtClean="0"/>
              <a:t> </a:t>
            </a:r>
            <a:r>
              <a:rPr noProof="1" smtClean="0"/>
              <a:t> </a:t>
            </a:r>
            <a:r>
              <a:rPr lang="en-GB" noProof="1" smtClean="0"/>
              <a:t> </a:t>
            </a:r>
            <a:r>
              <a:rPr noProof="1" smtClean="0"/>
              <a:t>0 </a:t>
            </a:r>
            <a:r>
              <a:rPr lang="en-GB" noProof="1" smtClean="0"/>
              <a:t>  </a:t>
            </a:r>
            <a:r>
              <a:rPr noProof="1" smtClean="0"/>
              <a:t>1</a:t>
            </a:r>
            <a:endParaRPr noProof="1"/>
          </a:p>
          <a:p>
            <a:pPr marL="0" indent="0">
              <a:spcBef>
                <a:spcPct val="0"/>
              </a:spcBef>
              <a:buNone/>
              <a:tabLst>
                <a:tab pos="661988" algn="l"/>
              </a:tabLst>
            </a:pPr>
            <a:r>
              <a:rPr noProof="1"/>
              <a:t>	</a:t>
            </a:r>
            <a:r>
              <a:rPr lang="en-GB" noProof="1" smtClean="0"/>
              <a:t>		</a:t>
            </a:r>
            <a:r>
              <a:rPr noProof="1" smtClean="0"/>
              <a:t>----------------</a:t>
            </a:r>
            <a:endParaRPr lang="en-GB" dirty="0"/>
          </a:p>
        </p:txBody>
      </p:sp>
      <p:sp>
        <p:nvSpPr>
          <p:cNvPr id="81924" name="Text Box 4"/>
          <p:cNvSpPr txBox="1">
            <a:spLocks noChangeArrowheads="1"/>
          </p:cNvSpPr>
          <p:nvPr/>
        </p:nvSpPr>
        <p:spPr bwMode="auto">
          <a:xfrm>
            <a:off x="515938" y="5049359"/>
            <a:ext cx="878522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kumimoji="1" lang="en-GB" sz="2800" dirty="0"/>
              <a:t>check the answer using place </a:t>
            </a:r>
            <a:r>
              <a:rPr kumimoji="1" lang="en-GB" sz="2800" dirty="0" smtClean="0"/>
              <a:t>values:   8+4+0+1 </a:t>
            </a:r>
            <a:r>
              <a:rPr kumimoji="1" lang="en-GB" sz="2800" dirty="0"/>
              <a:t>= 13</a:t>
            </a:r>
          </a:p>
        </p:txBody>
      </p:sp>
      <p:sp>
        <p:nvSpPr>
          <p:cNvPr id="81925" name="Text Box 5"/>
          <p:cNvSpPr txBox="1">
            <a:spLocks noChangeArrowheads="1"/>
          </p:cNvSpPr>
          <p:nvPr/>
        </p:nvSpPr>
        <p:spPr bwMode="auto">
          <a:xfrm>
            <a:off x="5087938" y="3716339"/>
            <a:ext cx="576262"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b="1" noProof="1"/>
              <a:t>1</a:t>
            </a:r>
            <a:endParaRPr kumimoji="1" lang="en-GB" sz="2800" b="1"/>
          </a:p>
        </p:txBody>
      </p:sp>
      <p:sp>
        <p:nvSpPr>
          <p:cNvPr id="81926" name="Text Box 6"/>
          <p:cNvSpPr txBox="1">
            <a:spLocks noChangeArrowheads="1"/>
          </p:cNvSpPr>
          <p:nvPr/>
        </p:nvSpPr>
        <p:spPr bwMode="auto">
          <a:xfrm>
            <a:off x="3790951" y="3735389"/>
            <a:ext cx="576263"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b="1" noProof="1"/>
              <a:t>1</a:t>
            </a:r>
            <a:endParaRPr kumimoji="1" lang="en-GB" sz="2800" b="1"/>
          </a:p>
        </p:txBody>
      </p:sp>
      <p:sp>
        <p:nvSpPr>
          <p:cNvPr id="81927" name="Text Box 7"/>
          <p:cNvSpPr txBox="1">
            <a:spLocks noChangeArrowheads="1"/>
          </p:cNvSpPr>
          <p:nvPr/>
        </p:nvSpPr>
        <p:spPr bwMode="auto">
          <a:xfrm>
            <a:off x="4222751" y="3735389"/>
            <a:ext cx="50482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b="1" noProof="1"/>
              <a:t>1</a:t>
            </a:r>
            <a:endParaRPr kumimoji="1" lang="en-GB" sz="2800" b="1"/>
          </a:p>
        </p:txBody>
      </p:sp>
      <p:sp>
        <p:nvSpPr>
          <p:cNvPr id="81928" name="Text Box 8"/>
          <p:cNvSpPr txBox="1">
            <a:spLocks noChangeArrowheads="1"/>
          </p:cNvSpPr>
          <p:nvPr/>
        </p:nvSpPr>
        <p:spPr bwMode="auto">
          <a:xfrm>
            <a:off x="4656139" y="3716339"/>
            <a:ext cx="50482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en-GB" sz="2800" b="1"/>
              <a:t>0</a:t>
            </a:r>
          </a:p>
        </p:txBody>
      </p:sp>
      <p:sp>
        <p:nvSpPr>
          <p:cNvPr id="81929" name="Text Box 9"/>
          <p:cNvSpPr txBox="1">
            <a:spLocks noChangeArrowheads="1"/>
          </p:cNvSpPr>
          <p:nvPr/>
        </p:nvSpPr>
        <p:spPr bwMode="auto">
          <a:xfrm>
            <a:off x="2854328" y="3716339"/>
            <a:ext cx="865187"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noProof="1" smtClean="0"/>
              <a:t>1</a:t>
            </a:r>
            <a:r>
              <a:rPr kumimoji="1" lang="en-GB" sz="2800" dirty="0"/>
              <a:t>3</a:t>
            </a:r>
          </a:p>
        </p:txBody>
      </p:sp>
    </p:spTree>
    <p:extLst>
      <p:ext uri="{BB962C8B-B14F-4D97-AF65-F5344CB8AC3E}">
        <p14:creationId xmlns:p14="http://schemas.microsoft.com/office/powerpoint/2010/main" val="264402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2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92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1929"/>
                                        </p:tgtEl>
                                        <p:attrNameLst>
                                          <p:attrName>style.visibility</p:attrName>
                                        </p:attrNameLst>
                                      </p:cBhvr>
                                      <p:to>
                                        <p:strVal val="visible"/>
                                      </p:to>
                                    </p:set>
                                    <p:animEffect transition="in" filter="dissolve">
                                      <p:cBhvr>
                                        <p:cTn id="23" dur="500"/>
                                        <p:tgtEl>
                                          <p:spTgt spid="8192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1925"/>
                                        </p:tgtEl>
                                        <p:attrNameLst>
                                          <p:attrName>style.visibility</p:attrName>
                                        </p:attrNameLst>
                                      </p:cBhvr>
                                      <p:to>
                                        <p:strVal val="visible"/>
                                      </p:to>
                                    </p:set>
                                    <p:animEffect transition="in" filter="dissolve">
                                      <p:cBhvr>
                                        <p:cTn id="28" dur="500"/>
                                        <p:tgtEl>
                                          <p:spTgt spid="8192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1928"/>
                                        </p:tgtEl>
                                        <p:attrNameLst>
                                          <p:attrName>style.visibility</p:attrName>
                                        </p:attrNameLst>
                                      </p:cBhvr>
                                      <p:to>
                                        <p:strVal val="visible"/>
                                      </p:to>
                                    </p:set>
                                    <p:animEffect transition="in" filter="dissolve">
                                      <p:cBhvr>
                                        <p:cTn id="33" dur="500"/>
                                        <p:tgtEl>
                                          <p:spTgt spid="8192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81927"/>
                                        </p:tgtEl>
                                        <p:attrNameLst>
                                          <p:attrName>style.visibility</p:attrName>
                                        </p:attrNameLst>
                                      </p:cBhvr>
                                      <p:to>
                                        <p:strVal val="visible"/>
                                      </p:to>
                                    </p:set>
                                    <p:animEffect transition="in" filter="dissolve">
                                      <p:cBhvr>
                                        <p:cTn id="38" dur="500"/>
                                        <p:tgtEl>
                                          <p:spTgt spid="8192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81926"/>
                                        </p:tgtEl>
                                        <p:attrNameLst>
                                          <p:attrName>style.visibility</p:attrName>
                                        </p:attrNameLst>
                                      </p:cBhvr>
                                      <p:to>
                                        <p:strVal val="visible"/>
                                      </p:to>
                                    </p:set>
                                    <p:animEffect transition="in" filter="dissolve">
                                      <p:cBhvr>
                                        <p:cTn id="43" dur="500"/>
                                        <p:tgtEl>
                                          <p:spTgt spid="8192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81924"/>
                                        </p:tgtEl>
                                        <p:attrNameLst>
                                          <p:attrName>style.visibility</p:attrName>
                                        </p:attrNameLst>
                                      </p:cBhvr>
                                      <p:to>
                                        <p:strVal val="visible"/>
                                      </p:to>
                                    </p:set>
                                    <p:animEffect transition="in" filter="dissolve">
                                      <p:cBhvr>
                                        <p:cTn id="48"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bldLvl="2" autoUpdateAnimBg="0"/>
      <p:bldP spid="81924" grpId="0"/>
      <p:bldP spid="81925" grpId="0"/>
      <p:bldP spid="81926" grpId="0"/>
      <p:bldP spid="81927" grpId="0"/>
      <p:bldP spid="81928" grpId="0"/>
      <p:bldP spid="8192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930400" y="228600"/>
            <a:ext cx="8432800" cy="1143000"/>
          </a:xfrm>
        </p:spPr>
        <p:txBody>
          <a:bodyPr/>
          <a:lstStyle/>
          <a:p>
            <a:r>
              <a:rPr lang="en-GB">
                <a:solidFill>
                  <a:schemeClr val="tx1"/>
                </a:solidFill>
              </a:rPr>
              <a:t>Adding Binary Numbers</a:t>
            </a:r>
          </a:p>
        </p:txBody>
      </p:sp>
      <p:sp>
        <p:nvSpPr>
          <p:cNvPr id="181251" name="Rectangle 3"/>
          <p:cNvSpPr>
            <a:spLocks noGrp="1" noChangeArrowheads="1"/>
          </p:cNvSpPr>
          <p:nvPr>
            <p:ph type="body" idx="1"/>
          </p:nvPr>
        </p:nvSpPr>
        <p:spPr>
          <a:xfrm>
            <a:off x="1930400" y="2011326"/>
            <a:ext cx="8686800" cy="2620963"/>
          </a:xfrm>
        </p:spPr>
        <p:txBody>
          <a:bodyPr/>
          <a:lstStyle/>
          <a:p>
            <a:pPr marL="0" indent="0">
              <a:spcBef>
                <a:spcPct val="0"/>
              </a:spcBef>
              <a:buNone/>
              <a:tabLst>
                <a:tab pos="661988" algn="l"/>
              </a:tabLst>
            </a:pPr>
            <a:r>
              <a:rPr lang="en-GB" noProof="1" smtClean="0"/>
              <a:t>Task: </a:t>
            </a:r>
            <a:r>
              <a:rPr noProof="1" smtClean="0"/>
              <a:t> </a:t>
            </a:r>
            <a:r>
              <a:rPr noProof="1"/>
              <a:t>add </a:t>
            </a:r>
            <a:r>
              <a:rPr lang="en-GB" dirty="0"/>
              <a:t>9</a:t>
            </a:r>
            <a:r>
              <a:rPr noProof="1"/>
              <a:t> and </a:t>
            </a:r>
            <a:r>
              <a:rPr noProof="1" smtClean="0"/>
              <a:t>5</a:t>
            </a:r>
            <a:endParaRPr lang="en-GB" noProof="1" smtClean="0"/>
          </a:p>
          <a:p>
            <a:pPr marL="0" indent="0">
              <a:spcBef>
                <a:spcPct val="0"/>
              </a:spcBef>
              <a:buNone/>
              <a:tabLst>
                <a:tab pos="661988" algn="l"/>
              </a:tabLst>
            </a:pPr>
            <a:endParaRPr noProof="1"/>
          </a:p>
          <a:p>
            <a:pPr marL="0" indent="0">
              <a:spcBef>
                <a:spcPct val="0"/>
              </a:spcBef>
              <a:buNone/>
              <a:tabLst>
                <a:tab pos="661988" algn="l"/>
              </a:tabLst>
            </a:pPr>
            <a:r>
              <a:rPr noProof="1"/>
              <a:t>	</a:t>
            </a:r>
            <a:r>
              <a:rPr lang="en-GB" dirty="0"/>
              <a:t>9</a:t>
            </a:r>
            <a:r>
              <a:rPr noProof="1"/>
              <a:t>	</a:t>
            </a:r>
            <a:r>
              <a:rPr lang="en-GB" noProof="1" smtClean="0"/>
              <a:t>	</a:t>
            </a:r>
            <a:r>
              <a:rPr noProof="1" smtClean="0"/>
              <a:t>1 </a:t>
            </a:r>
            <a:r>
              <a:rPr lang="en-GB" noProof="1" smtClean="0"/>
              <a:t>  </a:t>
            </a:r>
            <a:r>
              <a:rPr noProof="1" smtClean="0"/>
              <a:t>0 </a:t>
            </a:r>
            <a:r>
              <a:rPr lang="en-GB" noProof="1" smtClean="0"/>
              <a:t>  </a:t>
            </a:r>
            <a:r>
              <a:rPr noProof="1" smtClean="0"/>
              <a:t>0 </a:t>
            </a:r>
            <a:r>
              <a:rPr lang="en-GB" noProof="1" smtClean="0"/>
              <a:t>  </a:t>
            </a:r>
            <a:r>
              <a:rPr lang="en-GB" dirty="0" smtClean="0"/>
              <a:t>1</a:t>
            </a:r>
            <a:endParaRPr noProof="1"/>
          </a:p>
          <a:p>
            <a:pPr marL="0" indent="0">
              <a:spcBef>
                <a:spcPct val="0"/>
              </a:spcBef>
              <a:buNone/>
              <a:tabLst>
                <a:tab pos="661988" algn="l"/>
              </a:tabLst>
            </a:pPr>
            <a:r>
              <a:rPr noProof="1"/>
              <a:t>	5	</a:t>
            </a:r>
            <a:r>
              <a:rPr lang="en-GB" noProof="1" smtClean="0"/>
              <a:t>	</a:t>
            </a:r>
            <a:r>
              <a:rPr noProof="1" smtClean="0"/>
              <a:t>0 </a:t>
            </a:r>
            <a:r>
              <a:rPr lang="en-GB" noProof="1" smtClean="0"/>
              <a:t>  1</a:t>
            </a:r>
            <a:r>
              <a:rPr noProof="1" smtClean="0"/>
              <a:t> </a:t>
            </a:r>
            <a:r>
              <a:rPr lang="en-GB" noProof="1" smtClean="0"/>
              <a:t>  </a:t>
            </a:r>
            <a:r>
              <a:rPr noProof="1" smtClean="0"/>
              <a:t>0 </a:t>
            </a:r>
            <a:r>
              <a:rPr lang="en-GB" noProof="1" smtClean="0"/>
              <a:t>  </a:t>
            </a:r>
            <a:r>
              <a:rPr noProof="1" smtClean="0"/>
              <a:t>1</a:t>
            </a:r>
            <a:endParaRPr noProof="1"/>
          </a:p>
          <a:p>
            <a:pPr marL="0" indent="0">
              <a:spcBef>
                <a:spcPct val="0"/>
              </a:spcBef>
              <a:buNone/>
              <a:tabLst>
                <a:tab pos="661988" algn="l"/>
              </a:tabLst>
            </a:pPr>
            <a:r>
              <a:rPr noProof="1"/>
              <a:t>	</a:t>
            </a:r>
            <a:r>
              <a:rPr lang="en-GB" noProof="1" smtClean="0"/>
              <a:t>		</a:t>
            </a:r>
            <a:r>
              <a:rPr noProof="1" smtClean="0"/>
              <a:t>----------------</a:t>
            </a:r>
            <a:endParaRPr noProof="1"/>
          </a:p>
        </p:txBody>
      </p:sp>
      <p:sp>
        <p:nvSpPr>
          <p:cNvPr id="181252" name="Text Box 4"/>
          <p:cNvSpPr txBox="1">
            <a:spLocks noChangeArrowheads="1"/>
          </p:cNvSpPr>
          <p:nvPr/>
        </p:nvSpPr>
        <p:spPr bwMode="auto">
          <a:xfrm>
            <a:off x="4656932" y="4251268"/>
            <a:ext cx="503237"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2800" dirty="0">
                <a:solidFill>
                  <a:srgbClr val="FF0000"/>
                </a:solidFill>
              </a:rPr>
              <a:t>1</a:t>
            </a:r>
          </a:p>
        </p:txBody>
      </p:sp>
      <p:sp>
        <p:nvSpPr>
          <p:cNvPr id="181253" name="AutoShape 5"/>
          <p:cNvSpPr>
            <a:spLocks noChangeArrowheads="1"/>
          </p:cNvSpPr>
          <p:nvPr/>
        </p:nvSpPr>
        <p:spPr bwMode="auto">
          <a:xfrm>
            <a:off x="7167859" y="3646489"/>
            <a:ext cx="1511300" cy="574675"/>
          </a:xfrm>
          <a:prstGeom prst="wedgeRectCallout">
            <a:avLst>
              <a:gd name="adj1" fmla="val -182886"/>
              <a:gd name="adj2" fmla="val 104239"/>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r>
              <a:rPr lang="en-GB" sz="2800"/>
              <a:t>carry</a:t>
            </a:r>
          </a:p>
        </p:txBody>
      </p:sp>
      <p:sp>
        <p:nvSpPr>
          <p:cNvPr id="181255" name="Text Box 7"/>
          <p:cNvSpPr txBox="1">
            <a:spLocks noChangeArrowheads="1"/>
          </p:cNvSpPr>
          <p:nvPr/>
        </p:nvSpPr>
        <p:spPr bwMode="auto">
          <a:xfrm>
            <a:off x="696839" y="5152389"/>
            <a:ext cx="8640762"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kumimoji="1" lang="en-GB" sz="2800" dirty="0"/>
              <a:t>C</a:t>
            </a:r>
            <a:r>
              <a:rPr kumimoji="1" lang="en-GB" sz="2800" dirty="0" smtClean="0"/>
              <a:t>heck </a:t>
            </a:r>
            <a:r>
              <a:rPr kumimoji="1" lang="en-GB" sz="2800" dirty="0"/>
              <a:t>the answer using place values</a:t>
            </a:r>
            <a:r>
              <a:rPr kumimoji="1" lang="en-GB" sz="2800" dirty="0" smtClean="0"/>
              <a:t>:  </a:t>
            </a:r>
            <a:r>
              <a:rPr kumimoji="1" lang="en-GB" sz="2800" dirty="0"/>
              <a:t>8+4+2+0 = 14</a:t>
            </a:r>
          </a:p>
        </p:txBody>
      </p:sp>
      <p:sp>
        <p:nvSpPr>
          <p:cNvPr id="181256" name="Text Box 8"/>
          <p:cNvSpPr txBox="1">
            <a:spLocks noChangeArrowheads="1"/>
          </p:cNvSpPr>
          <p:nvPr/>
        </p:nvSpPr>
        <p:spPr bwMode="auto">
          <a:xfrm>
            <a:off x="5087938" y="3797301"/>
            <a:ext cx="576262"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en-GB" sz="2800" b="1"/>
              <a:t>0</a:t>
            </a:r>
          </a:p>
        </p:txBody>
      </p:sp>
      <p:sp>
        <p:nvSpPr>
          <p:cNvPr id="181257" name="Text Box 9"/>
          <p:cNvSpPr txBox="1">
            <a:spLocks noChangeArrowheads="1"/>
          </p:cNvSpPr>
          <p:nvPr/>
        </p:nvSpPr>
        <p:spPr bwMode="auto">
          <a:xfrm>
            <a:off x="3790951" y="3797301"/>
            <a:ext cx="576263"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b="1" noProof="1"/>
              <a:t>1</a:t>
            </a:r>
            <a:endParaRPr kumimoji="1" lang="en-GB" sz="2800" b="1"/>
          </a:p>
        </p:txBody>
      </p:sp>
      <p:sp>
        <p:nvSpPr>
          <p:cNvPr id="181258" name="Text Box 10"/>
          <p:cNvSpPr txBox="1">
            <a:spLocks noChangeArrowheads="1"/>
          </p:cNvSpPr>
          <p:nvPr/>
        </p:nvSpPr>
        <p:spPr bwMode="auto">
          <a:xfrm>
            <a:off x="4222751" y="3797301"/>
            <a:ext cx="50482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b="1" noProof="1"/>
              <a:t>1</a:t>
            </a:r>
            <a:endParaRPr kumimoji="1" lang="en-GB" sz="2800" b="1"/>
          </a:p>
        </p:txBody>
      </p:sp>
      <p:sp>
        <p:nvSpPr>
          <p:cNvPr id="181259" name="Text Box 11"/>
          <p:cNvSpPr txBox="1">
            <a:spLocks noChangeArrowheads="1"/>
          </p:cNvSpPr>
          <p:nvPr/>
        </p:nvSpPr>
        <p:spPr bwMode="auto">
          <a:xfrm>
            <a:off x="4656139" y="3797301"/>
            <a:ext cx="50482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en-GB" sz="2800" b="1"/>
              <a:t>1</a:t>
            </a:r>
          </a:p>
        </p:txBody>
      </p:sp>
      <p:sp>
        <p:nvSpPr>
          <p:cNvPr id="181260" name="Text Box 12"/>
          <p:cNvSpPr txBox="1">
            <a:spLocks noChangeArrowheads="1"/>
          </p:cNvSpPr>
          <p:nvPr/>
        </p:nvSpPr>
        <p:spPr bwMode="auto">
          <a:xfrm>
            <a:off x="2351089" y="3787776"/>
            <a:ext cx="865187"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sz="2800" noProof="1"/>
              <a:t>1</a:t>
            </a:r>
            <a:r>
              <a:rPr kumimoji="1" lang="en-GB" sz="2800" dirty="0"/>
              <a:t>4</a:t>
            </a:r>
          </a:p>
        </p:txBody>
      </p:sp>
    </p:spTree>
    <p:extLst>
      <p:ext uri="{BB962C8B-B14F-4D97-AF65-F5344CB8AC3E}">
        <p14:creationId xmlns:p14="http://schemas.microsoft.com/office/powerpoint/2010/main" val="18938470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12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12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125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125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81260"/>
                                        </p:tgtEl>
                                        <p:attrNameLst>
                                          <p:attrName>style.visibility</p:attrName>
                                        </p:attrNameLst>
                                      </p:cBhvr>
                                      <p:to>
                                        <p:strVal val="visible"/>
                                      </p:to>
                                    </p:set>
                                    <p:animEffect transition="in" filter="dissolve">
                                      <p:cBhvr>
                                        <p:cTn id="23" dur="500"/>
                                        <p:tgtEl>
                                          <p:spTgt spid="18126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81256"/>
                                        </p:tgtEl>
                                        <p:attrNameLst>
                                          <p:attrName>style.visibility</p:attrName>
                                        </p:attrNameLst>
                                      </p:cBhvr>
                                      <p:to>
                                        <p:strVal val="visible"/>
                                      </p:to>
                                    </p:set>
                                    <p:animEffect transition="in" filter="dissolve">
                                      <p:cBhvr>
                                        <p:cTn id="28" dur="500"/>
                                        <p:tgtEl>
                                          <p:spTgt spid="18125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81252"/>
                                        </p:tgtEl>
                                        <p:attrNameLst>
                                          <p:attrName>style.visibility</p:attrName>
                                        </p:attrNameLst>
                                      </p:cBhvr>
                                      <p:to>
                                        <p:strVal val="visible"/>
                                      </p:to>
                                    </p:set>
                                    <p:animEffect transition="in" filter="dissolve">
                                      <p:cBhvr>
                                        <p:cTn id="33" dur="500"/>
                                        <p:tgtEl>
                                          <p:spTgt spid="18125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81253"/>
                                        </p:tgtEl>
                                        <p:attrNameLst>
                                          <p:attrName>style.visibility</p:attrName>
                                        </p:attrNameLst>
                                      </p:cBhvr>
                                      <p:to>
                                        <p:strVal val="visible"/>
                                      </p:to>
                                    </p:set>
                                    <p:animEffect transition="in" filter="dissolve">
                                      <p:cBhvr>
                                        <p:cTn id="38" dur="500"/>
                                        <p:tgtEl>
                                          <p:spTgt spid="18125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81259"/>
                                        </p:tgtEl>
                                        <p:attrNameLst>
                                          <p:attrName>style.visibility</p:attrName>
                                        </p:attrNameLst>
                                      </p:cBhvr>
                                      <p:to>
                                        <p:strVal val="visible"/>
                                      </p:to>
                                    </p:set>
                                    <p:animEffect transition="in" filter="dissolve">
                                      <p:cBhvr>
                                        <p:cTn id="43" dur="500"/>
                                        <p:tgtEl>
                                          <p:spTgt spid="18125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181258"/>
                                        </p:tgtEl>
                                        <p:attrNameLst>
                                          <p:attrName>style.visibility</p:attrName>
                                        </p:attrNameLst>
                                      </p:cBhvr>
                                      <p:to>
                                        <p:strVal val="visible"/>
                                      </p:to>
                                    </p:set>
                                    <p:animEffect transition="in" filter="dissolve">
                                      <p:cBhvr>
                                        <p:cTn id="48" dur="500"/>
                                        <p:tgtEl>
                                          <p:spTgt spid="181258"/>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81257"/>
                                        </p:tgtEl>
                                        <p:attrNameLst>
                                          <p:attrName>style.visibility</p:attrName>
                                        </p:attrNameLst>
                                      </p:cBhvr>
                                      <p:to>
                                        <p:strVal val="visible"/>
                                      </p:to>
                                    </p:set>
                                    <p:animEffect transition="in" filter="dissolve">
                                      <p:cBhvr>
                                        <p:cTn id="53" dur="500"/>
                                        <p:tgtEl>
                                          <p:spTgt spid="18125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81255"/>
                                        </p:tgtEl>
                                        <p:attrNameLst>
                                          <p:attrName>style.visibility</p:attrName>
                                        </p:attrNameLst>
                                      </p:cBhvr>
                                      <p:to>
                                        <p:strVal val="visible"/>
                                      </p:to>
                                    </p:set>
                                    <p:animEffect transition="in" filter="dissolve">
                                      <p:cBhvr>
                                        <p:cTn id="58" dur="500"/>
                                        <p:tgtEl>
                                          <p:spTgt spid="181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bldLvl="2" autoUpdateAnimBg="0"/>
      <p:bldP spid="181252" grpId="0"/>
      <p:bldP spid="181253" grpId="0" animBg="1"/>
      <p:bldP spid="181255" grpId="0"/>
      <p:bldP spid="181256" grpId="0"/>
      <p:bldP spid="181257" grpId="0"/>
      <p:bldP spid="181258" grpId="0"/>
      <p:bldP spid="181259" grpId="0"/>
      <p:bldP spid="1812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GB" dirty="0" smtClean="0"/>
              <a:t>Activity 3: Binary addition exercises</a:t>
            </a:r>
            <a:endParaRPr lang="en-GB" dirty="0"/>
          </a:p>
        </p:txBody>
      </p:sp>
    </p:spTree>
    <p:extLst>
      <p:ext uri="{BB962C8B-B14F-4D97-AF65-F5344CB8AC3E}">
        <p14:creationId xmlns:p14="http://schemas.microsoft.com/office/powerpoint/2010/main" val="4257777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GB" altLang="en-US"/>
              <a:t>Binary Addition Exercise Sheet</a:t>
            </a:r>
          </a:p>
        </p:txBody>
      </p:sp>
      <p:sp>
        <p:nvSpPr>
          <p:cNvPr id="183299" name="Rectangle 3"/>
          <p:cNvSpPr>
            <a:spLocks noGrp="1" noChangeArrowheads="1"/>
          </p:cNvSpPr>
          <p:nvPr>
            <p:ph type="body" idx="1"/>
          </p:nvPr>
        </p:nvSpPr>
        <p:spPr>
          <a:xfrm>
            <a:off x="1981201" y="1196975"/>
            <a:ext cx="8435975" cy="5111750"/>
          </a:xfrm>
        </p:spPr>
        <p:txBody>
          <a:bodyPr/>
          <a:lstStyle/>
          <a:p>
            <a:pPr marL="0" indent="0">
              <a:buNone/>
            </a:pPr>
            <a:r>
              <a:rPr lang="en-GB" altLang="en-US" b="1">
                <a:latin typeface="Courier New" panose="02070309020205020404" pitchFamily="49" charset="0"/>
              </a:rPr>
              <a:t>Q1		Q2	     Q3         Q4</a:t>
            </a:r>
            <a:br>
              <a:rPr lang="en-GB" altLang="en-US" b="1">
                <a:latin typeface="Courier New" panose="02070309020205020404" pitchFamily="49" charset="0"/>
              </a:rPr>
            </a:br>
            <a:r>
              <a:rPr lang="en-GB" altLang="en-US" b="1">
                <a:latin typeface="Courier New" panose="02070309020205020404" pitchFamily="49" charset="0"/>
              </a:rPr>
              <a:t> 001     010      1000       1001</a:t>
            </a:r>
          </a:p>
          <a:p>
            <a:pPr marL="0" indent="0">
              <a:buNone/>
            </a:pPr>
            <a:r>
              <a:rPr lang="en-GB" altLang="en-US" b="1" u="sng">
                <a:latin typeface="Courier New" panose="02070309020205020404" pitchFamily="49" charset="0"/>
              </a:rPr>
              <a:t>+100</a:t>
            </a:r>
            <a:r>
              <a:rPr lang="en-GB" altLang="en-US" b="1">
                <a:latin typeface="Courier New" panose="02070309020205020404" pitchFamily="49" charset="0"/>
              </a:rPr>
              <a:t>    </a:t>
            </a:r>
            <a:r>
              <a:rPr lang="en-GB" altLang="en-US" b="1" u="sng">
                <a:latin typeface="Courier New" panose="02070309020205020404" pitchFamily="49" charset="0"/>
              </a:rPr>
              <a:t>+110</a:t>
            </a:r>
            <a:r>
              <a:rPr lang="en-GB" altLang="en-US" b="1">
                <a:latin typeface="Courier New" panose="02070309020205020404" pitchFamily="49" charset="0"/>
              </a:rPr>
              <a:t>     </a:t>
            </a:r>
            <a:r>
              <a:rPr lang="en-GB" altLang="en-US" b="1" u="sng">
                <a:latin typeface="Courier New" panose="02070309020205020404" pitchFamily="49" charset="0"/>
              </a:rPr>
              <a:t>+1010</a:t>
            </a:r>
            <a:r>
              <a:rPr lang="en-GB" altLang="en-US" b="1">
                <a:latin typeface="Courier New" panose="02070309020205020404" pitchFamily="49" charset="0"/>
              </a:rPr>
              <a:t>      </a:t>
            </a:r>
            <a:r>
              <a:rPr lang="en-GB" altLang="en-US" b="1" u="sng">
                <a:latin typeface="Courier New" panose="02070309020205020404" pitchFamily="49" charset="0"/>
              </a:rPr>
              <a:t>+1111</a:t>
            </a:r>
          </a:p>
          <a:p>
            <a:pPr marL="0" indent="0">
              <a:buNone/>
            </a:pPr>
            <a:endParaRPr lang="en-GB" altLang="en-US" b="1">
              <a:latin typeface="Courier New" panose="02070309020205020404" pitchFamily="49" charset="0"/>
            </a:endParaRPr>
          </a:p>
          <a:p>
            <a:pPr marL="0" indent="0">
              <a:buNone/>
            </a:pPr>
            <a:endParaRPr lang="en-GB" altLang="en-US" b="1">
              <a:latin typeface="Courier New" panose="02070309020205020404" pitchFamily="49" charset="0"/>
            </a:endParaRPr>
          </a:p>
          <a:p>
            <a:pPr marL="0" indent="0">
              <a:buNone/>
            </a:pPr>
            <a:r>
              <a:rPr lang="en-GB" altLang="en-US" b="1">
                <a:latin typeface="Courier New" panose="02070309020205020404" pitchFamily="49" charset="0"/>
              </a:rPr>
              <a:t>Q5            Q6  </a:t>
            </a:r>
            <a:br>
              <a:rPr lang="en-GB" altLang="en-US" b="1">
                <a:latin typeface="Courier New" panose="02070309020205020404" pitchFamily="49" charset="0"/>
              </a:rPr>
            </a:br>
            <a:r>
              <a:rPr lang="en-GB" altLang="en-US" b="1">
                <a:latin typeface="Courier New" panose="02070309020205020404" pitchFamily="49" charset="0"/>
              </a:rPr>
              <a:t>   101           110</a:t>
            </a:r>
            <a:br>
              <a:rPr lang="en-GB" altLang="en-US" b="1">
                <a:latin typeface="Courier New" panose="02070309020205020404" pitchFamily="49" charset="0"/>
              </a:rPr>
            </a:br>
            <a:r>
              <a:rPr lang="en-GB" altLang="en-US" b="1">
                <a:latin typeface="Courier New" panose="02070309020205020404" pitchFamily="49" charset="0"/>
              </a:rPr>
              <a:t> </a:t>
            </a:r>
            <a:r>
              <a:rPr lang="en-GB" altLang="en-US" b="1" u="sng">
                <a:latin typeface="Courier New" panose="02070309020205020404" pitchFamily="49" charset="0"/>
              </a:rPr>
              <a:t>+1101</a:t>
            </a:r>
            <a:r>
              <a:rPr lang="en-GB" altLang="en-US" b="1">
                <a:latin typeface="Courier New" panose="02070309020205020404" pitchFamily="49" charset="0"/>
              </a:rPr>
              <a:t>        </a:t>
            </a:r>
            <a:r>
              <a:rPr lang="en-GB" altLang="en-US" b="1" u="sng">
                <a:latin typeface="Courier New" panose="02070309020205020404" pitchFamily="49" charset="0"/>
              </a:rPr>
              <a:t>+10101</a:t>
            </a:r>
          </a:p>
        </p:txBody>
      </p:sp>
      <p:sp>
        <p:nvSpPr>
          <p:cNvPr id="183300" name="Text Box 4"/>
          <p:cNvSpPr txBox="1">
            <a:spLocks noChangeArrowheads="1"/>
          </p:cNvSpPr>
          <p:nvPr/>
        </p:nvSpPr>
        <p:spPr bwMode="auto">
          <a:xfrm>
            <a:off x="2227263" y="2781300"/>
            <a:ext cx="10080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101</a:t>
            </a:r>
          </a:p>
        </p:txBody>
      </p:sp>
      <p:sp>
        <p:nvSpPr>
          <p:cNvPr id="183301" name="Text Box 5"/>
          <p:cNvSpPr txBox="1">
            <a:spLocks noChangeArrowheads="1"/>
          </p:cNvSpPr>
          <p:nvPr/>
        </p:nvSpPr>
        <p:spPr bwMode="auto">
          <a:xfrm>
            <a:off x="3935413" y="2781300"/>
            <a:ext cx="12239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1000</a:t>
            </a:r>
          </a:p>
        </p:txBody>
      </p:sp>
      <p:sp>
        <p:nvSpPr>
          <p:cNvPr id="183302" name="Text Box 6"/>
          <p:cNvSpPr txBox="1">
            <a:spLocks noChangeArrowheads="1"/>
          </p:cNvSpPr>
          <p:nvPr/>
        </p:nvSpPr>
        <p:spPr bwMode="auto">
          <a:xfrm>
            <a:off x="6129339" y="2781300"/>
            <a:ext cx="1539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10010</a:t>
            </a:r>
          </a:p>
        </p:txBody>
      </p:sp>
      <p:sp>
        <p:nvSpPr>
          <p:cNvPr id="183303" name="Text Box 7"/>
          <p:cNvSpPr txBox="1">
            <a:spLocks noChangeArrowheads="1"/>
          </p:cNvSpPr>
          <p:nvPr/>
        </p:nvSpPr>
        <p:spPr bwMode="auto">
          <a:xfrm>
            <a:off x="8812214" y="2781300"/>
            <a:ext cx="15081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11000</a:t>
            </a:r>
          </a:p>
        </p:txBody>
      </p:sp>
      <p:sp>
        <p:nvSpPr>
          <p:cNvPr id="183304" name="Text Box 8"/>
          <p:cNvSpPr txBox="1">
            <a:spLocks noChangeArrowheads="1"/>
          </p:cNvSpPr>
          <p:nvPr/>
        </p:nvSpPr>
        <p:spPr bwMode="auto">
          <a:xfrm>
            <a:off x="2220914" y="5441950"/>
            <a:ext cx="15081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10010</a:t>
            </a:r>
          </a:p>
        </p:txBody>
      </p:sp>
      <p:sp>
        <p:nvSpPr>
          <p:cNvPr id="183305" name="Text Box 9"/>
          <p:cNvSpPr txBox="1">
            <a:spLocks noChangeArrowheads="1"/>
          </p:cNvSpPr>
          <p:nvPr/>
        </p:nvSpPr>
        <p:spPr bwMode="auto">
          <a:xfrm>
            <a:off x="5667375" y="5441950"/>
            <a:ext cx="1581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11011</a:t>
            </a:r>
          </a:p>
        </p:txBody>
      </p:sp>
      <p:sp>
        <p:nvSpPr>
          <p:cNvPr id="183308" name="Text Box 12"/>
          <p:cNvSpPr txBox="1">
            <a:spLocks noChangeArrowheads="1"/>
          </p:cNvSpPr>
          <p:nvPr/>
        </p:nvSpPr>
        <p:spPr bwMode="auto">
          <a:xfrm>
            <a:off x="1919288" y="3354389"/>
            <a:ext cx="15113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1+4=5</a:t>
            </a:r>
          </a:p>
        </p:txBody>
      </p:sp>
      <p:sp>
        <p:nvSpPr>
          <p:cNvPr id="183309" name="Text Box 13"/>
          <p:cNvSpPr txBox="1">
            <a:spLocks noChangeArrowheads="1"/>
          </p:cNvSpPr>
          <p:nvPr/>
        </p:nvSpPr>
        <p:spPr bwMode="auto">
          <a:xfrm>
            <a:off x="3863975" y="3354389"/>
            <a:ext cx="15113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2+6=8</a:t>
            </a:r>
          </a:p>
        </p:txBody>
      </p:sp>
      <p:sp>
        <p:nvSpPr>
          <p:cNvPr id="183310" name="Text Box 14"/>
          <p:cNvSpPr txBox="1">
            <a:spLocks noChangeArrowheads="1"/>
          </p:cNvSpPr>
          <p:nvPr/>
        </p:nvSpPr>
        <p:spPr bwMode="auto">
          <a:xfrm>
            <a:off x="5986464" y="3354389"/>
            <a:ext cx="20161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8+10=18</a:t>
            </a:r>
          </a:p>
        </p:txBody>
      </p:sp>
      <p:sp>
        <p:nvSpPr>
          <p:cNvPr id="183311" name="Text Box 15"/>
          <p:cNvSpPr txBox="1">
            <a:spLocks noChangeArrowheads="1"/>
          </p:cNvSpPr>
          <p:nvPr/>
        </p:nvSpPr>
        <p:spPr bwMode="auto">
          <a:xfrm>
            <a:off x="8543926" y="3354389"/>
            <a:ext cx="20161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9+15=24</a:t>
            </a:r>
          </a:p>
        </p:txBody>
      </p:sp>
      <p:sp>
        <p:nvSpPr>
          <p:cNvPr id="183312" name="Text Box 16"/>
          <p:cNvSpPr txBox="1">
            <a:spLocks noChangeArrowheads="1"/>
          </p:cNvSpPr>
          <p:nvPr/>
        </p:nvSpPr>
        <p:spPr bwMode="auto">
          <a:xfrm>
            <a:off x="2101851" y="5838825"/>
            <a:ext cx="20161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5+13=18</a:t>
            </a:r>
          </a:p>
        </p:txBody>
      </p:sp>
      <p:sp>
        <p:nvSpPr>
          <p:cNvPr id="183313" name="Text Box 17"/>
          <p:cNvSpPr txBox="1">
            <a:spLocks noChangeArrowheads="1"/>
          </p:cNvSpPr>
          <p:nvPr/>
        </p:nvSpPr>
        <p:spPr bwMode="auto">
          <a:xfrm>
            <a:off x="5375275" y="5837239"/>
            <a:ext cx="2089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6+21=27</a:t>
            </a:r>
          </a:p>
        </p:txBody>
      </p:sp>
    </p:spTree>
    <p:extLst>
      <p:ext uri="{BB962C8B-B14F-4D97-AF65-F5344CB8AC3E}">
        <p14:creationId xmlns:p14="http://schemas.microsoft.com/office/powerpoint/2010/main" val="33032081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3300"/>
                                        </p:tgtEl>
                                        <p:attrNameLst>
                                          <p:attrName>style.visibility</p:attrName>
                                        </p:attrNameLst>
                                      </p:cBhvr>
                                      <p:to>
                                        <p:strVal val="visible"/>
                                      </p:to>
                                    </p:set>
                                    <p:animEffect transition="in" filter="dissolve">
                                      <p:cBhvr>
                                        <p:cTn id="7" dur="500"/>
                                        <p:tgtEl>
                                          <p:spTgt spid="183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3308"/>
                                        </p:tgtEl>
                                        <p:attrNameLst>
                                          <p:attrName>style.visibility</p:attrName>
                                        </p:attrNameLst>
                                      </p:cBhvr>
                                      <p:to>
                                        <p:strVal val="visible"/>
                                      </p:to>
                                    </p:set>
                                    <p:animEffect transition="in" filter="dissolve">
                                      <p:cBhvr>
                                        <p:cTn id="12" dur="500"/>
                                        <p:tgtEl>
                                          <p:spTgt spid="1833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3301"/>
                                        </p:tgtEl>
                                        <p:attrNameLst>
                                          <p:attrName>style.visibility</p:attrName>
                                        </p:attrNameLst>
                                      </p:cBhvr>
                                      <p:to>
                                        <p:strVal val="visible"/>
                                      </p:to>
                                    </p:set>
                                    <p:animEffect transition="in" filter="dissolve">
                                      <p:cBhvr>
                                        <p:cTn id="17" dur="500"/>
                                        <p:tgtEl>
                                          <p:spTgt spid="1833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3309"/>
                                        </p:tgtEl>
                                        <p:attrNameLst>
                                          <p:attrName>style.visibility</p:attrName>
                                        </p:attrNameLst>
                                      </p:cBhvr>
                                      <p:to>
                                        <p:strVal val="visible"/>
                                      </p:to>
                                    </p:set>
                                    <p:animEffect transition="in" filter="dissolve">
                                      <p:cBhvr>
                                        <p:cTn id="22" dur="500"/>
                                        <p:tgtEl>
                                          <p:spTgt spid="18330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3302"/>
                                        </p:tgtEl>
                                        <p:attrNameLst>
                                          <p:attrName>style.visibility</p:attrName>
                                        </p:attrNameLst>
                                      </p:cBhvr>
                                      <p:to>
                                        <p:strVal val="visible"/>
                                      </p:to>
                                    </p:set>
                                    <p:animEffect transition="in" filter="dissolve">
                                      <p:cBhvr>
                                        <p:cTn id="27" dur="500"/>
                                        <p:tgtEl>
                                          <p:spTgt spid="18330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3310"/>
                                        </p:tgtEl>
                                        <p:attrNameLst>
                                          <p:attrName>style.visibility</p:attrName>
                                        </p:attrNameLst>
                                      </p:cBhvr>
                                      <p:to>
                                        <p:strVal val="visible"/>
                                      </p:to>
                                    </p:set>
                                    <p:animEffect transition="in" filter="dissolve">
                                      <p:cBhvr>
                                        <p:cTn id="32" dur="500"/>
                                        <p:tgtEl>
                                          <p:spTgt spid="1833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3303"/>
                                        </p:tgtEl>
                                        <p:attrNameLst>
                                          <p:attrName>style.visibility</p:attrName>
                                        </p:attrNameLst>
                                      </p:cBhvr>
                                      <p:to>
                                        <p:strVal val="visible"/>
                                      </p:to>
                                    </p:set>
                                    <p:animEffect transition="in" filter="dissolve">
                                      <p:cBhvr>
                                        <p:cTn id="37" dur="500"/>
                                        <p:tgtEl>
                                          <p:spTgt spid="18330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83311"/>
                                        </p:tgtEl>
                                        <p:attrNameLst>
                                          <p:attrName>style.visibility</p:attrName>
                                        </p:attrNameLst>
                                      </p:cBhvr>
                                      <p:to>
                                        <p:strVal val="visible"/>
                                      </p:to>
                                    </p:set>
                                    <p:animEffect transition="in" filter="dissolve">
                                      <p:cBhvr>
                                        <p:cTn id="42" dur="500"/>
                                        <p:tgtEl>
                                          <p:spTgt spid="18331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3304"/>
                                        </p:tgtEl>
                                        <p:attrNameLst>
                                          <p:attrName>style.visibility</p:attrName>
                                        </p:attrNameLst>
                                      </p:cBhvr>
                                      <p:to>
                                        <p:strVal val="visible"/>
                                      </p:to>
                                    </p:set>
                                    <p:animEffect transition="in" filter="dissolve">
                                      <p:cBhvr>
                                        <p:cTn id="47" dur="500"/>
                                        <p:tgtEl>
                                          <p:spTgt spid="18330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83312"/>
                                        </p:tgtEl>
                                        <p:attrNameLst>
                                          <p:attrName>style.visibility</p:attrName>
                                        </p:attrNameLst>
                                      </p:cBhvr>
                                      <p:to>
                                        <p:strVal val="visible"/>
                                      </p:to>
                                    </p:set>
                                    <p:animEffect transition="in" filter="dissolve">
                                      <p:cBhvr>
                                        <p:cTn id="52" dur="500"/>
                                        <p:tgtEl>
                                          <p:spTgt spid="1833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83305"/>
                                        </p:tgtEl>
                                        <p:attrNameLst>
                                          <p:attrName>style.visibility</p:attrName>
                                        </p:attrNameLst>
                                      </p:cBhvr>
                                      <p:to>
                                        <p:strVal val="visible"/>
                                      </p:to>
                                    </p:set>
                                    <p:animEffect transition="in" filter="dissolve">
                                      <p:cBhvr>
                                        <p:cTn id="57" dur="500"/>
                                        <p:tgtEl>
                                          <p:spTgt spid="18330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83313"/>
                                        </p:tgtEl>
                                        <p:attrNameLst>
                                          <p:attrName>style.visibility</p:attrName>
                                        </p:attrNameLst>
                                      </p:cBhvr>
                                      <p:to>
                                        <p:strVal val="visible"/>
                                      </p:to>
                                    </p:set>
                                    <p:animEffect transition="in" filter="dissolve">
                                      <p:cBhvr>
                                        <p:cTn id="62" dur="500"/>
                                        <p:tgtEl>
                                          <p:spTgt spid="183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p:bldP spid="183301" grpId="0"/>
      <p:bldP spid="183302" grpId="0"/>
      <p:bldP spid="183303" grpId="0"/>
      <p:bldP spid="183304" grpId="0"/>
      <p:bldP spid="183305" grpId="0"/>
      <p:bldP spid="183308" grpId="0"/>
      <p:bldP spid="183309" grpId="0"/>
      <p:bldP spid="183310" grpId="0"/>
      <p:bldP spid="183311" grpId="0"/>
      <p:bldP spid="183312" grpId="0"/>
      <p:bldP spid="1833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GB" altLang="en-US"/>
              <a:t>Binary Addition Exercise Sheet</a:t>
            </a:r>
          </a:p>
        </p:txBody>
      </p:sp>
      <p:sp>
        <p:nvSpPr>
          <p:cNvPr id="199683" name="Rectangle 3"/>
          <p:cNvSpPr>
            <a:spLocks noGrp="1" noChangeArrowheads="1"/>
          </p:cNvSpPr>
          <p:nvPr>
            <p:ph type="body" idx="1"/>
          </p:nvPr>
        </p:nvSpPr>
        <p:spPr>
          <a:xfrm>
            <a:off x="1981201" y="1196975"/>
            <a:ext cx="8435975" cy="5111750"/>
          </a:xfrm>
        </p:spPr>
        <p:txBody>
          <a:bodyPr/>
          <a:lstStyle/>
          <a:p>
            <a:pPr marL="0" indent="0">
              <a:buNone/>
            </a:pPr>
            <a:r>
              <a:rPr lang="en-GB" altLang="en-US" b="1">
                <a:latin typeface="Courier New" panose="02070309020205020404" pitchFamily="49" charset="0"/>
              </a:rPr>
              <a:t>Q7         Q8         Q9  </a:t>
            </a:r>
            <a:br>
              <a:rPr lang="en-GB" altLang="en-US" b="1">
                <a:latin typeface="Courier New" panose="02070309020205020404" pitchFamily="49" charset="0"/>
              </a:rPr>
            </a:br>
            <a:r>
              <a:rPr lang="en-GB" altLang="en-US" b="1">
                <a:latin typeface="Courier New" panose="02070309020205020404" pitchFamily="49" charset="0"/>
              </a:rPr>
              <a:t>  1010		  1111      11001</a:t>
            </a:r>
            <a:br>
              <a:rPr lang="en-GB" altLang="en-US" b="1">
                <a:latin typeface="Courier New" panose="02070309020205020404" pitchFamily="49" charset="0"/>
              </a:rPr>
            </a:br>
            <a:r>
              <a:rPr lang="en-GB" altLang="en-US" b="1" u="sng">
                <a:latin typeface="Courier New" panose="02070309020205020404" pitchFamily="49" charset="0"/>
              </a:rPr>
              <a:t>+10111</a:t>
            </a:r>
            <a:r>
              <a:rPr lang="en-GB" altLang="en-US" b="1">
                <a:latin typeface="Courier New" panose="02070309020205020404" pitchFamily="49" charset="0"/>
              </a:rPr>
              <a:t>		</a:t>
            </a:r>
            <a:r>
              <a:rPr lang="en-GB" altLang="en-US" b="1" u="sng">
                <a:latin typeface="Courier New" panose="02070309020205020404" pitchFamily="49" charset="0"/>
              </a:rPr>
              <a:t>+11111</a:t>
            </a:r>
            <a:r>
              <a:rPr lang="en-GB" altLang="en-US" b="1">
                <a:latin typeface="Courier New" panose="02070309020205020404" pitchFamily="49" charset="0"/>
              </a:rPr>
              <a:t>     </a:t>
            </a:r>
            <a:r>
              <a:rPr lang="en-GB" altLang="en-US" b="1" u="sng">
                <a:latin typeface="Courier New" panose="02070309020205020404" pitchFamily="49" charset="0"/>
              </a:rPr>
              <a:t>+10111</a:t>
            </a:r>
          </a:p>
        </p:txBody>
      </p:sp>
      <p:sp>
        <p:nvSpPr>
          <p:cNvPr id="199689" name="Text Box 9"/>
          <p:cNvSpPr txBox="1">
            <a:spLocks noChangeArrowheads="1"/>
          </p:cNvSpPr>
          <p:nvPr/>
        </p:nvSpPr>
        <p:spPr bwMode="auto">
          <a:xfrm>
            <a:off x="7439025" y="2636839"/>
            <a:ext cx="20129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110000</a:t>
            </a:r>
          </a:p>
        </p:txBody>
      </p:sp>
      <p:sp>
        <p:nvSpPr>
          <p:cNvPr id="199690" name="Text Box 10"/>
          <p:cNvSpPr txBox="1">
            <a:spLocks noChangeArrowheads="1"/>
          </p:cNvSpPr>
          <p:nvPr/>
        </p:nvSpPr>
        <p:spPr bwMode="auto">
          <a:xfrm>
            <a:off x="1957388" y="2636839"/>
            <a:ext cx="183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100001</a:t>
            </a:r>
          </a:p>
        </p:txBody>
      </p:sp>
      <p:sp>
        <p:nvSpPr>
          <p:cNvPr id="199691" name="Text Box 11"/>
          <p:cNvSpPr txBox="1">
            <a:spLocks noChangeArrowheads="1"/>
          </p:cNvSpPr>
          <p:nvPr/>
        </p:nvSpPr>
        <p:spPr bwMode="auto">
          <a:xfrm>
            <a:off x="4727575" y="2630489"/>
            <a:ext cx="183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101110</a:t>
            </a:r>
          </a:p>
        </p:txBody>
      </p:sp>
      <p:sp>
        <p:nvSpPr>
          <p:cNvPr id="199697" name="Text Box 17"/>
          <p:cNvSpPr txBox="1">
            <a:spLocks noChangeArrowheads="1"/>
          </p:cNvSpPr>
          <p:nvPr/>
        </p:nvSpPr>
        <p:spPr bwMode="auto">
          <a:xfrm>
            <a:off x="7391401" y="3281364"/>
            <a:ext cx="24495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25+23=48</a:t>
            </a:r>
          </a:p>
        </p:txBody>
      </p:sp>
      <p:sp>
        <p:nvSpPr>
          <p:cNvPr id="199698" name="Text Box 18"/>
          <p:cNvSpPr txBox="1">
            <a:spLocks noChangeArrowheads="1"/>
          </p:cNvSpPr>
          <p:nvPr/>
        </p:nvSpPr>
        <p:spPr bwMode="auto">
          <a:xfrm>
            <a:off x="1774826" y="3281364"/>
            <a:ext cx="26654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10+23=33</a:t>
            </a:r>
          </a:p>
        </p:txBody>
      </p:sp>
      <p:sp>
        <p:nvSpPr>
          <p:cNvPr id="199699" name="Text Box 19"/>
          <p:cNvSpPr txBox="1">
            <a:spLocks noChangeArrowheads="1"/>
          </p:cNvSpPr>
          <p:nvPr/>
        </p:nvSpPr>
        <p:spPr bwMode="auto">
          <a:xfrm>
            <a:off x="4511676" y="3281364"/>
            <a:ext cx="26654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15+31=46</a:t>
            </a:r>
          </a:p>
        </p:txBody>
      </p:sp>
    </p:spTree>
    <p:extLst>
      <p:ext uri="{BB962C8B-B14F-4D97-AF65-F5344CB8AC3E}">
        <p14:creationId xmlns:p14="http://schemas.microsoft.com/office/powerpoint/2010/main" val="40975740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9690"/>
                                        </p:tgtEl>
                                        <p:attrNameLst>
                                          <p:attrName>style.visibility</p:attrName>
                                        </p:attrNameLst>
                                      </p:cBhvr>
                                      <p:to>
                                        <p:strVal val="visible"/>
                                      </p:to>
                                    </p:set>
                                    <p:animEffect transition="in" filter="dissolve">
                                      <p:cBhvr>
                                        <p:cTn id="7" dur="500"/>
                                        <p:tgtEl>
                                          <p:spTgt spid="199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9698"/>
                                        </p:tgtEl>
                                        <p:attrNameLst>
                                          <p:attrName>style.visibility</p:attrName>
                                        </p:attrNameLst>
                                      </p:cBhvr>
                                      <p:to>
                                        <p:strVal val="visible"/>
                                      </p:to>
                                    </p:set>
                                    <p:animEffect transition="in" filter="dissolve">
                                      <p:cBhvr>
                                        <p:cTn id="12" dur="500"/>
                                        <p:tgtEl>
                                          <p:spTgt spid="1996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9691"/>
                                        </p:tgtEl>
                                        <p:attrNameLst>
                                          <p:attrName>style.visibility</p:attrName>
                                        </p:attrNameLst>
                                      </p:cBhvr>
                                      <p:to>
                                        <p:strVal val="visible"/>
                                      </p:to>
                                    </p:set>
                                    <p:animEffect transition="in" filter="dissolve">
                                      <p:cBhvr>
                                        <p:cTn id="17" dur="500"/>
                                        <p:tgtEl>
                                          <p:spTgt spid="1996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9699"/>
                                        </p:tgtEl>
                                        <p:attrNameLst>
                                          <p:attrName>style.visibility</p:attrName>
                                        </p:attrNameLst>
                                      </p:cBhvr>
                                      <p:to>
                                        <p:strVal val="visible"/>
                                      </p:to>
                                    </p:set>
                                    <p:animEffect transition="in" filter="dissolve">
                                      <p:cBhvr>
                                        <p:cTn id="22" dur="500"/>
                                        <p:tgtEl>
                                          <p:spTgt spid="19969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9689"/>
                                        </p:tgtEl>
                                        <p:attrNameLst>
                                          <p:attrName>style.visibility</p:attrName>
                                        </p:attrNameLst>
                                      </p:cBhvr>
                                      <p:to>
                                        <p:strVal val="visible"/>
                                      </p:to>
                                    </p:set>
                                    <p:animEffect transition="in" filter="dissolve">
                                      <p:cBhvr>
                                        <p:cTn id="27" dur="500"/>
                                        <p:tgtEl>
                                          <p:spTgt spid="1996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9697"/>
                                        </p:tgtEl>
                                        <p:attrNameLst>
                                          <p:attrName>style.visibility</p:attrName>
                                        </p:attrNameLst>
                                      </p:cBhvr>
                                      <p:to>
                                        <p:strVal val="visible"/>
                                      </p:to>
                                    </p:set>
                                    <p:animEffect transition="in" filter="dissolve">
                                      <p:cBhvr>
                                        <p:cTn id="32" dur="500"/>
                                        <p:tgtEl>
                                          <p:spTgt spid="199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9" grpId="0"/>
      <p:bldP spid="199690" grpId="0"/>
      <p:bldP spid="199691" grpId="0"/>
      <p:bldP spid="199697" grpId="0"/>
      <p:bldP spid="199698" grpId="0"/>
      <p:bldP spid="19969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altLang="en-US"/>
              <a:t>Binary Addition Exercise Sheet</a:t>
            </a:r>
          </a:p>
        </p:txBody>
      </p:sp>
      <p:sp>
        <p:nvSpPr>
          <p:cNvPr id="185347" name="Rectangle 3"/>
          <p:cNvSpPr>
            <a:spLocks noGrp="1" noChangeArrowheads="1"/>
          </p:cNvSpPr>
          <p:nvPr>
            <p:ph type="body" idx="1"/>
          </p:nvPr>
        </p:nvSpPr>
        <p:spPr>
          <a:xfrm>
            <a:off x="1981201" y="1196975"/>
            <a:ext cx="8435975" cy="5111750"/>
          </a:xfrm>
        </p:spPr>
        <p:txBody>
          <a:bodyPr/>
          <a:lstStyle/>
          <a:p>
            <a:pPr marL="0" indent="0">
              <a:buNone/>
            </a:pPr>
            <a:r>
              <a:rPr lang="en-GB" altLang="en-US" b="1" dirty="0">
                <a:latin typeface="Courier New" panose="02070309020205020404" pitchFamily="49" charset="0"/>
              </a:rPr>
              <a:t>  	Q10	       Q11       Q12</a:t>
            </a:r>
            <a:br>
              <a:rPr lang="en-GB" altLang="en-US" b="1" dirty="0">
                <a:latin typeface="Courier New" panose="02070309020205020404" pitchFamily="49" charset="0"/>
              </a:rPr>
            </a:br>
            <a:r>
              <a:rPr lang="en-GB" altLang="en-US" b="1" dirty="0">
                <a:latin typeface="Courier New" panose="02070309020205020404" pitchFamily="49" charset="0"/>
              </a:rPr>
              <a:t>      1010     1001      11001</a:t>
            </a:r>
            <a:br>
              <a:rPr lang="en-GB" altLang="en-US" b="1" dirty="0">
                <a:latin typeface="Courier New" panose="02070309020205020404" pitchFamily="49" charset="0"/>
              </a:rPr>
            </a:br>
            <a:r>
              <a:rPr lang="en-GB" altLang="en-US" b="1" dirty="0">
                <a:latin typeface="Courier New" panose="02070309020205020404" pitchFamily="49" charset="0"/>
              </a:rPr>
              <a:t>      1011     1001      10110</a:t>
            </a:r>
            <a:br>
              <a:rPr lang="en-GB" altLang="en-US" b="1" dirty="0">
                <a:latin typeface="Courier New" panose="02070309020205020404" pitchFamily="49" charset="0"/>
              </a:rPr>
            </a:br>
            <a:r>
              <a:rPr lang="en-GB" altLang="en-US" b="1" dirty="0">
                <a:latin typeface="Courier New" panose="02070309020205020404" pitchFamily="49" charset="0"/>
              </a:rPr>
              <a:t>    </a:t>
            </a:r>
            <a:r>
              <a:rPr lang="en-GB" altLang="en-US" b="1" u="sng" dirty="0">
                <a:latin typeface="Courier New" panose="02070309020205020404" pitchFamily="49" charset="0"/>
              </a:rPr>
              <a:t>+10100</a:t>
            </a:r>
            <a:r>
              <a:rPr lang="en-GB" altLang="en-US" b="1" dirty="0">
                <a:latin typeface="Courier New" panose="02070309020205020404" pitchFamily="49" charset="0"/>
              </a:rPr>
              <a:t>   </a:t>
            </a:r>
            <a:r>
              <a:rPr lang="en-GB" altLang="en-US" b="1" u="sng" dirty="0">
                <a:latin typeface="Courier New" panose="02070309020205020404" pitchFamily="49" charset="0"/>
              </a:rPr>
              <a:t>+11111</a:t>
            </a:r>
            <a:r>
              <a:rPr lang="en-GB" altLang="en-US" b="1" dirty="0">
                <a:latin typeface="Courier New" panose="02070309020205020404" pitchFamily="49" charset="0"/>
              </a:rPr>
              <a:t>     </a:t>
            </a:r>
            <a:r>
              <a:rPr lang="en-GB" altLang="en-US" b="1" u="sng" dirty="0">
                <a:latin typeface="Courier New" panose="02070309020205020404" pitchFamily="49" charset="0"/>
              </a:rPr>
              <a:t>+10111</a:t>
            </a:r>
          </a:p>
          <a:p>
            <a:pPr marL="0" indent="0">
              <a:buNone/>
            </a:pPr>
            <a:endParaRPr lang="en-GB" altLang="en-US" b="1" dirty="0">
              <a:latin typeface="Courier New" panose="02070309020205020404" pitchFamily="49" charset="0"/>
            </a:endParaRPr>
          </a:p>
        </p:txBody>
      </p:sp>
      <p:sp>
        <p:nvSpPr>
          <p:cNvPr id="185349" name="Text Box 5"/>
          <p:cNvSpPr txBox="1">
            <a:spLocks noChangeArrowheads="1"/>
          </p:cNvSpPr>
          <p:nvPr/>
        </p:nvSpPr>
        <p:spPr bwMode="auto">
          <a:xfrm>
            <a:off x="2965450" y="3065464"/>
            <a:ext cx="17287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101001</a:t>
            </a:r>
          </a:p>
        </p:txBody>
      </p:sp>
      <p:sp>
        <p:nvSpPr>
          <p:cNvPr id="185351" name="Text Box 7"/>
          <p:cNvSpPr txBox="1">
            <a:spLocks noChangeArrowheads="1"/>
          </p:cNvSpPr>
          <p:nvPr/>
        </p:nvSpPr>
        <p:spPr bwMode="auto">
          <a:xfrm>
            <a:off x="5159376" y="3065464"/>
            <a:ext cx="18002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110001</a:t>
            </a:r>
          </a:p>
        </p:txBody>
      </p:sp>
      <p:sp>
        <p:nvSpPr>
          <p:cNvPr id="185352" name="Text Box 8"/>
          <p:cNvSpPr txBox="1">
            <a:spLocks noChangeArrowheads="1"/>
          </p:cNvSpPr>
          <p:nvPr/>
        </p:nvSpPr>
        <p:spPr bwMode="auto">
          <a:xfrm>
            <a:off x="7607300" y="3065464"/>
            <a:ext cx="23050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r>
              <a:rPr lang="en-GB" altLang="en-US" sz="3200" b="1">
                <a:solidFill>
                  <a:srgbClr val="FF0000"/>
                </a:solidFill>
                <a:latin typeface="Courier New" panose="02070309020205020404" pitchFamily="49" charset="0"/>
              </a:rPr>
              <a:t>1000110</a:t>
            </a:r>
          </a:p>
        </p:txBody>
      </p:sp>
    </p:spTree>
    <p:extLst>
      <p:ext uri="{BB962C8B-B14F-4D97-AF65-F5344CB8AC3E}">
        <p14:creationId xmlns:p14="http://schemas.microsoft.com/office/powerpoint/2010/main" val="3281615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5349"/>
                                        </p:tgtEl>
                                        <p:attrNameLst>
                                          <p:attrName>style.visibility</p:attrName>
                                        </p:attrNameLst>
                                      </p:cBhvr>
                                      <p:to>
                                        <p:strVal val="visible"/>
                                      </p:to>
                                    </p:set>
                                    <p:animEffect transition="in" filter="dissolve">
                                      <p:cBhvr>
                                        <p:cTn id="7" dur="500"/>
                                        <p:tgtEl>
                                          <p:spTgt spid="1853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5351"/>
                                        </p:tgtEl>
                                        <p:attrNameLst>
                                          <p:attrName>style.visibility</p:attrName>
                                        </p:attrNameLst>
                                      </p:cBhvr>
                                      <p:to>
                                        <p:strVal val="visible"/>
                                      </p:to>
                                    </p:set>
                                    <p:animEffect transition="in" filter="dissolve">
                                      <p:cBhvr>
                                        <p:cTn id="12" dur="500"/>
                                        <p:tgtEl>
                                          <p:spTgt spid="1853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5352"/>
                                        </p:tgtEl>
                                        <p:attrNameLst>
                                          <p:attrName>style.visibility</p:attrName>
                                        </p:attrNameLst>
                                      </p:cBhvr>
                                      <p:to>
                                        <p:strVal val="visible"/>
                                      </p:to>
                                    </p:set>
                                    <p:animEffect transition="in" filter="dissolve">
                                      <p:cBhvr>
                                        <p:cTn id="17" dur="500"/>
                                        <p:tgtEl>
                                          <p:spTgt spid="185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9" grpId="0"/>
      <p:bldP spid="185351" grpId="0"/>
      <p:bldP spid="1853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043" y="243681"/>
            <a:ext cx="7043221" cy="714715"/>
          </a:xfrm>
        </p:spPr>
        <p:txBody>
          <a:bodyPr/>
          <a:lstStyle/>
          <a:p>
            <a:r>
              <a:rPr lang="en-US" dirty="0" smtClean="0"/>
              <a:t>Summary – why teach binary?</a:t>
            </a:r>
            <a:endParaRPr lang="en-US" dirty="0"/>
          </a:p>
        </p:txBody>
      </p:sp>
      <p:sp>
        <p:nvSpPr>
          <p:cNvPr id="3" name="Content Placeholder 2"/>
          <p:cNvSpPr>
            <a:spLocks noGrp="1"/>
          </p:cNvSpPr>
          <p:nvPr>
            <p:ph idx="1"/>
          </p:nvPr>
        </p:nvSpPr>
        <p:spPr>
          <a:xfrm>
            <a:off x="645043" y="795364"/>
            <a:ext cx="10909004" cy="4447767"/>
          </a:xfrm>
        </p:spPr>
        <p:txBody>
          <a:bodyPr>
            <a:noAutofit/>
          </a:bodyPr>
          <a:lstStyle/>
          <a:p>
            <a:pPr>
              <a:buFontTx/>
              <a:buNone/>
              <a:defRPr/>
            </a:pPr>
            <a:r>
              <a:rPr lang="en-GB" sz="2400" dirty="0"/>
              <a:t>Binary is a set of instructions used to control the computer, and works with 1s and 0s</a:t>
            </a:r>
          </a:p>
          <a:p>
            <a:pPr>
              <a:buFontTx/>
              <a:buNone/>
              <a:defRPr/>
            </a:pPr>
            <a:r>
              <a:rPr lang="en-GB" sz="2400" dirty="0"/>
              <a:t>The computer understands them as on or off signals. </a:t>
            </a:r>
          </a:p>
          <a:p>
            <a:pPr>
              <a:buFontTx/>
              <a:buNone/>
              <a:defRPr/>
            </a:pPr>
            <a:r>
              <a:rPr lang="en-GB" sz="2400" dirty="0"/>
              <a:t>If the decimal system were used, there would need to be 10 different voltages, in which case there'd be more room for error with resistors etc., and therefore more room for corruption of data. </a:t>
            </a:r>
          </a:p>
          <a:p>
            <a:pPr>
              <a:buNone/>
              <a:defRPr/>
            </a:pPr>
            <a:r>
              <a:rPr lang="en-GB" sz="2400" dirty="0"/>
              <a:t>Today, the elementary building block for all modern computer systems is the transistor.  A transistor is simply a switch, much like the light switch mentioned earlier. </a:t>
            </a:r>
          </a:p>
          <a:p>
            <a:pPr>
              <a:buNone/>
              <a:defRPr/>
            </a:pPr>
            <a:r>
              <a:rPr lang="en-GB" sz="2400" dirty="0"/>
              <a:t>A transistor can be in an off state, which does not allow electricity to flow, or in an on state, in which electricity can pass unimpeded.  A transistor is a solid-state device that has no mechanical or moving parts.  The switching of a transistor from the off state to the on state, or vice versa, is done electronically rather than mechanically. This allows it to be fast as well as extremely small.</a:t>
            </a:r>
          </a:p>
          <a:p>
            <a:pPr>
              <a:buNone/>
              <a:defRPr/>
            </a:pPr>
            <a:r>
              <a:rPr lang="en-GB" sz="2400" dirty="0"/>
              <a:t>So learning binary helps students to understand how a computer works</a:t>
            </a:r>
          </a:p>
        </p:txBody>
      </p:sp>
    </p:spTree>
    <p:extLst>
      <p:ext uri="{BB962C8B-B14F-4D97-AF65-F5344CB8AC3E}">
        <p14:creationId xmlns:p14="http://schemas.microsoft.com/office/powerpoint/2010/main" val="2275064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Break</a:t>
            </a:r>
            <a:endParaRPr lang="en-GB" dirty="0"/>
          </a:p>
        </p:txBody>
      </p:sp>
      <p:sp>
        <p:nvSpPr>
          <p:cNvPr id="3" name="Content Placeholder 2"/>
          <p:cNvSpPr>
            <a:spLocks noGrp="1"/>
          </p:cNvSpPr>
          <p:nvPr>
            <p:ph idx="1"/>
          </p:nvPr>
        </p:nvSpPr>
        <p:spPr/>
        <p:txBody>
          <a:bodyPr/>
          <a:lstStyle/>
          <a:p>
            <a:pPr marL="0" indent="0">
              <a:buNone/>
            </a:pPr>
            <a:r>
              <a:rPr lang="en-GB" dirty="0" smtClean="0"/>
              <a:t>Next week we will look at other uses of binary numbers</a:t>
            </a:r>
          </a:p>
          <a:p>
            <a:pPr marL="0" indent="0">
              <a:buNone/>
            </a:pPr>
            <a:endParaRPr lang="en-GB" dirty="0"/>
          </a:p>
          <a:p>
            <a:pPr marL="0" indent="0">
              <a:buNone/>
            </a:pPr>
            <a:r>
              <a:rPr lang="en-GB" dirty="0" smtClean="0"/>
              <a:t>After break we will continue with programming in Python</a:t>
            </a:r>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9763557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ew Computing Chapters">
  <a:themeElements>
    <a:clrScheme name="New Computing Chapters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New Computing Chapters">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New Computing Chapters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New Computing Chapters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New Computing Chapters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ew Computing Chapters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New Computing Chapters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New Computing Chapters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New Computing Chapters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361</TotalTime>
  <Words>636</Words>
  <Application>Microsoft Office PowerPoint</Application>
  <PresentationFormat>Widescreen</PresentationFormat>
  <Paragraphs>149</Paragraphs>
  <Slides>20</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ＭＳ Ｐゴシック</vt:lpstr>
      <vt:lpstr>Arial</vt:lpstr>
      <vt:lpstr>Arial Black</vt:lpstr>
      <vt:lpstr>Calibri</vt:lpstr>
      <vt:lpstr>Calibri Light</vt:lpstr>
      <vt:lpstr>Courier New</vt:lpstr>
      <vt:lpstr>Monotype Sorts</vt:lpstr>
      <vt:lpstr>Tahoma</vt:lpstr>
      <vt:lpstr>Times New Roman</vt:lpstr>
      <vt:lpstr>Office Theme</vt:lpstr>
      <vt:lpstr>New Computing Chapters</vt:lpstr>
      <vt:lpstr>Teaching KS3 Computing </vt:lpstr>
      <vt:lpstr>From the national curriculum</vt:lpstr>
      <vt:lpstr>Today’s session</vt:lpstr>
      <vt:lpstr>Binary numbers</vt:lpstr>
      <vt:lpstr>Binary numbers</vt:lpstr>
      <vt:lpstr>Activity 1: Binary counting exercise</vt:lpstr>
      <vt:lpstr>How to convert Binary Numbers to denary</vt:lpstr>
      <vt:lpstr>Converting binary to denary</vt:lpstr>
      <vt:lpstr>Activity 2: Conversion Exercise</vt:lpstr>
      <vt:lpstr>Activity 2: Conversion Exercise</vt:lpstr>
      <vt:lpstr>Teaching and practicing binary conversions</vt:lpstr>
      <vt:lpstr>Addition Rules for Binary</vt:lpstr>
      <vt:lpstr>Adding Binary Numbers</vt:lpstr>
      <vt:lpstr>Adding Binary Numbers</vt:lpstr>
      <vt:lpstr>Activity 3: Binary addition exercises</vt:lpstr>
      <vt:lpstr>Binary Addition Exercise Sheet</vt:lpstr>
      <vt:lpstr>Binary Addition Exercise Sheet</vt:lpstr>
      <vt:lpstr>Binary Addition Exercise Sheet</vt:lpstr>
      <vt:lpstr>Summary – why teach binary?</vt:lpstr>
      <vt:lpstr>Break</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Sentance, Sue</cp:lastModifiedBy>
  <cp:revision>41</cp:revision>
  <dcterms:created xsi:type="dcterms:W3CDTF">2016-10-31T22:10:00Z</dcterms:created>
  <dcterms:modified xsi:type="dcterms:W3CDTF">2017-01-30T17:47:46Z</dcterms:modified>
</cp:coreProperties>
</file>