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8" r:id="rId2"/>
    <p:sldId id="259" r:id="rId3"/>
    <p:sldId id="260" r:id="rId4"/>
    <p:sldId id="280" r:id="rId5"/>
    <p:sldId id="261" r:id="rId6"/>
    <p:sldId id="263" r:id="rId7"/>
    <p:sldId id="262" r:id="rId8"/>
    <p:sldId id="286" r:id="rId9"/>
    <p:sldId id="268" r:id="rId10"/>
    <p:sldId id="270" r:id="rId11"/>
    <p:sldId id="271" r:id="rId12"/>
    <p:sldId id="272" r:id="rId13"/>
    <p:sldId id="269" r:id="rId14"/>
    <p:sldId id="274" r:id="rId15"/>
    <p:sldId id="275" r:id="rId16"/>
    <p:sldId id="276" r:id="rId17"/>
    <p:sldId id="277" r:id="rId18"/>
    <p:sldId id="278" r:id="rId19"/>
    <p:sldId id="279" r:id="rId20"/>
    <p:sldId id="287" r:id="rId21"/>
    <p:sldId id="281" r:id="rId22"/>
    <p:sldId id="283" r:id="rId23"/>
    <p:sldId id="284" r:id="rId24"/>
    <p:sldId id="257" r:id="rId25"/>
    <p:sldId id="2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3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01" autoAdjust="0"/>
  </p:normalViewPr>
  <p:slideViewPr>
    <p:cSldViewPr snapToGrid="0">
      <p:cViewPr varScale="1">
        <p:scale>
          <a:sx n="54" d="100"/>
          <a:sy n="54" d="100"/>
        </p:scale>
        <p:origin x="331" y="1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C87AB-C355-48A0-A222-B0AEC582735C}" type="datetimeFigureOut">
              <a:rPr lang="en-GB" smtClean="0"/>
              <a:t>22/01/2017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F7297D-45D3-7C47-BBC6-E5A6F45E7202}" type="slidenum">
              <a:rPr lang="en-US"/>
              <a:pPr/>
              <a:t>6</a:t>
            </a:fld>
            <a:endParaRPr lang="en-US"/>
          </a:p>
        </p:txBody>
      </p:sp>
      <p:sp>
        <p:nvSpPr>
          <p:cNvPr id="7239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23971" name="Rectangle 3"/>
          <p:cNvSpPr>
            <a:spLocks noGrp="1" noChangeArrowheads="1"/>
          </p:cNvSpPr>
          <p:nvPr>
            <p:ph type="body" idx="1"/>
          </p:nvPr>
        </p:nvSpPr>
        <p:spPr/>
        <p:txBody>
          <a:bodyPr/>
          <a:lstStyle/>
          <a:p>
            <a:r>
              <a:rPr lang="en-GB"/>
              <a:t>They are, or involve, lists/sequences of instructions</a:t>
            </a:r>
          </a:p>
          <a:p>
            <a:r>
              <a:rPr lang="en-GB"/>
              <a:t>The instructions are either explicit, maybe in different forms (recipe, repair manual, knitting pattern, sheet music) or implicit (calling a friend on the phone)</a:t>
            </a:r>
          </a:p>
          <a:p>
            <a:endParaRPr lang="en-GB"/>
          </a:p>
          <a:p>
            <a:r>
              <a:rPr lang="en-GB"/>
              <a:t>In fact, pretty well EVERYTHING we do can be written as some form of steps/instructions</a:t>
            </a:r>
            <a:endParaRPr lang="en-US"/>
          </a:p>
        </p:txBody>
      </p:sp>
    </p:spTree>
    <p:extLst>
      <p:ext uri="{BB962C8B-B14F-4D97-AF65-F5344CB8AC3E}">
        <p14:creationId xmlns:p14="http://schemas.microsoft.com/office/powerpoint/2010/main" val="3038987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FD6350-839F-054D-A363-E7E2A95A0342}" type="slidenum">
              <a:rPr lang="en-US"/>
              <a:pPr/>
              <a:t>8</a:t>
            </a:fld>
            <a:endParaRPr lang="en-US"/>
          </a:p>
        </p:txBody>
      </p:sp>
      <p:sp>
        <p:nvSpPr>
          <p:cNvPr id="74547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745475" name="Rectangle 3"/>
          <p:cNvSpPr>
            <a:spLocks noGrp="1" noChangeArrowheads="1"/>
          </p:cNvSpPr>
          <p:nvPr>
            <p:ph type="body" idx="1"/>
          </p:nvPr>
        </p:nvSpPr>
        <p:spPr/>
        <p:txBody>
          <a:bodyPr/>
          <a:lstStyle/>
          <a:p>
            <a:r>
              <a:rPr lang="en-GB"/>
              <a:t>Only need to use this slide if they don't have the hand-out.</a:t>
            </a:r>
            <a:endParaRPr lang="en-US"/>
          </a:p>
        </p:txBody>
      </p:sp>
    </p:spTree>
    <p:extLst>
      <p:ext uri="{BB962C8B-B14F-4D97-AF65-F5344CB8AC3E}">
        <p14:creationId xmlns:p14="http://schemas.microsoft.com/office/powerpoint/2010/main" val="2405261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0C442-B5DD-FE42-9478-EAFC8B51E6FA}" type="slidenum">
              <a:rPr lang="en-US"/>
              <a:pPr/>
              <a:t>9</a:t>
            </a:fld>
            <a:endParaRPr lang="en-US"/>
          </a:p>
        </p:txBody>
      </p:sp>
      <p:sp>
        <p:nvSpPr>
          <p:cNvPr id="7168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6803" name="Rectangle 3"/>
          <p:cNvSpPr>
            <a:spLocks noGrp="1" noChangeArrowheads="1"/>
          </p:cNvSpPr>
          <p:nvPr>
            <p:ph type="body" idx="1"/>
          </p:nvPr>
        </p:nvSpPr>
        <p:spPr/>
        <p:txBody>
          <a:bodyPr/>
          <a:lstStyle/>
          <a:p>
            <a:endParaRPr lang="en-GB"/>
          </a:p>
          <a:p>
            <a:r>
              <a:rPr lang="en-GB"/>
              <a:t>Bring out detail, correctness, ambiguity</a:t>
            </a:r>
          </a:p>
        </p:txBody>
      </p:sp>
    </p:spTree>
    <p:extLst>
      <p:ext uri="{BB962C8B-B14F-4D97-AF65-F5344CB8AC3E}">
        <p14:creationId xmlns:p14="http://schemas.microsoft.com/office/powerpoint/2010/main" val="1192898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EB2359-B554-9E4F-AA85-7AC22E0C3D86}" type="slidenum">
              <a:rPr lang="en-US"/>
              <a:pPr/>
              <a:t>10</a:t>
            </a:fld>
            <a:endParaRPr lang="en-US"/>
          </a:p>
        </p:txBody>
      </p:sp>
      <p:sp>
        <p:nvSpPr>
          <p:cNvPr id="7188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8851" name="Rectangle 3"/>
          <p:cNvSpPr>
            <a:spLocks noGrp="1" noChangeArrowheads="1"/>
          </p:cNvSpPr>
          <p:nvPr>
            <p:ph type="body" idx="1"/>
          </p:nvPr>
        </p:nvSpPr>
        <p:spPr/>
        <p:txBody>
          <a:bodyPr/>
          <a:lstStyle/>
          <a:p>
            <a:endParaRPr lang="en-GB"/>
          </a:p>
          <a:p>
            <a:r>
              <a:rPr lang="en-GB"/>
              <a:t>*** Need three sheets of scrap paper per person (1 for their shape, 1 to write instructions for making it, and 1 for making their partner's shape).</a:t>
            </a:r>
          </a:p>
          <a:p>
            <a:endParaRPr lang="en-GB"/>
          </a:p>
          <a:p>
            <a:r>
              <a:rPr lang="en-GB"/>
              <a:t>Leave it vague as to exactly what the shape is.  The automatic thing is a plane – but try not to say this and see if folk will come up with other shapes.</a:t>
            </a:r>
          </a:p>
          <a:p>
            <a:endParaRPr lang="en-GB"/>
          </a:p>
          <a:p>
            <a:r>
              <a:rPr lang="en-GB"/>
              <a:t>If the pupils are stuck, then prompt them – e.g. fan, fortune teller, water bomb, plane.</a:t>
            </a:r>
          </a:p>
          <a:p>
            <a:endParaRPr lang="en-GB"/>
          </a:p>
          <a:p>
            <a:r>
              <a:rPr lang="en-GB"/>
              <a:t>Do this as three very separate steps: Make the thing first, then write the instructions, then test.</a:t>
            </a:r>
          </a:p>
        </p:txBody>
      </p:sp>
    </p:spTree>
    <p:extLst>
      <p:ext uri="{BB962C8B-B14F-4D97-AF65-F5344CB8AC3E}">
        <p14:creationId xmlns:p14="http://schemas.microsoft.com/office/powerpoint/2010/main" val="2148162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B2FB3D-00FE-4942-8592-B85B5AF5FF48}" type="slidenum">
              <a:rPr lang="en-US"/>
              <a:pPr/>
              <a:t>11</a:t>
            </a:fld>
            <a:endParaRPr lang="en-US"/>
          </a:p>
        </p:txBody>
      </p:sp>
      <p:sp>
        <p:nvSpPr>
          <p:cNvPr id="719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9875" name="Rectangle 3"/>
          <p:cNvSpPr>
            <a:spLocks noGrp="1" noChangeArrowheads="1"/>
          </p:cNvSpPr>
          <p:nvPr>
            <p:ph type="body" idx="1"/>
          </p:nvPr>
        </p:nvSpPr>
        <p:spPr/>
        <p:txBody>
          <a:bodyPr/>
          <a:lstStyle/>
          <a:p>
            <a:endParaRPr lang="en-GB"/>
          </a:p>
          <a:p>
            <a:r>
              <a:rPr lang="en-GB"/>
              <a:t>Be sure to get the pupils to hide their own shape</a:t>
            </a:r>
          </a:p>
          <a:p>
            <a:endParaRPr lang="en-GB"/>
          </a:p>
          <a:p>
            <a:r>
              <a:rPr lang="en-GB"/>
              <a:t>Make sure it is with a partner on the other side of the room – so that they didn't see it beforehand.</a:t>
            </a:r>
          </a:p>
          <a:p>
            <a:endParaRPr lang="en-GB"/>
          </a:p>
          <a:p>
            <a:r>
              <a:rPr lang="en-GB"/>
              <a:t>Note the value of watching their partner follow their own instructions is so that they can see where these are incorrect or ambiguous</a:t>
            </a:r>
          </a:p>
        </p:txBody>
      </p:sp>
    </p:spTree>
    <p:extLst>
      <p:ext uri="{BB962C8B-B14F-4D97-AF65-F5344CB8AC3E}">
        <p14:creationId xmlns:p14="http://schemas.microsoft.com/office/powerpoint/2010/main" val="3975123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6AD0DF-A1FF-0F4A-9379-FF89ECD9E68B}" type="slidenum">
              <a:rPr lang="en-US"/>
              <a:pPr/>
              <a:t>12</a:t>
            </a:fld>
            <a:endParaRPr lang="en-US"/>
          </a:p>
        </p:txBody>
      </p:sp>
      <p:sp>
        <p:nvSpPr>
          <p:cNvPr id="7331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33187" name="Rectangle 3"/>
          <p:cNvSpPr>
            <a:spLocks noGrp="1" noChangeArrowheads="1"/>
          </p:cNvSpPr>
          <p:nvPr>
            <p:ph type="body" idx="1"/>
          </p:nvPr>
        </p:nvSpPr>
        <p:spPr/>
        <p:txBody>
          <a:bodyPr/>
          <a:lstStyle/>
          <a:p>
            <a:r>
              <a:rPr lang="en-GB"/>
              <a:t>The level of detail is interesting, and merits some discussion – for example, one could say "fold the sheet in half" or something much more longwinded such as "take two adjacent corners and fold over so they match with the other two corners, and then press the paper flat" (aargh, not good either, but roughly there!)</a:t>
            </a:r>
          </a:p>
          <a:p>
            <a:endParaRPr lang="en-GB"/>
          </a:p>
          <a:p>
            <a:r>
              <a:rPr lang="en-GB"/>
              <a:t>You can discuss some of the hard problems – timetabling, travelling salesman etc</a:t>
            </a:r>
            <a:endParaRPr lang="en-US"/>
          </a:p>
        </p:txBody>
      </p:sp>
    </p:spTree>
    <p:extLst>
      <p:ext uri="{BB962C8B-B14F-4D97-AF65-F5344CB8AC3E}">
        <p14:creationId xmlns:p14="http://schemas.microsoft.com/office/powerpoint/2010/main" val="4111922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22/01/2017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22/01/2017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22/01/2017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22/01/2017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22/01/2017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22/01/2017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22/01/2017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22/01/2017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22/01/2017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22/01/2017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22/01/2017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22/01/2017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31526" y="5495940"/>
            <a:ext cx="6047525" cy="95327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teachinglondoncomputing.files.wordpress.com/2016/07/algorithmdoodleart1v1.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ommunity.computingatschool.org.uk/resources/2324"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lnSpcReduction="10000"/>
          </a:bodyPr>
          <a:lstStyle/>
          <a:p>
            <a:r>
              <a:rPr lang="en-GB" dirty="0" smtClean="0"/>
              <a:t>Session 1</a:t>
            </a:r>
          </a:p>
          <a:p>
            <a:r>
              <a:rPr lang="en-GB" dirty="0" smtClean="0"/>
              <a:t>Introduction</a:t>
            </a:r>
          </a:p>
          <a:p>
            <a:r>
              <a:rPr lang="en-GB" dirty="0" smtClean="0"/>
              <a:t>Theory: Algorithms</a:t>
            </a:r>
          </a:p>
          <a:p>
            <a:r>
              <a:rPr lang="en-GB" dirty="0" smtClean="0"/>
              <a:t>Practical: Starting out in Python</a:t>
            </a:r>
            <a:endParaRPr lang="en-GB" dirty="0"/>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a:bodyPr>
          <a:lstStyle/>
          <a:p>
            <a:r>
              <a:rPr lang="en-US" dirty="0" smtClean="0"/>
              <a:t>Teaching Computing to KS3</a:t>
            </a:r>
            <a:endParaRPr lang="en-US" dirty="0"/>
          </a:p>
        </p:txBody>
      </p:sp>
    </p:spTree>
    <p:extLst>
      <p:ext uri="{BB962C8B-B14F-4D97-AF65-F5344CB8AC3E}">
        <p14:creationId xmlns:p14="http://schemas.microsoft.com/office/powerpoint/2010/main" val="3958456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outline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631156867"/>
              </p:ext>
            </p:extLst>
          </p:nvPr>
        </p:nvGraphicFramePr>
        <p:xfrm>
          <a:off x="838200" y="1489144"/>
          <a:ext cx="8646042" cy="4060565"/>
        </p:xfrm>
        <a:graphic>
          <a:graphicData uri="http://schemas.openxmlformats.org/drawingml/2006/table">
            <a:tbl>
              <a:tblPr firstRow="1" firstCol="1" bandRow="1">
                <a:tableStyleId>{5C22544A-7EE6-4342-B048-85BDC9FD1C3A}</a:tableStyleId>
              </a:tblPr>
              <a:tblGrid>
                <a:gridCol w="1979428">
                  <a:extLst>
                    <a:ext uri="{9D8B030D-6E8A-4147-A177-3AD203B41FA5}">
                      <a16:colId xmlns:a16="http://schemas.microsoft.com/office/drawing/2014/main" val="2912592664"/>
                    </a:ext>
                  </a:extLst>
                </a:gridCol>
                <a:gridCol w="2630139">
                  <a:extLst>
                    <a:ext uri="{9D8B030D-6E8A-4147-A177-3AD203B41FA5}">
                      <a16:colId xmlns:a16="http://schemas.microsoft.com/office/drawing/2014/main" val="1522030354"/>
                    </a:ext>
                  </a:extLst>
                </a:gridCol>
                <a:gridCol w="4036475">
                  <a:extLst>
                    <a:ext uri="{9D8B030D-6E8A-4147-A177-3AD203B41FA5}">
                      <a16:colId xmlns:a16="http://schemas.microsoft.com/office/drawing/2014/main" val="1932443530"/>
                    </a:ext>
                  </a:extLst>
                </a:gridCol>
              </a:tblGrid>
              <a:tr h="564418">
                <a:tc>
                  <a:txBody>
                    <a:bodyPr/>
                    <a:lstStyle/>
                    <a:p>
                      <a:pPr>
                        <a:lnSpc>
                          <a:spcPct val="107000"/>
                        </a:lnSpc>
                        <a:spcAft>
                          <a:spcPts val="0"/>
                        </a:spcAft>
                      </a:pPr>
                      <a:r>
                        <a:rPr lang="en-GB" sz="1600" b="0">
                          <a:effectLst/>
                          <a:latin typeface="+mn-lt"/>
                        </a:rPr>
                        <a:t>Week No</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Understanding computers</a:t>
                      </a:r>
                    </a:p>
                    <a:p>
                      <a:pPr>
                        <a:lnSpc>
                          <a:spcPct val="107000"/>
                        </a:lnSpc>
                        <a:spcAft>
                          <a:spcPts val="0"/>
                        </a:spcAft>
                      </a:pPr>
                      <a:r>
                        <a:rPr lang="en-GB" sz="1600" b="0">
                          <a:effectLst/>
                          <a:latin typeface="+mn-lt"/>
                        </a:rPr>
                        <a:t>(5:00 – 6:00)</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Developing programming skills</a:t>
                      </a:r>
                    </a:p>
                    <a:p>
                      <a:pPr>
                        <a:lnSpc>
                          <a:spcPct val="107000"/>
                        </a:lnSpc>
                        <a:spcAft>
                          <a:spcPts val="0"/>
                        </a:spcAft>
                      </a:pPr>
                      <a:r>
                        <a:rPr lang="en-GB" sz="1600" b="0">
                          <a:effectLst/>
                          <a:latin typeface="+mn-lt"/>
                        </a:rPr>
                        <a:t>(6:00 – 7:00)</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197561520"/>
                  </a:ext>
                </a:extLst>
              </a:tr>
              <a:tr h="366298">
                <a:tc>
                  <a:txBody>
                    <a:bodyPr/>
                    <a:lstStyle/>
                    <a:p>
                      <a:pPr>
                        <a:lnSpc>
                          <a:spcPct val="107000"/>
                        </a:lnSpc>
                        <a:spcAft>
                          <a:spcPts val="0"/>
                        </a:spcAft>
                      </a:pPr>
                      <a:r>
                        <a:rPr lang="en-GB" sz="1600" b="0" dirty="0" smtClean="0">
                          <a:effectLst/>
                          <a:latin typeface="+mn-lt"/>
                          <a:ea typeface="Times New Roman" panose="02020603050405020304" pitchFamily="18" charset="0"/>
                          <a:cs typeface="Times New Roman" panose="02020603050405020304" pitchFamily="18" charset="0"/>
                        </a:rPr>
                        <a:t>23rd January</a:t>
                      </a:r>
                    </a:p>
                  </a:txBody>
                  <a:tcPr marL="50800" marR="50800" marT="50800" marB="50800"/>
                </a:tc>
                <a:tc>
                  <a:txBody>
                    <a:bodyPr/>
                    <a:lstStyle/>
                    <a:p>
                      <a:pPr>
                        <a:lnSpc>
                          <a:spcPct val="107000"/>
                        </a:lnSpc>
                        <a:spcAft>
                          <a:spcPts val="0"/>
                        </a:spcAft>
                      </a:pPr>
                      <a:r>
                        <a:rPr lang="en-GB" sz="1600" b="0">
                          <a:effectLst/>
                          <a:latin typeface="+mn-lt"/>
                        </a:rPr>
                        <a:t>Algorithms</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Python: Turtle Graphics</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799831"/>
                  </a:ext>
                </a:extLst>
              </a:tr>
              <a:tr h="366298">
                <a:tc>
                  <a:txBody>
                    <a:bodyPr/>
                    <a:lstStyle/>
                    <a:p>
                      <a:pPr>
                        <a:lnSpc>
                          <a:spcPct val="107000"/>
                        </a:lnSpc>
                        <a:spcAft>
                          <a:spcPts val="0"/>
                        </a:spcAft>
                      </a:pPr>
                      <a:r>
                        <a:rPr lang="en-GB" sz="1600" b="0" dirty="0" smtClean="0">
                          <a:effectLst/>
                          <a:latin typeface="+mn-lt"/>
                          <a:ea typeface="Times New Roman" panose="02020603050405020304" pitchFamily="18" charset="0"/>
                          <a:cs typeface="Times New Roman" panose="02020603050405020304" pitchFamily="18" charset="0"/>
                        </a:rPr>
                        <a:t>30th January</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Binary numbers</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Python: Turtles &amp; Functions</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828758760"/>
                  </a:ext>
                </a:extLst>
              </a:tr>
              <a:tr h="366298">
                <a:tc>
                  <a:txBody>
                    <a:bodyPr/>
                    <a:lstStyle/>
                    <a:p>
                      <a:pPr>
                        <a:lnSpc>
                          <a:spcPct val="107000"/>
                        </a:lnSpc>
                        <a:spcAft>
                          <a:spcPts val="0"/>
                        </a:spcAft>
                      </a:pPr>
                      <a:r>
                        <a:rPr lang="en-GB" sz="1600" b="0" dirty="0" smtClean="0">
                          <a:effectLst/>
                          <a:latin typeface="+mn-lt"/>
                          <a:ea typeface="Times New Roman" panose="02020603050405020304" pitchFamily="18" charset="0"/>
                          <a:cs typeface="Times New Roman" panose="02020603050405020304" pitchFamily="18" charset="0"/>
                        </a:rPr>
                        <a:t>6</a:t>
                      </a:r>
                      <a:r>
                        <a:rPr lang="en-GB" sz="1600" b="0" baseline="30000" dirty="0" smtClean="0">
                          <a:effectLst/>
                          <a:latin typeface="+mn-lt"/>
                          <a:ea typeface="Times New Roman" panose="02020603050405020304" pitchFamily="18" charset="0"/>
                          <a:cs typeface="Times New Roman" panose="02020603050405020304" pitchFamily="18" charset="0"/>
                        </a:rPr>
                        <a:t>th</a:t>
                      </a:r>
                      <a:r>
                        <a:rPr lang="en-GB" sz="1600" b="0" dirty="0" smtClean="0">
                          <a:effectLst/>
                          <a:latin typeface="+mn-lt"/>
                          <a:ea typeface="Times New Roman" panose="02020603050405020304" pitchFamily="18" charset="0"/>
                          <a:cs typeface="Times New Roman" panose="02020603050405020304" pitchFamily="18" charset="0"/>
                        </a:rPr>
                        <a:t> February</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More on binary numbers</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Python: If statements</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2927574352"/>
                  </a:ext>
                </a:extLst>
              </a:tr>
              <a:tr h="323712">
                <a:tc>
                  <a:txBody>
                    <a:bodyPr/>
                    <a:lstStyle/>
                    <a:p>
                      <a:pPr>
                        <a:lnSpc>
                          <a:spcPct val="107000"/>
                        </a:lnSpc>
                        <a:spcAft>
                          <a:spcPts val="0"/>
                        </a:spcAft>
                      </a:pPr>
                      <a:r>
                        <a:rPr lang="en-GB" sz="1600" b="0" dirty="0" smtClean="0">
                          <a:effectLst/>
                          <a:latin typeface="+mn-lt"/>
                          <a:ea typeface="Times New Roman" panose="02020603050405020304" pitchFamily="18" charset="0"/>
                          <a:cs typeface="Times New Roman" panose="02020603050405020304" pitchFamily="18" charset="0"/>
                        </a:rPr>
                        <a:t>20</a:t>
                      </a:r>
                      <a:r>
                        <a:rPr lang="en-GB" sz="1600" b="0" baseline="30000" dirty="0" smtClean="0">
                          <a:effectLst/>
                          <a:latin typeface="+mn-lt"/>
                          <a:ea typeface="Times New Roman" panose="02020603050405020304" pitchFamily="18" charset="0"/>
                          <a:cs typeface="Times New Roman" panose="02020603050405020304" pitchFamily="18" charset="0"/>
                        </a:rPr>
                        <a:t>th</a:t>
                      </a:r>
                      <a:r>
                        <a:rPr lang="en-GB" sz="1600" b="0" baseline="0" dirty="0" smtClean="0">
                          <a:effectLst/>
                          <a:latin typeface="+mn-lt"/>
                          <a:ea typeface="Times New Roman" panose="02020603050405020304" pitchFamily="18" charset="0"/>
                          <a:cs typeface="Times New Roman" panose="02020603050405020304" pitchFamily="18" charset="0"/>
                        </a:rPr>
                        <a:t> February</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Boolean logic</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Python: Loops</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353529566"/>
                  </a:ext>
                </a:extLst>
              </a:tr>
              <a:tr h="564418">
                <a:tc>
                  <a:txBody>
                    <a:bodyPr/>
                    <a:lstStyle/>
                    <a:p>
                      <a:pPr>
                        <a:lnSpc>
                          <a:spcPct val="107000"/>
                        </a:lnSpc>
                        <a:spcAft>
                          <a:spcPts val="0"/>
                        </a:spcAft>
                      </a:pPr>
                      <a:r>
                        <a:rPr lang="en-GB" sz="1600" b="0" dirty="0" smtClean="0">
                          <a:effectLst/>
                          <a:latin typeface="+mn-lt"/>
                          <a:ea typeface="Times New Roman" panose="02020603050405020304" pitchFamily="18" charset="0"/>
                          <a:cs typeface="Times New Roman" panose="02020603050405020304" pitchFamily="18" charset="0"/>
                        </a:rPr>
                        <a:t>27</a:t>
                      </a:r>
                      <a:r>
                        <a:rPr lang="en-GB" sz="1600" b="0" baseline="30000" dirty="0" smtClean="0">
                          <a:effectLst/>
                          <a:latin typeface="+mn-lt"/>
                          <a:ea typeface="Times New Roman" panose="02020603050405020304" pitchFamily="18" charset="0"/>
                          <a:cs typeface="Times New Roman" panose="02020603050405020304" pitchFamily="18" charset="0"/>
                        </a:rPr>
                        <a:t>th</a:t>
                      </a:r>
                      <a:r>
                        <a:rPr lang="en-GB" sz="1600" b="0" baseline="0" dirty="0" smtClean="0">
                          <a:effectLst/>
                          <a:latin typeface="+mn-lt"/>
                          <a:ea typeface="Times New Roman" panose="02020603050405020304" pitchFamily="18" charset="0"/>
                          <a:cs typeface="Times New Roman" panose="02020603050405020304" pitchFamily="18" charset="0"/>
                        </a:rPr>
                        <a:t> February</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Representing sound and images</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Problem-solving in Python (and Scratch)</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411100758"/>
                  </a:ext>
                </a:extLst>
              </a:tr>
              <a:tr h="366298">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600" b="0" dirty="0" smtClean="0">
                          <a:effectLst/>
                          <a:latin typeface="+mn-lt"/>
                          <a:ea typeface="Times New Roman" panose="02020603050405020304" pitchFamily="18" charset="0"/>
                          <a:cs typeface="Times New Roman" panose="02020603050405020304" pitchFamily="18" charset="0"/>
                        </a:rPr>
                        <a:t>6</a:t>
                      </a:r>
                      <a:r>
                        <a:rPr lang="en-GB" sz="1600" b="0" baseline="30000" dirty="0" smtClean="0">
                          <a:effectLst/>
                          <a:latin typeface="+mn-lt"/>
                          <a:ea typeface="Times New Roman" panose="02020603050405020304" pitchFamily="18" charset="0"/>
                          <a:cs typeface="Times New Roman" panose="02020603050405020304" pitchFamily="18" charset="0"/>
                        </a:rPr>
                        <a:t>th</a:t>
                      </a:r>
                      <a:r>
                        <a:rPr lang="en-GB" sz="1600" b="0" baseline="0" dirty="0" smtClean="0">
                          <a:effectLst/>
                          <a:latin typeface="+mn-lt"/>
                          <a:ea typeface="Times New Roman" panose="02020603050405020304" pitchFamily="18" charset="0"/>
                          <a:cs typeface="Times New Roman" panose="02020603050405020304" pitchFamily="18" charset="0"/>
                        </a:rPr>
                        <a:t> March</a:t>
                      </a:r>
                      <a:endParaRPr lang="en-GB" sz="1600" b="0" dirty="0" smtClean="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How the computer works</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a:effectLst/>
                          <a:latin typeface="+mn-lt"/>
                        </a:rPr>
                        <a:t>Problem-solving in Python (and Scratch)</a:t>
                      </a:r>
                      <a:endParaRPr lang="en-GB" sz="1600" b="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325421575"/>
                  </a:ext>
                </a:extLst>
              </a:tr>
              <a:tr h="323712">
                <a:tc>
                  <a:txBody>
                    <a:bodyPr/>
                    <a:lstStyle/>
                    <a:p>
                      <a:pPr>
                        <a:lnSpc>
                          <a:spcPct val="107000"/>
                        </a:lnSpc>
                        <a:spcAft>
                          <a:spcPts val="0"/>
                        </a:spcAft>
                      </a:pPr>
                      <a:r>
                        <a:rPr lang="en-GB" sz="1600" b="0" dirty="0" smtClean="0">
                          <a:effectLst/>
                          <a:latin typeface="+mn-lt"/>
                          <a:ea typeface="Times New Roman" panose="02020603050405020304" pitchFamily="18" charset="0"/>
                          <a:cs typeface="Times New Roman" panose="02020603050405020304" pitchFamily="18" charset="0"/>
                        </a:rPr>
                        <a:t>13</a:t>
                      </a:r>
                      <a:r>
                        <a:rPr lang="en-GB" sz="1600" b="0" baseline="30000" dirty="0" smtClean="0">
                          <a:effectLst/>
                          <a:latin typeface="+mn-lt"/>
                          <a:ea typeface="Times New Roman" panose="02020603050405020304" pitchFamily="18" charset="0"/>
                          <a:cs typeface="Times New Roman" panose="02020603050405020304" pitchFamily="18" charset="0"/>
                        </a:rPr>
                        <a:t>th</a:t>
                      </a:r>
                      <a:r>
                        <a:rPr lang="en-GB" sz="1600" b="0" baseline="0" dirty="0" smtClean="0">
                          <a:effectLst/>
                          <a:latin typeface="+mn-lt"/>
                          <a:ea typeface="Times New Roman" panose="02020603050405020304" pitchFamily="18" charset="0"/>
                          <a:cs typeface="Times New Roman" panose="02020603050405020304" pitchFamily="18" charset="0"/>
                        </a:rPr>
                        <a:t> March</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dirty="0">
                          <a:effectLst/>
                          <a:latin typeface="+mn-lt"/>
                        </a:rPr>
                        <a:t>More about the computer</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600" b="0" dirty="0">
                          <a:effectLst/>
                          <a:latin typeface="+mn-lt"/>
                        </a:rPr>
                        <a:t>Problem-solving in Python (and Scratch)</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734250009"/>
                  </a:ext>
                </a:extLst>
              </a:tr>
              <a:tr h="564418">
                <a:tc>
                  <a:txBody>
                    <a:bodyPr/>
                    <a:lstStyle/>
                    <a:p>
                      <a:r>
                        <a:rPr lang="en-GB" b="0" dirty="0" smtClean="0"/>
                        <a:t>20</a:t>
                      </a:r>
                      <a:r>
                        <a:rPr lang="en-GB" b="0" baseline="30000" dirty="0" smtClean="0"/>
                        <a:t>th</a:t>
                      </a:r>
                      <a:r>
                        <a:rPr lang="en-GB" b="0" dirty="0" smtClean="0"/>
                        <a:t> March</a:t>
                      </a:r>
                      <a:endParaRPr lang="en-GB" b="0" dirty="0"/>
                    </a:p>
                  </a:txBody>
                  <a:tcPr marL="50800" marR="50800" marT="50800" marB="50800"/>
                </a:tc>
                <a:tc gridSpan="2">
                  <a:txBody>
                    <a:bodyPr/>
                    <a:lstStyle/>
                    <a:p>
                      <a:pPr>
                        <a:lnSpc>
                          <a:spcPct val="107000"/>
                        </a:lnSpc>
                        <a:spcAft>
                          <a:spcPts val="0"/>
                        </a:spcAft>
                      </a:pPr>
                      <a:r>
                        <a:rPr lang="en-GB" sz="1600" b="0" dirty="0">
                          <a:effectLst/>
                          <a:latin typeface="+mn-lt"/>
                        </a:rPr>
                        <a:t>Python Easy </a:t>
                      </a:r>
                      <a:r>
                        <a:rPr lang="en-GB" sz="1600" b="0" dirty="0" err="1">
                          <a:effectLst/>
                          <a:latin typeface="+mn-lt"/>
                        </a:rPr>
                        <a:t>Gui</a:t>
                      </a:r>
                      <a:r>
                        <a:rPr lang="en-GB" sz="1600" b="0" dirty="0">
                          <a:effectLst/>
                          <a:latin typeface="+mn-lt"/>
                        </a:rPr>
                        <a:t> and Consolidation</a:t>
                      </a:r>
                    </a:p>
                    <a:p>
                      <a:pPr>
                        <a:lnSpc>
                          <a:spcPct val="107000"/>
                        </a:lnSpc>
                        <a:spcAft>
                          <a:spcPts val="0"/>
                        </a:spcAft>
                      </a:pPr>
                      <a:r>
                        <a:rPr lang="en-GB" sz="1600" b="0" dirty="0">
                          <a:effectLst/>
                          <a:latin typeface="+mn-lt"/>
                        </a:rPr>
                        <a:t> </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hMerge="1">
                  <a:txBody>
                    <a:bodyPr/>
                    <a:lstStyle/>
                    <a:p>
                      <a:endParaRPr lang="en-GB" dirty="0"/>
                    </a:p>
                  </a:txBody>
                  <a:tcPr/>
                </a:tc>
                <a:extLst>
                  <a:ext uri="{0D108BD9-81ED-4DB2-BD59-A6C34878D82A}">
                    <a16:rowId xmlns:a16="http://schemas.microsoft.com/office/drawing/2014/main" val="1401835034"/>
                  </a:ext>
                </a:extLst>
              </a:tr>
            </a:tbl>
          </a:graphicData>
        </a:graphic>
      </p:graphicFrame>
    </p:spTree>
    <p:extLst>
      <p:ext uri="{BB962C8B-B14F-4D97-AF65-F5344CB8AC3E}">
        <p14:creationId xmlns:p14="http://schemas.microsoft.com/office/powerpoint/2010/main" val="1328383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468406"/>
            <a:ext cx="9015506" cy="1143000"/>
          </a:xfrm>
        </p:spPr>
        <p:txBody>
          <a:bodyPr>
            <a:normAutofit/>
          </a:bodyPr>
          <a:lstStyle/>
          <a:p>
            <a:r>
              <a:rPr lang="en-US" dirty="0" smtClean="0"/>
              <a:t>What is computational thinking?</a:t>
            </a:r>
            <a:endParaRPr lang="en-US" dirty="0"/>
          </a:p>
        </p:txBody>
      </p:sp>
      <p:sp>
        <p:nvSpPr>
          <p:cNvPr id="3" name="Content Placeholder 2"/>
          <p:cNvSpPr>
            <a:spLocks noGrp="1"/>
          </p:cNvSpPr>
          <p:nvPr>
            <p:ph idx="1"/>
          </p:nvPr>
        </p:nvSpPr>
        <p:spPr>
          <a:xfrm>
            <a:off x="788894" y="1933731"/>
            <a:ext cx="11032565" cy="3594503"/>
          </a:xfrm>
        </p:spPr>
        <p:txBody>
          <a:bodyPr>
            <a:normAutofit fontScale="70000" lnSpcReduction="20000"/>
          </a:bodyPr>
          <a:lstStyle/>
          <a:p>
            <a:pPr marL="0" indent="0">
              <a:buNone/>
            </a:pPr>
            <a:r>
              <a:rPr lang="en-GB" b="1" dirty="0"/>
              <a:t>Computational thinking</a:t>
            </a:r>
            <a:r>
              <a:rPr lang="en-GB" dirty="0"/>
              <a:t> is recognised as a key skill set for all 21st-century learners – whether they intend to continue with computing science or not. It involves viewing the world through the thinking practices that software developers use to write programs.</a:t>
            </a:r>
          </a:p>
          <a:p>
            <a:pPr marL="0" indent="0">
              <a:buNone/>
            </a:pPr>
            <a:r>
              <a:rPr lang="en-GB" b="1" dirty="0" smtClean="0"/>
              <a:t>5 main areas:</a:t>
            </a:r>
            <a:endParaRPr lang="en-GB" b="1" dirty="0"/>
          </a:p>
          <a:p>
            <a:pPr lvl="0"/>
            <a:r>
              <a:rPr lang="en-GB" dirty="0"/>
              <a:t>seeing a problem and its solution at many levels of detail (</a:t>
            </a:r>
            <a:r>
              <a:rPr lang="en-GB" b="1" dirty="0"/>
              <a:t>abstraction</a:t>
            </a:r>
            <a:r>
              <a:rPr lang="en-GB" dirty="0"/>
              <a:t>)</a:t>
            </a:r>
          </a:p>
          <a:p>
            <a:pPr lvl="0"/>
            <a:r>
              <a:rPr lang="en-GB" dirty="0"/>
              <a:t>thinking about tasks as a series of steps (</a:t>
            </a:r>
            <a:r>
              <a:rPr lang="en-GB" b="1" dirty="0"/>
              <a:t>algorithms</a:t>
            </a:r>
            <a:r>
              <a:rPr lang="en-GB" dirty="0"/>
              <a:t>)</a:t>
            </a:r>
          </a:p>
          <a:p>
            <a:pPr lvl="0"/>
            <a:r>
              <a:rPr lang="en-GB" dirty="0"/>
              <a:t>understanding that solving a large problem will involve breaking it down into a set of smaller problems (</a:t>
            </a:r>
            <a:r>
              <a:rPr lang="en-GB" b="1" dirty="0"/>
              <a:t>decomposition</a:t>
            </a:r>
            <a:r>
              <a:rPr lang="en-GB" dirty="0"/>
              <a:t>)</a:t>
            </a:r>
          </a:p>
          <a:p>
            <a:pPr lvl="0"/>
            <a:r>
              <a:rPr lang="en-GB" dirty="0"/>
              <a:t>appreciating that a new problem is likely to be related to other problems the learner has already solved (</a:t>
            </a:r>
            <a:r>
              <a:rPr lang="en-GB" b="1" dirty="0"/>
              <a:t>pattern recognition</a:t>
            </a:r>
            <a:r>
              <a:rPr lang="en-GB" dirty="0"/>
              <a:t>)</a:t>
            </a:r>
          </a:p>
          <a:p>
            <a:pPr lvl="0"/>
            <a:r>
              <a:rPr lang="en-GB" dirty="0"/>
              <a:t>realising that a solution to a problem may be made to solve a whole range of related problems (</a:t>
            </a:r>
            <a:r>
              <a:rPr lang="en-GB" b="1" dirty="0"/>
              <a:t>generalisation</a:t>
            </a:r>
            <a:r>
              <a:rPr lang="en-GB" dirty="0"/>
              <a:t>).</a:t>
            </a:r>
          </a:p>
          <a:p>
            <a:endParaRPr lang="en-US" dirty="0"/>
          </a:p>
        </p:txBody>
      </p:sp>
    </p:spTree>
    <p:extLst>
      <p:ext uri="{BB962C8B-B14F-4D97-AF65-F5344CB8AC3E}">
        <p14:creationId xmlns:p14="http://schemas.microsoft.com/office/powerpoint/2010/main" val="377224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Curriculum links</a:t>
            </a:r>
            <a:endParaRPr lang="en-GB" dirty="0"/>
          </a:p>
        </p:txBody>
      </p:sp>
      <p:sp>
        <p:nvSpPr>
          <p:cNvPr id="3" name="Content Placeholder 2"/>
          <p:cNvSpPr>
            <a:spLocks noGrp="1"/>
          </p:cNvSpPr>
          <p:nvPr>
            <p:ph idx="1"/>
          </p:nvPr>
        </p:nvSpPr>
        <p:spPr>
          <a:xfrm>
            <a:off x="766482" y="1622425"/>
            <a:ext cx="10515600" cy="4351338"/>
          </a:xfrm>
        </p:spPr>
        <p:txBody>
          <a:bodyPr>
            <a:normAutofit fontScale="92500" lnSpcReduction="20000"/>
          </a:bodyPr>
          <a:lstStyle/>
          <a:p>
            <a:pPr marL="0" indent="0">
              <a:buNone/>
            </a:pPr>
            <a:r>
              <a:rPr lang="en-GB" sz="2600" dirty="0" smtClean="0">
                <a:cs typeface="Arial" panose="020B0604020202020204" pitchFamily="34" charset="0"/>
              </a:rPr>
              <a:t>KS3</a:t>
            </a:r>
            <a:endParaRPr lang="en-GB" sz="2600" dirty="0">
              <a:cs typeface="Arial" panose="020B0604020202020204" pitchFamily="34" charset="0"/>
            </a:endParaRPr>
          </a:p>
          <a:p>
            <a:r>
              <a:rPr lang="en-GB" sz="2600" dirty="0">
                <a:cs typeface="Arial" panose="020B0604020202020204" pitchFamily="34" charset="0"/>
              </a:rPr>
              <a:t>understand several key </a:t>
            </a:r>
            <a:r>
              <a:rPr lang="en-GB" sz="2600" b="1" dirty="0">
                <a:cs typeface="Arial" panose="020B0604020202020204" pitchFamily="34" charset="0"/>
              </a:rPr>
              <a:t>algorithms that reflect computational thinking </a:t>
            </a:r>
            <a:r>
              <a:rPr lang="en-GB" sz="2600" dirty="0">
                <a:cs typeface="Arial" panose="020B0604020202020204" pitchFamily="34" charset="0"/>
              </a:rPr>
              <a:t>[for example, ones for sorting and searching]; use logical reasoning to </a:t>
            </a:r>
            <a:r>
              <a:rPr lang="en-GB" sz="2600" b="1" dirty="0">
                <a:cs typeface="Arial" panose="020B0604020202020204" pitchFamily="34" charset="0"/>
              </a:rPr>
              <a:t>compare the utility of alternative algorithms</a:t>
            </a:r>
            <a:r>
              <a:rPr lang="en-GB" sz="2600" dirty="0">
                <a:cs typeface="Arial" panose="020B0604020202020204" pitchFamily="34" charset="0"/>
              </a:rPr>
              <a:t> for the same problem </a:t>
            </a:r>
          </a:p>
          <a:p>
            <a:endParaRPr lang="en-GB" dirty="0" smtClean="0"/>
          </a:p>
          <a:p>
            <a:pPr marL="0" indent="0">
              <a:buNone/>
            </a:pPr>
            <a:r>
              <a:rPr lang="en-GB" sz="2600" dirty="0" smtClean="0"/>
              <a:t>And what goes before?</a:t>
            </a:r>
          </a:p>
          <a:p>
            <a:pPr marL="457200" lvl="1" indent="0">
              <a:buNone/>
            </a:pPr>
            <a:r>
              <a:rPr lang="en-GB" sz="2600" dirty="0">
                <a:cs typeface="Arial" panose="020B0604020202020204" pitchFamily="34" charset="0"/>
              </a:rPr>
              <a:t>KS1</a:t>
            </a:r>
          </a:p>
          <a:p>
            <a:pPr lvl="1"/>
            <a:r>
              <a:rPr lang="en-GB" sz="2600" dirty="0">
                <a:cs typeface="Arial" panose="020B0604020202020204" pitchFamily="34" charset="0"/>
              </a:rPr>
              <a:t>understand </a:t>
            </a:r>
            <a:r>
              <a:rPr lang="en-GB" sz="2600" b="1" dirty="0">
                <a:cs typeface="Arial" panose="020B0604020202020204" pitchFamily="34" charset="0"/>
              </a:rPr>
              <a:t>what algorithms are</a:t>
            </a:r>
            <a:r>
              <a:rPr lang="en-GB" sz="2600" dirty="0">
                <a:cs typeface="Arial" panose="020B0604020202020204" pitchFamily="34" charset="0"/>
              </a:rPr>
              <a:t>; how they are implemented as programs on digital devices; and that programs execute by following precise and unambiguous instructions </a:t>
            </a:r>
          </a:p>
          <a:p>
            <a:pPr marL="457200" lvl="1" indent="0">
              <a:buNone/>
            </a:pPr>
            <a:r>
              <a:rPr lang="en-GB" sz="2600" dirty="0">
                <a:cs typeface="Arial" panose="020B0604020202020204" pitchFamily="34" charset="0"/>
              </a:rPr>
              <a:t>KS2</a:t>
            </a:r>
          </a:p>
          <a:p>
            <a:pPr lvl="1"/>
            <a:r>
              <a:rPr lang="en-GB" sz="2600" dirty="0">
                <a:cs typeface="Arial" panose="020B0604020202020204" pitchFamily="34" charset="0"/>
              </a:rPr>
              <a:t>use logical reasoning to explain </a:t>
            </a:r>
            <a:r>
              <a:rPr lang="en-GB" sz="2600" b="1" dirty="0">
                <a:cs typeface="Arial" panose="020B0604020202020204" pitchFamily="34" charset="0"/>
              </a:rPr>
              <a:t>how some simple algorithms work </a:t>
            </a:r>
            <a:r>
              <a:rPr lang="en-GB" sz="2600" dirty="0">
                <a:cs typeface="Arial" panose="020B0604020202020204" pitchFamily="34" charset="0"/>
              </a:rPr>
              <a:t>and to detect and correct errors in algorithms and programs </a:t>
            </a:r>
          </a:p>
          <a:p>
            <a:pPr marL="0" indent="0">
              <a:buNone/>
            </a:pPr>
            <a:endParaRPr lang="en-GB" dirty="0"/>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756937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features of computers</a:t>
            </a:r>
            <a:endParaRPr lang="en-US" dirty="0"/>
          </a:p>
        </p:txBody>
      </p:sp>
      <p:sp>
        <p:nvSpPr>
          <p:cNvPr id="3" name="Content Placeholder 2"/>
          <p:cNvSpPr>
            <a:spLocks noGrp="1"/>
          </p:cNvSpPr>
          <p:nvPr>
            <p:ph idx="1"/>
          </p:nvPr>
        </p:nvSpPr>
        <p:spPr>
          <a:xfrm>
            <a:off x="905434" y="1739259"/>
            <a:ext cx="8102358" cy="4343476"/>
          </a:xfrm>
        </p:spPr>
        <p:txBody>
          <a:bodyPr>
            <a:normAutofit/>
          </a:bodyPr>
          <a:lstStyle/>
          <a:p>
            <a:pPr lvl="0"/>
            <a:r>
              <a:rPr lang="en-GB" dirty="0"/>
              <a:t>Computers are </a:t>
            </a:r>
            <a:r>
              <a:rPr lang="en-GB" b="1" dirty="0"/>
              <a:t>deterministic</a:t>
            </a:r>
            <a:r>
              <a:rPr lang="en-GB" dirty="0"/>
              <a:t>: they do what you tell them to do. This is news to many, who think of them as pure magic.</a:t>
            </a:r>
          </a:p>
          <a:p>
            <a:pPr lvl="0"/>
            <a:r>
              <a:rPr lang="en-GB" dirty="0"/>
              <a:t>Computers are </a:t>
            </a:r>
            <a:r>
              <a:rPr lang="en-GB" b="1" dirty="0"/>
              <a:t>precise</a:t>
            </a:r>
            <a:r>
              <a:rPr lang="en-GB" dirty="0"/>
              <a:t>: they do exactly what you tell them to do.</a:t>
            </a:r>
          </a:p>
          <a:p>
            <a:pPr lvl="0"/>
            <a:r>
              <a:rPr lang="en-GB" dirty="0"/>
              <a:t>Computers can therefore be </a:t>
            </a:r>
            <a:r>
              <a:rPr lang="en-GB" b="1" dirty="0"/>
              <a:t>understood</a:t>
            </a:r>
            <a:r>
              <a:rPr lang="en-GB" dirty="0"/>
              <a:t>; they are just machines with logical working</a:t>
            </a:r>
            <a:r>
              <a:rPr lang="en-GB" dirty="0" smtClean="0"/>
              <a:t>.</a:t>
            </a:r>
          </a:p>
          <a:p>
            <a:pPr lvl="0"/>
            <a:endParaRPr lang="en-GB" dirty="0"/>
          </a:p>
          <a:p>
            <a:endParaRPr lang="en-US" dirty="0"/>
          </a:p>
        </p:txBody>
      </p:sp>
    </p:spTree>
    <p:extLst>
      <p:ext uri="{BB962C8B-B14F-4D97-AF65-F5344CB8AC3E}">
        <p14:creationId xmlns:p14="http://schemas.microsoft.com/office/powerpoint/2010/main" val="469985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a:t>
            </a:r>
            <a:endParaRPr lang="en-US"/>
          </a:p>
        </p:txBody>
      </p:sp>
      <p:sp>
        <p:nvSpPr>
          <p:cNvPr id="722946" name="Rectangle 2"/>
          <p:cNvSpPr>
            <a:spLocks noGrp="1" noChangeArrowheads="1"/>
          </p:cNvSpPr>
          <p:nvPr>
            <p:ph type="title"/>
          </p:nvPr>
        </p:nvSpPr>
        <p:spPr>
          <a:xfrm>
            <a:off x="1524000" y="347663"/>
            <a:ext cx="9144000" cy="1143000"/>
          </a:xfrm>
        </p:spPr>
        <p:txBody>
          <a:bodyPr/>
          <a:lstStyle/>
          <a:p>
            <a:r>
              <a:rPr lang="en-GB" sz="4000"/>
              <a:t>What is the similarity between these?</a:t>
            </a:r>
            <a:endParaRPr lang="en-US" sz="4000"/>
          </a:p>
        </p:txBody>
      </p:sp>
      <p:sp>
        <p:nvSpPr>
          <p:cNvPr id="722947" name="Rectangle 3"/>
          <p:cNvSpPr>
            <a:spLocks noGrp="1" noChangeArrowheads="1"/>
          </p:cNvSpPr>
          <p:nvPr>
            <p:ph type="body" idx="1"/>
          </p:nvPr>
        </p:nvSpPr>
        <p:spPr>
          <a:xfrm>
            <a:off x="1586023" y="1490663"/>
            <a:ext cx="7772400" cy="4114800"/>
          </a:xfrm>
        </p:spPr>
        <p:txBody>
          <a:bodyPr/>
          <a:lstStyle/>
          <a:p>
            <a:r>
              <a:rPr lang="en-GB" dirty="0"/>
              <a:t>Cooking recipe</a:t>
            </a:r>
          </a:p>
          <a:p>
            <a:r>
              <a:rPr lang="en-GB" dirty="0"/>
              <a:t>Downloading software or music</a:t>
            </a:r>
          </a:p>
          <a:p>
            <a:r>
              <a:rPr lang="en-GB" dirty="0"/>
              <a:t>Car repair manual</a:t>
            </a:r>
          </a:p>
          <a:p>
            <a:r>
              <a:rPr lang="en-GB" dirty="0"/>
              <a:t>Setting up a music playlist</a:t>
            </a:r>
          </a:p>
          <a:p>
            <a:r>
              <a:rPr lang="en-GB" dirty="0"/>
              <a:t>Knitting pattern</a:t>
            </a:r>
          </a:p>
          <a:p>
            <a:r>
              <a:rPr lang="en-GB" dirty="0"/>
              <a:t>Calling a friend on the phone</a:t>
            </a:r>
          </a:p>
          <a:p>
            <a:r>
              <a:rPr lang="en-GB" dirty="0"/>
              <a:t>Sheet music</a:t>
            </a:r>
          </a:p>
          <a:p>
            <a:endParaRPr lang="en-US" dirty="0"/>
          </a:p>
        </p:txBody>
      </p:sp>
    </p:spTree>
    <p:extLst>
      <p:ext uri="{BB962C8B-B14F-4D97-AF65-F5344CB8AC3E}">
        <p14:creationId xmlns:p14="http://schemas.microsoft.com/office/powerpoint/2010/main" val="35021552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Algorithms</a:t>
            </a:r>
            <a:endParaRPr lang="en-US" dirty="0"/>
          </a:p>
        </p:txBody>
      </p:sp>
      <p:sp>
        <p:nvSpPr>
          <p:cNvPr id="3" name="Content Placeholder 2"/>
          <p:cNvSpPr>
            <a:spLocks noGrp="1"/>
          </p:cNvSpPr>
          <p:nvPr>
            <p:ph idx="1"/>
          </p:nvPr>
        </p:nvSpPr>
        <p:spPr>
          <a:xfrm>
            <a:off x="779929" y="1612154"/>
            <a:ext cx="9876118" cy="4231797"/>
          </a:xfrm>
        </p:spPr>
        <p:txBody>
          <a:bodyPr/>
          <a:lstStyle/>
          <a:p>
            <a:r>
              <a:rPr lang="en-US" dirty="0" smtClean="0"/>
              <a:t>An algorithm is a sequence of instructions</a:t>
            </a:r>
          </a:p>
          <a:p>
            <a:r>
              <a:rPr lang="en-US" dirty="0" smtClean="0"/>
              <a:t>Solving a problem involves breaking it down into tasks and being able to describe steps to solve each aspect of the task.</a:t>
            </a:r>
          </a:p>
          <a:p>
            <a:pPr marL="0" indent="0">
              <a:buNone/>
            </a:pPr>
            <a:endParaRPr lang="en-US" dirty="0" smtClean="0"/>
          </a:p>
          <a:p>
            <a:endParaRPr lang="en-US" dirty="0"/>
          </a:p>
          <a:p>
            <a:endParaRPr lang="en-US" dirty="0" smtClean="0"/>
          </a:p>
        </p:txBody>
      </p:sp>
    </p:spTree>
    <p:extLst>
      <p:ext uri="{BB962C8B-B14F-4D97-AF65-F5344CB8AC3E}">
        <p14:creationId xmlns:p14="http://schemas.microsoft.com/office/powerpoint/2010/main" val="2991941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a:t>
            </a:r>
            <a:endParaRPr lang="en-US"/>
          </a:p>
        </p:txBody>
      </p:sp>
      <p:sp>
        <p:nvSpPr>
          <p:cNvPr id="744450" name="Rectangle 2"/>
          <p:cNvSpPr>
            <a:spLocks noGrp="1" noChangeArrowheads="1"/>
          </p:cNvSpPr>
          <p:nvPr>
            <p:ph type="title"/>
          </p:nvPr>
        </p:nvSpPr>
        <p:spPr>
          <a:xfrm>
            <a:off x="1524000" y="165100"/>
            <a:ext cx="9144000" cy="1143000"/>
          </a:xfrm>
        </p:spPr>
        <p:txBody>
          <a:bodyPr>
            <a:normAutofit fontScale="90000"/>
          </a:bodyPr>
          <a:lstStyle/>
          <a:p>
            <a:r>
              <a:rPr lang="en-GB" sz="4000" dirty="0" smtClean="0"/>
              <a:t>Activity 1: Algorithm </a:t>
            </a:r>
            <a:r>
              <a:rPr lang="en-GB" sz="4000" dirty="0"/>
              <a:t>exercise – follow </a:t>
            </a:r>
            <a:r>
              <a:rPr lang="en-GB" sz="4000" i="1" dirty="0"/>
              <a:t>exactly!!</a:t>
            </a:r>
            <a:endParaRPr lang="en-US" sz="4000" i="1" dirty="0"/>
          </a:p>
        </p:txBody>
      </p:sp>
      <p:sp>
        <p:nvSpPr>
          <p:cNvPr id="744451" name="Rectangle 3"/>
          <p:cNvSpPr>
            <a:spLocks noGrp="1" noChangeArrowheads="1"/>
          </p:cNvSpPr>
          <p:nvPr>
            <p:ph type="body" idx="1"/>
          </p:nvPr>
        </p:nvSpPr>
        <p:spPr>
          <a:xfrm>
            <a:off x="1524000" y="1222375"/>
            <a:ext cx="9144000" cy="5461000"/>
          </a:xfrm>
        </p:spPr>
        <p:txBody>
          <a:bodyPr>
            <a:normAutofit/>
          </a:bodyPr>
          <a:lstStyle/>
          <a:p>
            <a:pPr marL="609600" indent="-609600">
              <a:buFontTx/>
              <a:buAutoNum type="arabicPeriod"/>
            </a:pPr>
            <a:r>
              <a:rPr lang="en-GB" sz="2600" dirty="0"/>
              <a:t>Draw a diagonal line </a:t>
            </a:r>
            <a:endParaRPr lang="en-US" sz="2600" dirty="0"/>
          </a:p>
          <a:p>
            <a:pPr marL="609600" indent="-609600">
              <a:buFontTx/>
              <a:buAutoNum type="arabicPeriod"/>
            </a:pPr>
            <a:r>
              <a:rPr lang="en-GB" sz="2600" dirty="0"/>
              <a:t>Draw another diagonal line connected to the top of the first one</a:t>
            </a:r>
            <a:endParaRPr lang="en-US" sz="2600" dirty="0"/>
          </a:p>
          <a:p>
            <a:pPr marL="609600" indent="-609600">
              <a:buFontTx/>
              <a:buAutoNum type="arabicPeriod"/>
            </a:pPr>
            <a:r>
              <a:rPr lang="en-GB" sz="2600" dirty="0"/>
              <a:t>Draw a straight line from the point where the diagonal lines meet</a:t>
            </a:r>
            <a:endParaRPr lang="en-US" sz="2600" dirty="0"/>
          </a:p>
          <a:p>
            <a:pPr marL="609600" indent="-609600">
              <a:buFontTx/>
              <a:buAutoNum type="arabicPeriod"/>
            </a:pPr>
            <a:r>
              <a:rPr lang="en-GB" sz="2600" dirty="0"/>
              <a:t>Draw a horizontal line over the straight line</a:t>
            </a:r>
            <a:endParaRPr lang="en-US" sz="2600" dirty="0"/>
          </a:p>
          <a:p>
            <a:pPr marL="609600" indent="-609600">
              <a:buFontTx/>
              <a:buAutoNum type="arabicPeriod"/>
            </a:pPr>
            <a:r>
              <a:rPr lang="en-GB" sz="2600" dirty="0"/>
              <a:t>At the bottom of the straight line, draw a curvy line</a:t>
            </a:r>
            <a:endParaRPr lang="en-US" sz="2600" dirty="0"/>
          </a:p>
          <a:p>
            <a:pPr marL="609600" indent="-609600">
              <a:buFontTx/>
              <a:buAutoNum type="arabicPeriod"/>
            </a:pPr>
            <a:r>
              <a:rPr lang="en-GB" sz="2600" dirty="0"/>
              <a:t>Draw a diagonal line from the bottom of the first diagonal to the straight line</a:t>
            </a:r>
            <a:endParaRPr lang="en-US" sz="2600" dirty="0"/>
          </a:p>
          <a:p>
            <a:pPr marL="609600" indent="-609600">
              <a:buFontTx/>
              <a:buAutoNum type="arabicPeriod"/>
            </a:pPr>
            <a:r>
              <a:rPr lang="en-GB" sz="2600" dirty="0"/>
              <a:t>Draw a diagonal line from the bottom of the second diagonal to the straight line</a:t>
            </a:r>
            <a:endParaRPr lang="en-US" sz="2600" dirty="0"/>
          </a:p>
          <a:p>
            <a:pPr marL="609600" indent="-609600">
              <a:buFontTx/>
              <a:buAutoNum type="arabicPeriod"/>
            </a:pPr>
            <a:endParaRPr lang="en-US" sz="2600" dirty="0"/>
          </a:p>
        </p:txBody>
      </p:sp>
    </p:spTree>
    <p:extLst>
      <p:ext uri="{BB962C8B-B14F-4D97-AF65-F5344CB8AC3E}">
        <p14:creationId xmlns:p14="http://schemas.microsoft.com/office/powerpoint/2010/main" val="406001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4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44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44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445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4445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4445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444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45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a:t>
            </a:r>
            <a:endParaRPr lang="en-US"/>
          </a:p>
        </p:txBody>
      </p:sp>
      <p:sp>
        <p:nvSpPr>
          <p:cNvPr id="698370" name="Rectangle 2"/>
          <p:cNvSpPr>
            <a:spLocks noGrp="1" noChangeArrowheads="1"/>
          </p:cNvSpPr>
          <p:nvPr>
            <p:ph type="title"/>
          </p:nvPr>
        </p:nvSpPr>
        <p:spPr/>
        <p:txBody>
          <a:bodyPr/>
          <a:lstStyle/>
          <a:p>
            <a:r>
              <a:rPr lang="en-GB"/>
              <a:t>How did the pictures turn out?</a:t>
            </a:r>
          </a:p>
        </p:txBody>
      </p:sp>
      <p:sp>
        <p:nvSpPr>
          <p:cNvPr id="698371" name="Rectangle 3"/>
          <p:cNvSpPr>
            <a:spLocks noGrp="1" noChangeArrowheads="1"/>
          </p:cNvSpPr>
          <p:nvPr>
            <p:ph type="body" idx="1"/>
          </p:nvPr>
        </p:nvSpPr>
        <p:spPr/>
        <p:txBody>
          <a:bodyPr/>
          <a:lstStyle/>
          <a:p>
            <a:r>
              <a:rPr lang="en-GB" sz="2400" dirty="0"/>
              <a:t>Compare your picture with others' pictures…</a:t>
            </a:r>
          </a:p>
          <a:p>
            <a:pPr lvl="1"/>
            <a:r>
              <a:rPr lang="en-GB" dirty="0"/>
              <a:t>Were they different?</a:t>
            </a:r>
          </a:p>
          <a:p>
            <a:pPr lvl="1"/>
            <a:r>
              <a:rPr lang="en-GB" dirty="0"/>
              <a:t>Why?</a:t>
            </a:r>
          </a:p>
          <a:p>
            <a:pPr lvl="1"/>
            <a:r>
              <a:rPr lang="en-GB" dirty="0"/>
              <a:t>What was difficult about following the instructions</a:t>
            </a:r>
          </a:p>
          <a:p>
            <a:pPr lvl="1"/>
            <a:r>
              <a:rPr lang="en-GB" dirty="0"/>
              <a:t>What was missing from the instructions?</a:t>
            </a:r>
          </a:p>
          <a:p>
            <a:pPr marL="228600" lvl="1" indent="0">
              <a:buNone/>
            </a:pPr>
            <a:endParaRPr lang="en-GB" dirty="0"/>
          </a:p>
          <a:p>
            <a:pPr marL="228600" lvl="1" indent="0">
              <a:buNone/>
            </a:pPr>
            <a:r>
              <a:rPr lang="en-GB" dirty="0"/>
              <a:t>Can you improve on these instructions?</a:t>
            </a:r>
          </a:p>
          <a:p>
            <a:endParaRPr lang="en-GB" dirty="0"/>
          </a:p>
          <a:p>
            <a:pPr>
              <a:buFontTx/>
              <a:buNone/>
            </a:pPr>
            <a:endParaRPr lang="en-GB" dirty="0"/>
          </a:p>
        </p:txBody>
      </p:sp>
    </p:spTree>
    <p:extLst>
      <p:ext uri="{BB962C8B-B14F-4D97-AF65-F5344CB8AC3E}">
        <p14:creationId xmlns:p14="http://schemas.microsoft.com/office/powerpoint/2010/main" val="11830371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837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837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83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038600" y="6303596"/>
            <a:ext cx="4114800" cy="365125"/>
          </a:xfrm>
        </p:spPr>
        <p:txBody>
          <a:bodyPr/>
          <a:lstStyle/>
          <a:p>
            <a:r>
              <a:rPr lang="en-GB"/>
              <a:t>…</a:t>
            </a:r>
            <a:endParaRPr lang="en-US"/>
          </a:p>
        </p:txBody>
      </p:sp>
      <p:sp>
        <p:nvSpPr>
          <p:cNvPr id="700418" name="Rectangle 2"/>
          <p:cNvSpPr>
            <a:spLocks noGrp="1" noChangeArrowheads="1"/>
          </p:cNvSpPr>
          <p:nvPr>
            <p:ph type="title"/>
          </p:nvPr>
        </p:nvSpPr>
        <p:spPr>
          <a:xfrm>
            <a:off x="1026458" y="443006"/>
            <a:ext cx="7772400" cy="1143000"/>
          </a:xfrm>
        </p:spPr>
        <p:txBody>
          <a:bodyPr/>
          <a:lstStyle/>
          <a:p>
            <a:r>
              <a:rPr lang="en-GB" sz="4000" dirty="0" smtClean="0"/>
              <a:t>Follow-up task: Design </a:t>
            </a:r>
            <a:r>
              <a:rPr lang="en-GB" sz="4000" dirty="0"/>
              <a:t>an algorithm</a:t>
            </a:r>
          </a:p>
        </p:txBody>
      </p:sp>
      <p:sp>
        <p:nvSpPr>
          <p:cNvPr id="700419" name="Rectangle 3"/>
          <p:cNvSpPr>
            <a:spLocks noGrp="1" noChangeArrowheads="1"/>
          </p:cNvSpPr>
          <p:nvPr>
            <p:ph type="body" idx="1"/>
          </p:nvPr>
        </p:nvSpPr>
        <p:spPr>
          <a:xfrm>
            <a:off x="1026458" y="1858596"/>
            <a:ext cx="8623300" cy="4445000"/>
          </a:xfrm>
        </p:spPr>
        <p:txBody>
          <a:bodyPr>
            <a:normAutofit/>
          </a:bodyPr>
          <a:lstStyle/>
          <a:p>
            <a:pPr>
              <a:lnSpc>
                <a:spcPct val="80000"/>
              </a:lnSpc>
            </a:pPr>
            <a:r>
              <a:rPr lang="en-GB" dirty="0">
                <a:cs typeface="Arial"/>
              </a:rPr>
              <a:t>The task/problem: </a:t>
            </a:r>
          </a:p>
          <a:p>
            <a:pPr lvl="1">
              <a:lnSpc>
                <a:spcPct val="80000"/>
              </a:lnSpc>
            </a:pPr>
            <a:r>
              <a:rPr lang="en-GB" dirty="0">
                <a:cs typeface="Arial"/>
              </a:rPr>
              <a:t>make a shape out of paper – one sheet of A4</a:t>
            </a:r>
            <a:endParaRPr lang="en-GB" sz="2800" dirty="0">
              <a:cs typeface="Arial"/>
            </a:endParaRPr>
          </a:p>
          <a:p>
            <a:pPr>
              <a:lnSpc>
                <a:spcPct val="80000"/>
              </a:lnSpc>
            </a:pPr>
            <a:r>
              <a:rPr lang="en-GB" dirty="0">
                <a:cs typeface="Arial"/>
              </a:rPr>
              <a:t>Write the </a:t>
            </a:r>
            <a:r>
              <a:rPr lang="en-GB" i="1" dirty="0">
                <a:cs typeface="Arial"/>
              </a:rPr>
              <a:t>algorithm</a:t>
            </a:r>
          </a:p>
          <a:p>
            <a:pPr lvl="1">
              <a:lnSpc>
                <a:spcPct val="80000"/>
              </a:lnSpc>
            </a:pPr>
            <a:r>
              <a:rPr lang="en-GB" dirty="0">
                <a:cs typeface="Arial"/>
              </a:rPr>
              <a:t>Write a set of instructions that explains how to make a paper shape from 1 sheet of A4 paper</a:t>
            </a:r>
            <a:endParaRPr lang="en-GB" sz="2800" dirty="0">
              <a:cs typeface="Arial"/>
            </a:endParaRPr>
          </a:p>
          <a:p>
            <a:pPr>
              <a:lnSpc>
                <a:spcPct val="80000"/>
              </a:lnSpc>
            </a:pPr>
            <a:r>
              <a:rPr lang="en-GB" dirty="0">
                <a:cs typeface="Arial"/>
              </a:rPr>
              <a:t>Test it</a:t>
            </a:r>
          </a:p>
          <a:p>
            <a:pPr lvl="1">
              <a:lnSpc>
                <a:spcPct val="80000"/>
              </a:lnSpc>
            </a:pPr>
            <a:r>
              <a:rPr lang="en-GB" dirty="0">
                <a:cs typeface="Arial"/>
              </a:rPr>
              <a:t>Try </a:t>
            </a:r>
            <a:r>
              <a:rPr lang="en-GB" dirty="0" smtClean="0">
                <a:cs typeface="Arial"/>
              </a:rPr>
              <a:t>out– </a:t>
            </a:r>
            <a:r>
              <a:rPr lang="en-GB" dirty="0">
                <a:cs typeface="Arial"/>
              </a:rPr>
              <a:t>does it work?</a:t>
            </a:r>
          </a:p>
          <a:p>
            <a:pPr lvl="1">
              <a:lnSpc>
                <a:spcPct val="80000"/>
              </a:lnSpc>
            </a:pPr>
            <a:r>
              <a:rPr lang="en-GB" dirty="0">
                <a:cs typeface="Arial"/>
              </a:rPr>
              <a:t>Note: follow your instructions </a:t>
            </a:r>
            <a:r>
              <a:rPr lang="en-GB" i="1" dirty="0">
                <a:solidFill>
                  <a:srgbClr val="0000FF"/>
                </a:solidFill>
                <a:cs typeface="Arial"/>
              </a:rPr>
              <a:t>as closely as possible</a:t>
            </a:r>
          </a:p>
          <a:p>
            <a:pPr lvl="1">
              <a:lnSpc>
                <a:spcPct val="80000"/>
              </a:lnSpc>
            </a:pPr>
            <a:r>
              <a:rPr lang="en-GB" dirty="0">
                <a:cs typeface="Arial"/>
              </a:rPr>
              <a:t>Adjust the instructions if necessary</a:t>
            </a:r>
          </a:p>
        </p:txBody>
      </p:sp>
    </p:spTree>
    <p:extLst>
      <p:ext uri="{BB962C8B-B14F-4D97-AF65-F5344CB8AC3E}">
        <p14:creationId xmlns:p14="http://schemas.microsoft.com/office/powerpoint/2010/main" val="29456083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04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041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0041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041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041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041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0041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04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a:t>
            </a:r>
            <a:endParaRPr lang="en-US"/>
          </a:p>
        </p:txBody>
      </p:sp>
      <p:sp>
        <p:nvSpPr>
          <p:cNvPr id="701442" name="Rectangle 2"/>
          <p:cNvSpPr>
            <a:spLocks noGrp="1" noChangeArrowheads="1"/>
          </p:cNvSpPr>
          <p:nvPr>
            <p:ph type="title"/>
          </p:nvPr>
        </p:nvSpPr>
        <p:spPr>
          <a:xfrm>
            <a:off x="745565" y="375210"/>
            <a:ext cx="10609728" cy="1330498"/>
          </a:xfrm>
        </p:spPr>
        <p:txBody>
          <a:bodyPr>
            <a:normAutofit/>
          </a:bodyPr>
          <a:lstStyle/>
          <a:p>
            <a:r>
              <a:rPr lang="en-GB" dirty="0" smtClean="0"/>
              <a:t>Follow-up task: Following </a:t>
            </a:r>
            <a:r>
              <a:rPr lang="en-GB" dirty="0"/>
              <a:t>an algorithm</a:t>
            </a:r>
          </a:p>
        </p:txBody>
      </p:sp>
      <p:sp>
        <p:nvSpPr>
          <p:cNvPr id="701443" name="Rectangle 3"/>
          <p:cNvSpPr>
            <a:spLocks noGrp="1" noChangeArrowheads="1"/>
          </p:cNvSpPr>
          <p:nvPr>
            <p:ph type="body" idx="1"/>
          </p:nvPr>
        </p:nvSpPr>
        <p:spPr>
          <a:xfrm>
            <a:off x="847164" y="1518210"/>
            <a:ext cx="10508129" cy="4398962"/>
          </a:xfrm>
        </p:spPr>
        <p:txBody>
          <a:bodyPr>
            <a:normAutofit/>
          </a:bodyPr>
          <a:lstStyle/>
          <a:p>
            <a:pPr>
              <a:lnSpc>
                <a:spcPct val="80000"/>
              </a:lnSpc>
            </a:pPr>
            <a:r>
              <a:rPr lang="en-GB" sz="2200" dirty="0">
                <a:cs typeface="Arial"/>
              </a:rPr>
              <a:t>Hide your shape</a:t>
            </a:r>
          </a:p>
          <a:p>
            <a:pPr>
              <a:lnSpc>
                <a:spcPct val="80000"/>
              </a:lnSpc>
            </a:pPr>
            <a:r>
              <a:rPr lang="en-GB" sz="2200" dirty="0">
                <a:cs typeface="Arial"/>
              </a:rPr>
              <a:t>Get into pairs</a:t>
            </a:r>
          </a:p>
          <a:p>
            <a:pPr lvl="1">
              <a:lnSpc>
                <a:spcPct val="80000"/>
              </a:lnSpc>
            </a:pPr>
            <a:r>
              <a:rPr lang="en-GB" sz="2200" dirty="0">
                <a:cs typeface="Arial"/>
              </a:rPr>
              <a:t>by teaming up with someone </a:t>
            </a:r>
            <a:r>
              <a:rPr lang="en-GB" sz="2200" b="1" i="1" dirty="0">
                <a:cs typeface="Arial"/>
              </a:rPr>
              <a:t>on the opposite side of the room</a:t>
            </a:r>
          </a:p>
          <a:p>
            <a:pPr lvl="1">
              <a:lnSpc>
                <a:spcPct val="80000"/>
              </a:lnSpc>
            </a:pPr>
            <a:r>
              <a:rPr lang="en-GB" sz="2200" dirty="0">
                <a:cs typeface="Arial"/>
              </a:rPr>
              <a:t>move to sit together</a:t>
            </a:r>
          </a:p>
          <a:p>
            <a:pPr lvl="1">
              <a:lnSpc>
                <a:spcPct val="80000"/>
              </a:lnSpc>
            </a:pPr>
            <a:r>
              <a:rPr lang="en-GB" sz="2200" i="1" dirty="0">
                <a:solidFill>
                  <a:srgbClr val="0000FF"/>
                </a:solidFill>
                <a:cs typeface="Arial"/>
              </a:rPr>
              <a:t>Do not</a:t>
            </a:r>
            <a:r>
              <a:rPr lang="en-GB" sz="2200" dirty="0">
                <a:solidFill>
                  <a:srgbClr val="0000FF"/>
                </a:solidFill>
                <a:cs typeface="Arial"/>
              </a:rPr>
              <a:t> </a:t>
            </a:r>
            <a:r>
              <a:rPr lang="en-GB" sz="2200" dirty="0">
                <a:cs typeface="Arial"/>
              </a:rPr>
              <a:t>show them your paper shape – hide it!!</a:t>
            </a:r>
          </a:p>
          <a:p>
            <a:pPr>
              <a:lnSpc>
                <a:spcPct val="80000"/>
              </a:lnSpc>
            </a:pPr>
            <a:r>
              <a:rPr lang="en-GB" sz="2200" dirty="0">
                <a:cs typeface="Arial"/>
              </a:rPr>
              <a:t>Swap algorithm/instructions with your partner</a:t>
            </a:r>
          </a:p>
          <a:p>
            <a:pPr>
              <a:lnSpc>
                <a:spcPct val="80000"/>
              </a:lnSpc>
            </a:pPr>
            <a:r>
              <a:rPr lang="en-GB" sz="2200" dirty="0">
                <a:cs typeface="Arial"/>
              </a:rPr>
              <a:t>Follow your partner's instructions to create their paper shape</a:t>
            </a:r>
          </a:p>
          <a:p>
            <a:pPr>
              <a:lnSpc>
                <a:spcPct val="80000"/>
              </a:lnSpc>
            </a:pPr>
            <a:r>
              <a:rPr lang="en-GB" sz="2200" dirty="0">
                <a:cs typeface="Arial"/>
              </a:rPr>
              <a:t>Compare shapes</a:t>
            </a:r>
          </a:p>
          <a:p>
            <a:pPr lvl="1">
              <a:lnSpc>
                <a:spcPct val="80000"/>
              </a:lnSpc>
            </a:pPr>
            <a:r>
              <a:rPr lang="en-GB" sz="2200" dirty="0">
                <a:cs typeface="Arial"/>
              </a:rPr>
              <a:t>how similar is each 'pair' of shapes?</a:t>
            </a:r>
          </a:p>
          <a:p>
            <a:pPr lvl="1">
              <a:lnSpc>
                <a:spcPct val="80000"/>
              </a:lnSpc>
            </a:pPr>
            <a:r>
              <a:rPr lang="en-GB" sz="2200" dirty="0">
                <a:cs typeface="Arial"/>
              </a:rPr>
              <a:t>what advice can you give on how to improve the instructions?</a:t>
            </a:r>
          </a:p>
          <a:p>
            <a:pPr>
              <a:lnSpc>
                <a:spcPct val="80000"/>
              </a:lnSpc>
            </a:pPr>
            <a:endParaRPr lang="en-GB" sz="2000" dirty="0"/>
          </a:p>
          <a:p>
            <a:pPr>
              <a:lnSpc>
                <a:spcPct val="80000"/>
              </a:lnSpc>
            </a:pPr>
            <a:endParaRPr lang="en-GB" sz="2000" dirty="0"/>
          </a:p>
        </p:txBody>
      </p:sp>
    </p:spTree>
    <p:extLst>
      <p:ext uri="{BB962C8B-B14F-4D97-AF65-F5344CB8AC3E}">
        <p14:creationId xmlns:p14="http://schemas.microsoft.com/office/powerpoint/2010/main" val="6967908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14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14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14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14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144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0144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0144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0144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0144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144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144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a:t>
            </a:r>
            <a:endParaRPr lang="en-US"/>
          </a:p>
        </p:txBody>
      </p:sp>
      <p:sp>
        <p:nvSpPr>
          <p:cNvPr id="732162" name="Rectangle 2"/>
          <p:cNvSpPr>
            <a:spLocks noGrp="1" noChangeArrowheads="1"/>
          </p:cNvSpPr>
          <p:nvPr>
            <p:ph type="title"/>
          </p:nvPr>
        </p:nvSpPr>
        <p:spPr>
          <a:xfrm>
            <a:off x="1334434" y="555812"/>
            <a:ext cx="8782050" cy="1143000"/>
          </a:xfrm>
        </p:spPr>
        <p:txBody>
          <a:bodyPr/>
          <a:lstStyle/>
          <a:p>
            <a:r>
              <a:rPr lang="en-GB" sz="4000"/>
              <a:t>What do we know about algorithms?</a:t>
            </a:r>
            <a:endParaRPr lang="en-US" sz="4000"/>
          </a:p>
        </p:txBody>
      </p:sp>
      <p:sp>
        <p:nvSpPr>
          <p:cNvPr id="732163" name="Rectangle 3"/>
          <p:cNvSpPr>
            <a:spLocks noGrp="1" noChangeArrowheads="1"/>
          </p:cNvSpPr>
          <p:nvPr>
            <p:ph type="body" idx="1"/>
          </p:nvPr>
        </p:nvSpPr>
        <p:spPr>
          <a:xfrm>
            <a:off x="1444811" y="1698812"/>
            <a:ext cx="9820835" cy="3389313"/>
          </a:xfrm>
        </p:spPr>
        <p:txBody>
          <a:bodyPr>
            <a:normAutofit/>
          </a:bodyPr>
          <a:lstStyle/>
          <a:p>
            <a:r>
              <a:rPr lang="en-GB" dirty="0">
                <a:cs typeface="Arial"/>
              </a:rPr>
              <a:t>What are the key characteristics of a “good” algorithm?  Why are they hard to develop?</a:t>
            </a:r>
          </a:p>
          <a:p>
            <a:pPr lvl="1"/>
            <a:r>
              <a:rPr lang="en-GB" dirty="0">
                <a:cs typeface="Arial"/>
              </a:rPr>
              <a:t>Must be unambiguous</a:t>
            </a:r>
          </a:p>
          <a:p>
            <a:pPr lvl="1"/>
            <a:r>
              <a:rPr lang="en-GB" dirty="0">
                <a:cs typeface="Arial"/>
              </a:rPr>
              <a:t>Must be correct</a:t>
            </a:r>
          </a:p>
          <a:p>
            <a:pPr lvl="1"/>
            <a:r>
              <a:rPr lang="en-GB" dirty="0">
                <a:cs typeface="Arial"/>
              </a:rPr>
              <a:t>Must be at the right level of detail</a:t>
            </a:r>
          </a:p>
          <a:p>
            <a:pPr lvl="1"/>
            <a:endParaRPr lang="en-GB" dirty="0">
              <a:cs typeface="Arial"/>
            </a:endParaRPr>
          </a:p>
          <a:p>
            <a:r>
              <a:rPr lang="en-GB" dirty="0">
                <a:cs typeface="Arial"/>
              </a:rPr>
              <a:t>Also, what did </a:t>
            </a:r>
            <a:r>
              <a:rPr lang="en-GB" dirty="0" smtClean="0">
                <a:cs typeface="Arial"/>
              </a:rPr>
              <a:t>can be learned about </a:t>
            </a:r>
            <a:r>
              <a:rPr lang="en-GB" dirty="0">
                <a:cs typeface="Arial"/>
              </a:rPr>
              <a:t>problems we pick?</a:t>
            </a:r>
          </a:p>
          <a:p>
            <a:pPr lvl="1"/>
            <a:r>
              <a:rPr lang="en-GB" dirty="0">
                <a:cs typeface="Arial"/>
              </a:rPr>
              <a:t>too large sometimes?</a:t>
            </a:r>
          </a:p>
          <a:p>
            <a:endParaRPr lang="en-US" dirty="0"/>
          </a:p>
        </p:txBody>
      </p:sp>
    </p:spTree>
    <p:extLst>
      <p:ext uri="{BB962C8B-B14F-4D97-AF65-F5344CB8AC3E}">
        <p14:creationId xmlns:p14="http://schemas.microsoft.com/office/powerpoint/2010/main" val="8533202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21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21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216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216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3216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321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1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611" y="755276"/>
            <a:ext cx="10348259" cy="1143000"/>
          </a:xfrm>
        </p:spPr>
        <p:txBody>
          <a:bodyPr>
            <a:normAutofit fontScale="90000"/>
          </a:bodyPr>
          <a:lstStyle/>
          <a:p>
            <a:r>
              <a:rPr lang="en-US" dirty="0" smtClean="0"/>
              <a:t>Activity 2: An algorithm for </a:t>
            </a:r>
            <a:r>
              <a:rPr lang="en-US" dirty="0" err="1" smtClean="0"/>
              <a:t>noughts</a:t>
            </a:r>
            <a:r>
              <a:rPr lang="en-US" dirty="0" smtClean="0"/>
              <a:t> and crosses</a:t>
            </a:r>
            <a:endParaRPr lang="en-US" dirty="0"/>
          </a:p>
        </p:txBody>
      </p:sp>
      <p:sp>
        <p:nvSpPr>
          <p:cNvPr id="3" name="Content Placeholder 2"/>
          <p:cNvSpPr>
            <a:spLocks noGrp="1"/>
          </p:cNvSpPr>
          <p:nvPr>
            <p:ph idx="1"/>
          </p:nvPr>
        </p:nvSpPr>
        <p:spPr>
          <a:xfrm>
            <a:off x="1671261" y="1542366"/>
            <a:ext cx="8743634" cy="5315634"/>
          </a:xfrm>
        </p:spPr>
        <p:txBody>
          <a:bodyPr>
            <a:normAutofit/>
          </a:bodyPr>
          <a:lstStyle/>
          <a:p>
            <a:pPr marL="0" indent="0">
              <a:buNone/>
            </a:pPr>
            <a:endParaRPr lang="en-US" dirty="0"/>
          </a:p>
          <a:p>
            <a:pPr marL="0" indent="0">
              <a:buNone/>
            </a:pPr>
            <a:r>
              <a:rPr lang="en-US" dirty="0" smtClean="0"/>
              <a:t>In pairs, play </a:t>
            </a:r>
            <a:r>
              <a:rPr lang="en-US" dirty="0" err="1" smtClean="0"/>
              <a:t>noughts</a:t>
            </a:r>
            <a:r>
              <a:rPr lang="en-US" dirty="0" smtClean="0"/>
              <a:t> and crosses with one player using the algorithm on the handout exactly.</a:t>
            </a:r>
          </a:p>
          <a:p>
            <a:pPr marL="0" indent="0">
              <a:buNone/>
            </a:pPr>
            <a:endParaRPr lang="en-US" dirty="0"/>
          </a:p>
          <a:p>
            <a:pPr marL="0" indent="0">
              <a:buNone/>
            </a:pPr>
            <a:r>
              <a:rPr lang="en-US" dirty="0" smtClean="0"/>
              <a:t>Does the person with the algorithm win?</a:t>
            </a:r>
          </a:p>
          <a:p>
            <a:pPr marL="0" indent="0">
              <a:buNone/>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123663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5997" y="1016523"/>
            <a:ext cx="9875520" cy="1356360"/>
          </a:xfrm>
        </p:spPr>
        <p:txBody>
          <a:bodyPr/>
          <a:lstStyle/>
          <a:p>
            <a:r>
              <a:rPr lang="en-GB" dirty="0" smtClean="0"/>
              <a:t>Activity 3: Cup robotics</a:t>
            </a:r>
            <a:endParaRPr lang="en-GB" dirty="0"/>
          </a:p>
        </p:txBody>
      </p:sp>
    </p:spTree>
    <p:extLst>
      <p:ext uri="{BB962C8B-B14F-4D97-AF65-F5344CB8AC3E}">
        <p14:creationId xmlns:p14="http://schemas.microsoft.com/office/powerpoint/2010/main" val="22596138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Symbols</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46111" y="1812323"/>
            <a:ext cx="9627356" cy="4253948"/>
          </a:xfrm>
          <a:prstGeom prst="rect">
            <a:avLst/>
          </a:prstGeom>
        </p:spPr>
      </p:pic>
    </p:spTree>
    <p:extLst>
      <p:ext uri="{BB962C8B-B14F-4D97-AF65-F5344CB8AC3E}">
        <p14:creationId xmlns:p14="http://schemas.microsoft.com/office/powerpoint/2010/main" val="33374559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 – with 3 cups in a stack</a:t>
            </a:r>
            <a:endParaRPr lang="en-GB" dirty="0"/>
          </a:p>
        </p:txBody>
      </p:sp>
      <p:pic>
        <p:nvPicPr>
          <p:cNvPr id="4" name="Picture 3"/>
          <p:cNvPicPr>
            <a:picLocks noChangeAspect="1"/>
          </p:cNvPicPr>
          <p:nvPr/>
        </p:nvPicPr>
        <p:blipFill>
          <a:blip r:embed="rId2"/>
          <a:stretch>
            <a:fillRect/>
          </a:stretch>
        </p:blipFill>
        <p:spPr>
          <a:xfrm>
            <a:off x="1011145" y="2052918"/>
            <a:ext cx="9038708" cy="3195638"/>
          </a:xfrm>
          <a:prstGeom prst="rect">
            <a:avLst/>
          </a:prstGeom>
        </p:spPr>
      </p:pic>
    </p:spTree>
    <p:extLst>
      <p:ext uri="{BB962C8B-B14F-4D97-AF65-F5344CB8AC3E}">
        <p14:creationId xmlns:p14="http://schemas.microsoft.com/office/powerpoint/2010/main" val="7090218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 should get</a:t>
            </a:r>
            <a:endParaRPr lang="en-GB" dirty="0"/>
          </a:p>
        </p:txBody>
      </p:sp>
      <p:pic>
        <p:nvPicPr>
          <p:cNvPr id="4" name="Content Placeholder 3"/>
          <p:cNvPicPr>
            <a:picLocks noGrp="1" noChangeAspect="1"/>
          </p:cNvPicPr>
          <p:nvPr>
            <p:ph idx="1"/>
          </p:nvPr>
        </p:nvPicPr>
        <p:blipFill>
          <a:blip r:embed="rId2"/>
          <a:stretch>
            <a:fillRect/>
          </a:stretch>
        </p:blipFill>
        <p:spPr>
          <a:xfrm>
            <a:off x="2279375" y="1141221"/>
            <a:ext cx="5150126" cy="4699986"/>
          </a:xfrm>
          <a:prstGeom prst="rect">
            <a:avLst/>
          </a:prstGeom>
        </p:spPr>
      </p:pic>
    </p:spTree>
    <p:extLst>
      <p:ext uri="{BB962C8B-B14F-4D97-AF65-F5344CB8AC3E}">
        <p14:creationId xmlns:p14="http://schemas.microsoft.com/office/powerpoint/2010/main" val="7957243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Now try ..</a:t>
            </a:r>
            <a:endParaRPr lang="en-GB" dirty="0"/>
          </a:p>
        </p:txBody>
      </p:sp>
      <p:sp>
        <p:nvSpPr>
          <p:cNvPr id="3" name="Content Placeholder 2"/>
          <p:cNvSpPr>
            <a:spLocks noGrp="1"/>
          </p:cNvSpPr>
          <p:nvPr>
            <p:ph idx="1"/>
          </p:nvPr>
        </p:nvSpPr>
        <p:spPr/>
        <p:txBody>
          <a:bodyPr/>
          <a:lstStyle/>
          <a:p>
            <a:r>
              <a:rPr lang="en-GB" dirty="0" smtClean="0"/>
              <a:t>Select one of the pictures to write instructions for</a:t>
            </a:r>
          </a:p>
          <a:p>
            <a:r>
              <a:rPr lang="en-GB" dirty="0" smtClean="0"/>
              <a:t>Write instructions ONLY using the symbols given</a:t>
            </a:r>
          </a:p>
          <a:p>
            <a:r>
              <a:rPr lang="en-GB" dirty="0" smtClean="0"/>
              <a:t>Swap with another group and see if your instructions work!</a:t>
            </a:r>
          </a:p>
          <a:p>
            <a:endParaRPr lang="en-GB" dirty="0"/>
          </a:p>
          <a:p>
            <a:endParaRPr lang="en-GB" dirty="0" smtClean="0"/>
          </a:p>
          <a:p>
            <a:pPr marL="0" indent="0">
              <a:buNone/>
            </a:pPr>
            <a:endParaRPr lang="en-GB" dirty="0"/>
          </a:p>
        </p:txBody>
      </p:sp>
    </p:spTree>
    <p:extLst>
      <p:ext uri="{BB962C8B-B14F-4D97-AF65-F5344CB8AC3E}">
        <p14:creationId xmlns:p14="http://schemas.microsoft.com/office/powerpoint/2010/main" val="4912931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Task: Paper Cup Activity</a:t>
            </a:r>
            <a:endParaRPr lang="en-GB" dirty="0"/>
          </a:p>
        </p:txBody>
      </p:sp>
      <p:sp>
        <p:nvSpPr>
          <p:cNvPr id="3" name="Content Placeholder 2"/>
          <p:cNvSpPr>
            <a:spLocks noGrp="1"/>
          </p:cNvSpPr>
          <p:nvPr>
            <p:ph idx="1"/>
          </p:nvPr>
        </p:nvSpPr>
        <p:spPr>
          <a:xfrm>
            <a:off x="1016532" y="1751050"/>
            <a:ext cx="8946541" cy="4195481"/>
          </a:xfrm>
        </p:spPr>
        <p:txBody>
          <a:bodyPr>
            <a:normAutofit fontScale="32500" lnSpcReduction="20000"/>
          </a:bodyPr>
          <a:lstStyle/>
          <a:p>
            <a:pPr marL="0" indent="0">
              <a:buNone/>
            </a:pPr>
            <a:r>
              <a:rPr lang="en-GB" sz="9600" dirty="0" smtClean="0"/>
              <a:t>Key Lesson Vocabulary</a:t>
            </a:r>
            <a:r>
              <a:rPr lang="en-GB" sz="9600" dirty="0"/>
              <a:t>:</a:t>
            </a:r>
          </a:p>
          <a:p>
            <a:pPr marL="0" indent="0">
              <a:buNone/>
            </a:pPr>
            <a:r>
              <a:rPr lang="en-GB" sz="8600" dirty="0" smtClean="0"/>
              <a:t>Algorithm </a:t>
            </a:r>
            <a:r>
              <a:rPr lang="en-GB" sz="8600" dirty="0"/>
              <a:t>- </a:t>
            </a:r>
          </a:p>
          <a:p>
            <a:pPr lvl="1"/>
            <a:r>
              <a:rPr lang="en-GB" sz="8400" dirty="0"/>
              <a:t>A series of instructions on how to accomplish a task</a:t>
            </a:r>
          </a:p>
          <a:p>
            <a:pPr marL="0" indent="0">
              <a:buNone/>
            </a:pPr>
            <a:r>
              <a:rPr lang="en-GB" sz="8600" dirty="0"/>
              <a:t>Coding - </a:t>
            </a:r>
          </a:p>
          <a:p>
            <a:pPr lvl="1"/>
            <a:r>
              <a:rPr lang="en-GB" sz="8400" dirty="0"/>
              <a:t>Transforming actions into a symbolic language</a:t>
            </a:r>
          </a:p>
          <a:p>
            <a:pPr marL="0" indent="0">
              <a:buNone/>
            </a:pPr>
            <a:r>
              <a:rPr lang="en-GB" sz="8600" dirty="0"/>
              <a:t>Debugging - </a:t>
            </a:r>
          </a:p>
          <a:p>
            <a:pPr lvl="1"/>
            <a:r>
              <a:rPr lang="en-GB" sz="8400" dirty="0"/>
              <a:t>Finding and fixing issues in code</a:t>
            </a:r>
          </a:p>
          <a:p>
            <a:pPr marL="0" indent="0">
              <a:buNone/>
            </a:pPr>
            <a:r>
              <a:rPr lang="en-GB" sz="8600" dirty="0"/>
              <a:t>Function - </a:t>
            </a:r>
          </a:p>
          <a:p>
            <a:pPr lvl="1"/>
            <a:r>
              <a:rPr lang="en-GB" sz="8400" dirty="0"/>
              <a:t>A piece of code that can be called over and over</a:t>
            </a:r>
          </a:p>
          <a:p>
            <a:pPr marL="0" indent="0">
              <a:buNone/>
            </a:pPr>
            <a:endParaRPr lang="en-GB" dirty="0"/>
          </a:p>
        </p:txBody>
      </p:sp>
    </p:spTree>
    <p:extLst>
      <p:ext uri="{BB962C8B-B14F-4D97-AF65-F5344CB8AC3E}">
        <p14:creationId xmlns:p14="http://schemas.microsoft.com/office/powerpoint/2010/main" val="7686291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 4: Algorithmic Doodle Art</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Use the handout </a:t>
            </a:r>
            <a:r>
              <a:rPr lang="en-GB" dirty="0" smtClean="0">
                <a:hlinkClick r:id="rId2"/>
              </a:rPr>
              <a:t>here</a:t>
            </a:r>
            <a:r>
              <a:rPr lang="en-GB" dirty="0" smtClean="0"/>
              <a:t>.</a:t>
            </a:r>
          </a:p>
          <a:p>
            <a:pPr marL="0" indent="0">
              <a:buNone/>
            </a:pPr>
            <a:endParaRPr lang="en-GB" dirty="0"/>
          </a:p>
        </p:txBody>
      </p:sp>
      <p:sp>
        <p:nvSpPr>
          <p:cNvPr id="5" name="Rectangle 4"/>
          <p:cNvSpPr/>
          <p:nvPr/>
        </p:nvSpPr>
        <p:spPr>
          <a:xfrm>
            <a:off x="838200" y="2495107"/>
            <a:ext cx="7591646" cy="2856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t>Here is an example Doodle Algorithm. What does it look like?</a:t>
            </a:r>
          </a:p>
          <a:p>
            <a:r>
              <a:rPr lang="en-GB"/>
              <a:t>Start by drawing a single straight vertical line</a:t>
            </a:r>
          </a:p>
          <a:p>
            <a:r>
              <a:rPr lang="en-GB"/>
              <a:t>DoodleDraw from that line as follows.</a:t>
            </a:r>
          </a:p>
          <a:p>
            <a:r>
              <a:rPr lang="en-GB" b="1"/>
              <a:t>To DoodleDraw from a given line:</a:t>
            </a:r>
            <a:endParaRPr lang="en-GB"/>
          </a:p>
          <a:p>
            <a:r>
              <a:rPr lang="en-GB"/>
              <a:t>1. Draw 3 shorter lines at an angle in the</a:t>
            </a:r>
            <a:r>
              <a:rPr lang="en-GB" b="1"/>
              <a:t> top two-thirds</a:t>
            </a:r>
            <a:r>
              <a:rPr lang="en-GB"/>
              <a:t> of the line on its</a:t>
            </a:r>
            <a:r>
              <a:rPr lang="en-GB" b="1"/>
              <a:t> left</a:t>
            </a:r>
            <a:r>
              <a:rPr lang="en-GB"/>
              <a:t> side.</a:t>
            </a:r>
          </a:p>
          <a:p>
            <a:r>
              <a:rPr lang="en-GB"/>
              <a:t>2. Draw 3 shorter lines at an angle in the</a:t>
            </a:r>
            <a:r>
              <a:rPr lang="en-GB" b="1"/>
              <a:t> top two-thirds </a:t>
            </a:r>
            <a:r>
              <a:rPr lang="en-GB"/>
              <a:t>of the line on its </a:t>
            </a:r>
            <a:r>
              <a:rPr lang="en-GB" b="1"/>
              <a:t>right</a:t>
            </a:r>
            <a:r>
              <a:rPr lang="en-GB"/>
              <a:t> side.</a:t>
            </a:r>
          </a:p>
          <a:p>
            <a:r>
              <a:rPr lang="en-GB"/>
              <a:t>3. Choose a new existing line and </a:t>
            </a:r>
            <a:r>
              <a:rPr lang="en-GB" b="1"/>
              <a:t>DoodleDraw</a:t>
            </a:r>
            <a:r>
              <a:rPr lang="en-GB"/>
              <a:t> from that line</a:t>
            </a:r>
            <a:endParaRPr lang="en-GB" dirty="0"/>
          </a:p>
        </p:txBody>
      </p:sp>
      <p:pic>
        <p:nvPicPr>
          <p:cNvPr id="6" name="Picture 5"/>
          <p:cNvPicPr>
            <a:picLocks noChangeAspect="1"/>
          </p:cNvPicPr>
          <p:nvPr/>
        </p:nvPicPr>
        <p:blipFill>
          <a:blip r:embed="rId3"/>
          <a:stretch>
            <a:fillRect/>
          </a:stretch>
        </p:blipFill>
        <p:spPr>
          <a:xfrm>
            <a:off x="8718342" y="2076890"/>
            <a:ext cx="2635458" cy="3274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4735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Consolidation and homework</a:t>
            </a:r>
            <a:endParaRPr lang="en-GB" dirty="0"/>
          </a:p>
        </p:txBody>
      </p:sp>
      <p:sp>
        <p:nvSpPr>
          <p:cNvPr id="3" name="Content Placeholder 2"/>
          <p:cNvSpPr>
            <a:spLocks noGrp="1"/>
          </p:cNvSpPr>
          <p:nvPr>
            <p:ph idx="1"/>
          </p:nvPr>
        </p:nvSpPr>
        <p:spPr>
          <a:xfrm>
            <a:off x="910856" y="1847850"/>
            <a:ext cx="10515600" cy="4351338"/>
          </a:xfrm>
        </p:spPr>
        <p:txBody>
          <a:bodyPr/>
          <a:lstStyle/>
          <a:p>
            <a:r>
              <a:rPr lang="en-GB" dirty="0" smtClean="0"/>
              <a:t>These activities show different ways of introducing aspects of algorithmic thinking to students</a:t>
            </a:r>
          </a:p>
          <a:p>
            <a:r>
              <a:rPr lang="en-GB" dirty="0" smtClean="0"/>
              <a:t>What </a:t>
            </a:r>
            <a:r>
              <a:rPr lang="en-GB" i="1" dirty="0" smtClean="0"/>
              <a:t>are</a:t>
            </a:r>
            <a:r>
              <a:rPr lang="en-GB" dirty="0" smtClean="0"/>
              <a:t> the skills involved? </a:t>
            </a:r>
            <a:endParaRPr lang="en-GB" dirty="0"/>
          </a:p>
        </p:txBody>
      </p:sp>
      <p:pic>
        <p:nvPicPr>
          <p:cNvPr id="5" name="Picture 4"/>
          <p:cNvPicPr>
            <a:picLocks noChangeAspect="1"/>
          </p:cNvPicPr>
          <p:nvPr/>
        </p:nvPicPr>
        <p:blipFill>
          <a:blip r:embed="rId2"/>
          <a:stretch>
            <a:fillRect/>
          </a:stretch>
        </p:blipFill>
        <p:spPr>
          <a:xfrm>
            <a:off x="1151020" y="3292365"/>
            <a:ext cx="2183947" cy="3063985"/>
          </a:xfrm>
          <a:prstGeom prst="rect">
            <a:avLst/>
          </a:prstGeom>
        </p:spPr>
      </p:pic>
      <p:sp>
        <p:nvSpPr>
          <p:cNvPr id="6" name="TextBox 5"/>
          <p:cNvSpPr txBox="1"/>
          <p:nvPr/>
        </p:nvSpPr>
        <p:spPr>
          <a:xfrm>
            <a:off x="1151020" y="6356350"/>
            <a:ext cx="1677960" cy="369332"/>
          </a:xfrm>
          <a:prstGeom prst="rect">
            <a:avLst/>
          </a:prstGeom>
          <a:noFill/>
        </p:spPr>
        <p:txBody>
          <a:bodyPr wrap="none" rtlCol="0">
            <a:spAutoFit/>
          </a:bodyPr>
          <a:lstStyle/>
          <a:p>
            <a:r>
              <a:rPr lang="en-GB" dirty="0" smtClean="0"/>
              <a:t>Download </a:t>
            </a:r>
            <a:r>
              <a:rPr lang="en-GB" dirty="0" smtClean="0">
                <a:hlinkClick r:id="rId3"/>
              </a:rPr>
              <a:t>here</a:t>
            </a:r>
            <a:r>
              <a:rPr lang="en-GB" dirty="0" smtClean="0"/>
              <a:t> </a:t>
            </a:r>
            <a:endParaRPr lang="en-GB" dirty="0"/>
          </a:p>
        </p:txBody>
      </p:sp>
      <p:sp>
        <p:nvSpPr>
          <p:cNvPr id="7" name="Rectangle 6"/>
          <p:cNvSpPr/>
          <p:nvPr/>
        </p:nvSpPr>
        <p:spPr>
          <a:xfrm>
            <a:off x="4146698" y="4044784"/>
            <a:ext cx="5656521" cy="999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Homework: </a:t>
            </a:r>
          </a:p>
          <a:p>
            <a:pPr algn="ctr"/>
            <a:r>
              <a:rPr lang="en-GB" dirty="0" smtClean="0"/>
              <a:t>Try out one of the activities introduced here or one of the activities in the next two slides and report back next week</a:t>
            </a:r>
            <a:endParaRPr lang="en-GB" dirty="0"/>
          </a:p>
        </p:txBody>
      </p:sp>
    </p:spTree>
    <p:extLst>
      <p:ext uri="{BB962C8B-B14F-4D97-AF65-F5344CB8AC3E}">
        <p14:creationId xmlns:p14="http://schemas.microsoft.com/office/powerpoint/2010/main" val="1590969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Algorithmic thinking - examples</a:t>
            </a:r>
            <a:endParaRPr lang="en-GB" dirty="0"/>
          </a:p>
        </p:txBody>
      </p:sp>
      <p:sp>
        <p:nvSpPr>
          <p:cNvPr id="3" name="Content Placeholder 2"/>
          <p:cNvSpPr>
            <a:spLocks noGrp="1"/>
          </p:cNvSpPr>
          <p:nvPr>
            <p:ph idx="1"/>
          </p:nvPr>
        </p:nvSpPr>
        <p:spPr>
          <a:xfrm>
            <a:off x="534572" y="1575582"/>
            <a:ext cx="11223839" cy="4165999"/>
          </a:xfrm>
        </p:spPr>
        <p:txBody>
          <a:bodyPr>
            <a:normAutofit fontScale="92500" lnSpcReduction="20000"/>
          </a:bodyPr>
          <a:lstStyle/>
          <a:p>
            <a:r>
              <a:rPr lang="en-GB" dirty="0"/>
              <a:t>Writing instructions that if followed in a given order (</a:t>
            </a:r>
            <a:r>
              <a:rPr lang="en-GB" i="1" dirty="0"/>
              <a:t>sequences</a:t>
            </a:r>
            <a:r>
              <a:rPr lang="en-GB" dirty="0"/>
              <a:t>) achieve </a:t>
            </a:r>
            <a:r>
              <a:rPr lang="en-GB" dirty="0" smtClean="0"/>
              <a:t>a desired </a:t>
            </a:r>
            <a:r>
              <a:rPr lang="en-GB" dirty="0"/>
              <a:t>effect;</a:t>
            </a:r>
          </a:p>
          <a:p>
            <a:r>
              <a:rPr lang="en-GB" dirty="0"/>
              <a:t>Writing instructions that use arithmetic and logical operations to achieve </a:t>
            </a:r>
            <a:r>
              <a:rPr lang="en-GB" dirty="0" smtClean="0"/>
              <a:t>a desired </a:t>
            </a:r>
            <a:r>
              <a:rPr lang="en-GB" dirty="0"/>
              <a:t>effect;</a:t>
            </a:r>
          </a:p>
          <a:p>
            <a:r>
              <a:rPr lang="en-GB" dirty="0"/>
              <a:t>Writing instructions that store, move and manipulate data to achieve a </a:t>
            </a:r>
            <a:r>
              <a:rPr lang="en-GB" dirty="0" smtClean="0"/>
              <a:t>desired effect</a:t>
            </a:r>
            <a:r>
              <a:rPr lang="en-GB" dirty="0"/>
              <a:t>; (</a:t>
            </a:r>
            <a:r>
              <a:rPr lang="en-GB" i="1" dirty="0"/>
              <a:t>variables </a:t>
            </a:r>
            <a:r>
              <a:rPr lang="en-GB" dirty="0"/>
              <a:t>and </a:t>
            </a:r>
            <a:r>
              <a:rPr lang="en-GB" i="1" dirty="0"/>
              <a:t>assignment</a:t>
            </a:r>
            <a:r>
              <a:rPr lang="en-GB" dirty="0"/>
              <a:t>)</a:t>
            </a:r>
          </a:p>
          <a:p>
            <a:r>
              <a:rPr lang="en-GB" dirty="0"/>
              <a:t>Writing instructions that choose between different constituent </a:t>
            </a:r>
            <a:r>
              <a:rPr lang="en-GB" dirty="0" smtClean="0"/>
              <a:t>instructions(</a:t>
            </a:r>
            <a:r>
              <a:rPr lang="en-GB" i="1" dirty="0" smtClean="0"/>
              <a:t>selection</a:t>
            </a:r>
            <a:r>
              <a:rPr lang="en-GB" dirty="0"/>
              <a:t>) to achieve a desired effect;</a:t>
            </a:r>
          </a:p>
          <a:p>
            <a:r>
              <a:rPr lang="en-GB" dirty="0"/>
              <a:t>Writing instructions that repeat groups of constituent instructions (</a:t>
            </a:r>
            <a:r>
              <a:rPr lang="en-GB" i="1" dirty="0" smtClean="0"/>
              <a:t>loops/iteration</a:t>
            </a:r>
            <a:r>
              <a:rPr lang="en-GB" dirty="0"/>
              <a:t>) to achieve a desired effect;</a:t>
            </a:r>
          </a:p>
          <a:p>
            <a:r>
              <a:rPr lang="en-GB" dirty="0"/>
              <a:t>Grouping and naming a collection of instructions that do a well-defined task </a:t>
            </a:r>
            <a:r>
              <a:rPr lang="en-GB" dirty="0" smtClean="0"/>
              <a:t>to make </a:t>
            </a:r>
            <a:r>
              <a:rPr lang="en-GB" dirty="0"/>
              <a:t>a new instruction </a:t>
            </a:r>
            <a:r>
              <a:rPr lang="en-GB" i="1" dirty="0"/>
              <a:t>(subroutines, procedures, functions, methods</a:t>
            </a:r>
            <a:r>
              <a:rPr lang="en-GB" dirty="0" smtClean="0"/>
              <a:t>);</a:t>
            </a:r>
            <a:endParaRPr lang="en-GB" dirty="0"/>
          </a:p>
        </p:txBody>
      </p:sp>
    </p:spTree>
    <p:extLst>
      <p:ext uri="{BB962C8B-B14F-4D97-AF65-F5344CB8AC3E}">
        <p14:creationId xmlns:p14="http://schemas.microsoft.com/office/powerpoint/2010/main" val="361343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Algorithmic thinking - examples</a:t>
            </a:r>
            <a:endParaRPr lang="en-GB" dirty="0"/>
          </a:p>
        </p:txBody>
      </p:sp>
      <p:sp>
        <p:nvSpPr>
          <p:cNvPr id="3" name="Content Placeholder 2"/>
          <p:cNvSpPr>
            <a:spLocks noGrp="1"/>
          </p:cNvSpPr>
          <p:nvPr>
            <p:ph idx="1"/>
          </p:nvPr>
        </p:nvSpPr>
        <p:spPr>
          <a:xfrm>
            <a:off x="646111" y="1576400"/>
            <a:ext cx="11279726" cy="4101386"/>
          </a:xfrm>
        </p:spPr>
        <p:txBody>
          <a:bodyPr>
            <a:normAutofit fontScale="92500" lnSpcReduction="10000"/>
          </a:bodyPr>
          <a:lstStyle/>
          <a:p>
            <a:r>
              <a:rPr lang="en-GB" sz="2800" dirty="0"/>
              <a:t>Writing instructions that involve subroutines use copies of themselves to achieve a desired effect (</a:t>
            </a:r>
            <a:r>
              <a:rPr lang="en-GB" sz="2800" i="1" dirty="0"/>
              <a:t>recursion</a:t>
            </a:r>
            <a:r>
              <a:rPr lang="en-GB" sz="2800" dirty="0"/>
              <a:t>);</a:t>
            </a:r>
          </a:p>
          <a:p>
            <a:r>
              <a:rPr lang="en-GB" sz="2800" dirty="0" smtClean="0"/>
              <a:t>Using </a:t>
            </a:r>
            <a:r>
              <a:rPr lang="en-GB" sz="2800" dirty="0"/>
              <a:t>a standard notation to represent each of the above;</a:t>
            </a:r>
          </a:p>
          <a:p>
            <a:r>
              <a:rPr lang="en-GB" sz="2800" dirty="0"/>
              <a:t>Creating algorithms to test a hypothesis;</a:t>
            </a:r>
          </a:p>
          <a:p>
            <a:r>
              <a:rPr lang="en-GB" sz="2800" dirty="0"/>
              <a:t>Creating algorithms that give good, though not always the best, </a:t>
            </a:r>
            <a:r>
              <a:rPr lang="en-GB" sz="2800" dirty="0" smtClean="0"/>
              <a:t>solutions (</a:t>
            </a:r>
            <a:r>
              <a:rPr lang="en-GB" sz="2800" i="1" dirty="0" smtClean="0"/>
              <a:t>heuristics</a:t>
            </a:r>
            <a:r>
              <a:rPr lang="en-GB" sz="2800" dirty="0"/>
              <a:t>);</a:t>
            </a:r>
          </a:p>
          <a:p>
            <a:r>
              <a:rPr lang="en-GB" sz="2800" dirty="0"/>
              <a:t>Creating algorithmic descriptions of real world processes so as to </a:t>
            </a:r>
            <a:r>
              <a:rPr lang="en-GB" sz="2800" dirty="0" smtClean="0"/>
              <a:t>better understand </a:t>
            </a:r>
            <a:r>
              <a:rPr lang="en-GB" sz="2800" dirty="0"/>
              <a:t>them (</a:t>
            </a:r>
            <a:r>
              <a:rPr lang="en-GB" sz="2800" i="1" dirty="0"/>
              <a:t>computational modelling</a:t>
            </a:r>
            <a:r>
              <a:rPr lang="en-GB" sz="2800" dirty="0"/>
              <a:t>);</a:t>
            </a:r>
          </a:p>
          <a:p>
            <a:r>
              <a:rPr lang="en-GB" sz="2800" dirty="0"/>
              <a:t>Designing algorithmic solutions that take into account the abilities, </a:t>
            </a:r>
            <a:r>
              <a:rPr lang="en-GB" sz="2800" dirty="0" smtClean="0"/>
              <a:t>limitations and </a:t>
            </a:r>
            <a:r>
              <a:rPr lang="en-GB" sz="2800" dirty="0"/>
              <a:t>desires of the people who will use them;</a:t>
            </a:r>
          </a:p>
        </p:txBody>
      </p:sp>
    </p:spTree>
    <p:extLst>
      <p:ext uri="{BB962C8B-B14F-4D97-AF65-F5344CB8AC3E}">
        <p14:creationId xmlns:p14="http://schemas.microsoft.com/office/powerpoint/2010/main" val="15645103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Further skills to learn - algorithms</a:t>
            </a:r>
            <a:endParaRPr lang="en-GB" dirty="0"/>
          </a:p>
        </p:txBody>
      </p:sp>
      <p:sp>
        <p:nvSpPr>
          <p:cNvPr id="3" name="Content Placeholder 2"/>
          <p:cNvSpPr>
            <a:spLocks noGrp="1"/>
          </p:cNvSpPr>
          <p:nvPr>
            <p:ph idx="1"/>
          </p:nvPr>
        </p:nvSpPr>
        <p:spPr/>
        <p:txBody>
          <a:bodyPr>
            <a:normAutofit/>
          </a:bodyPr>
          <a:lstStyle/>
          <a:p>
            <a:r>
              <a:rPr lang="en-GB" sz="2400" dirty="0" smtClean="0"/>
              <a:t>There </a:t>
            </a:r>
            <a:r>
              <a:rPr lang="en-GB" sz="2400" dirty="0"/>
              <a:t>are lots of good activities that illustrate the point that </a:t>
            </a:r>
            <a:r>
              <a:rPr lang="en-GB" sz="2400" b="1" dirty="0"/>
              <a:t>algorithms need to be </a:t>
            </a:r>
            <a:r>
              <a:rPr lang="en-GB" sz="2400" b="1" dirty="0" smtClean="0"/>
              <a:t>precise</a:t>
            </a:r>
            <a:endParaRPr lang="en-GB" sz="2400" dirty="0"/>
          </a:p>
          <a:p>
            <a:r>
              <a:rPr lang="en-GB" sz="2400" dirty="0" smtClean="0"/>
              <a:t>As well as understanding that algorithms should be finite and precise, we also need to develop these skills:</a:t>
            </a:r>
            <a:endParaRPr lang="en-GB" sz="2400" dirty="0"/>
          </a:p>
          <a:p>
            <a:pPr lvl="1"/>
            <a:r>
              <a:rPr lang="en-GB" sz="2000" dirty="0"/>
              <a:t>Debugging algorithms</a:t>
            </a:r>
          </a:p>
          <a:p>
            <a:pPr lvl="1"/>
            <a:r>
              <a:rPr lang="en-GB" sz="2000" dirty="0"/>
              <a:t>Designing algorithms</a:t>
            </a:r>
          </a:p>
          <a:p>
            <a:pPr lvl="1"/>
            <a:r>
              <a:rPr lang="en-GB" sz="2000" dirty="0"/>
              <a:t>Executing algorithms</a:t>
            </a:r>
          </a:p>
          <a:p>
            <a:pPr lvl="1"/>
            <a:r>
              <a:rPr lang="en-GB" sz="2000" dirty="0"/>
              <a:t>Tracing algorithms</a:t>
            </a:r>
          </a:p>
          <a:p>
            <a:pPr lvl="1"/>
            <a:r>
              <a:rPr lang="en-GB" sz="2000" dirty="0"/>
              <a:t>Automating (programming) algorithms</a:t>
            </a:r>
          </a:p>
          <a:p>
            <a:endParaRPr lang="en-GB" dirty="0"/>
          </a:p>
        </p:txBody>
      </p:sp>
    </p:spTree>
    <p:extLst>
      <p:ext uri="{BB962C8B-B14F-4D97-AF65-F5344CB8AC3E}">
        <p14:creationId xmlns:p14="http://schemas.microsoft.com/office/powerpoint/2010/main" val="2414611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 after a short break … programming</a:t>
            </a:r>
            <a:endParaRPr lang="en-GB" dirty="0"/>
          </a:p>
        </p:txBody>
      </p:sp>
      <p:sp>
        <p:nvSpPr>
          <p:cNvPr id="3" name="Content Placeholder 2"/>
          <p:cNvSpPr>
            <a:spLocks noGrp="1"/>
          </p:cNvSpPr>
          <p:nvPr>
            <p:ph idx="1"/>
          </p:nvPr>
        </p:nvSpPr>
        <p:spPr/>
        <p:txBody>
          <a:bodyPr/>
          <a:lstStyle/>
          <a:p>
            <a:pPr marL="0" indent="0">
              <a:buNone/>
            </a:pPr>
            <a:r>
              <a:rPr lang="en-GB" dirty="0" smtClean="0">
                <a:solidFill>
                  <a:srgbClr val="FF0000"/>
                </a:solidFill>
              </a:rPr>
              <a:t>Questions for the break</a:t>
            </a:r>
          </a:p>
          <a:p>
            <a:pPr marL="0" indent="0">
              <a:buNone/>
            </a:pPr>
            <a:endParaRPr lang="en-GB" dirty="0"/>
          </a:p>
          <a:p>
            <a:pPr marL="0" indent="0">
              <a:buNone/>
            </a:pPr>
            <a:r>
              <a:rPr lang="en-GB" dirty="0" smtClean="0"/>
              <a:t>What is the relationship between algorithms and programming?</a:t>
            </a:r>
          </a:p>
          <a:p>
            <a:pPr marL="0" indent="0">
              <a:buNone/>
            </a:pPr>
            <a:r>
              <a:rPr lang="en-GB" dirty="0" smtClean="0"/>
              <a:t>Why learn to program?</a:t>
            </a:r>
          </a:p>
          <a:p>
            <a:pPr marL="0" indent="0">
              <a:buNone/>
            </a:pPr>
            <a:endParaRPr lang="en-GB" dirty="0" smtClean="0"/>
          </a:p>
          <a:p>
            <a:pPr marL="0" indent="0">
              <a:buNone/>
            </a:pPr>
            <a:endParaRPr lang="en-GB" dirty="0"/>
          </a:p>
          <a:p>
            <a:pPr marL="0" indent="0">
              <a:buNone/>
            </a:pPr>
            <a:r>
              <a:rPr lang="en-GB" dirty="0" smtClean="0"/>
              <a:t>To be revisited after break</a:t>
            </a:r>
            <a:endParaRPr lang="en-GB" dirty="0"/>
          </a:p>
        </p:txBody>
      </p:sp>
    </p:spTree>
    <p:extLst>
      <p:ext uri="{BB962C8B-B14F-4D97-AF65-F5344CB8AC3E}">
        <p14:creationId xmlns:p14="http://schemas.microsoft.com/office/powerpoint/2010/main" val="17878349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200</TotalTime>
  <Words>1655</Words>
  <Application>Microsoft Office PowerPoint</Application>
  <PresentationFormat>Widescreen</PresentationFormat>
  <Paragraphs>218</Paragraphs>
  <Slides>25</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Times New Roman</vt:lpstr>
      <vt:lpstr>Office Theme</vt:lpstr>
      <vt:lpstr>Teaching Computing to KS3</vt:lpstr>
      <vt:lpstr>Course outline</vt:lpstr>
      <vt:lpstr>What is computational thinking?</vt:lpstr>
      <vt:lpstr>Curriculum links</vt:lpstr>
      <vt:lpstr>Key features of computers</vt:lpstr>
      <vt:lpstr>What is the similarity between these?</vt:lpstr>
      <vt:lpstr>Algorithms</vt:lpstr>
      <vt:lpstr>Activity 1: Algorithm exercise – follow exactly!!</vt:lpstr>
      <vt:lpstr>How did the pictures turn out?</vt:lpstr>
      <vt:lpstr>Follow-up task: Design an algorithm</vt:lpstr>
      <vt:lpstr>Follow-up task: Following an algorithm</vt:lpstr>
      <vt:lpstr>What do we know about algorithms?</vt:lpstr>
      <vt:lpstr>Activity 2: An algorithm for noughts and crosses</vt:lpstr>
      <vt:lpstr>Activity 3: Cup robotics</vt:lpstr>
      <vt:lpstr>Symbols</vt:lpstr>
      <vt:lpstr>Example – with 3 cups in a stack</vt:lpstr>
      <vt:lpstr>You should get</vt:lpstr>
      <vt:lpstr>Now try ..</vt:lpstr>
      <vt:lpstr>Task: Paper Cup Activity</vt:lpstr>
      <vt:lpstr>Activity 4: Algorithmic Doodle Art</vt:lpstr>
      <vt:lpstr>Consolidation and homework</vt:lpstr>
      <vt:lpstr>Algorithmic thinking - examples</vt:lpstr>
      <vt:lpstr>Algorithmic thinking - examples</vt:lpstr>
      <vt:lpstr>Further skills to learn - algorithms</vt:lpstr>
      <vt:lpstr>Next …. after a short break … programming</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Sentance, Sue</cp:lastModifiedBy>
  <cp:revision>23</cp:revision>
  <dcterms:created xsi:type="dcterms:W3CDTF">2016-10-31T22:10:00Z</dcterms:created>
  <dcterms:modified xsi:type="dcterms:W3CDTF">2017-01-22T22:45:09Z</dcterms:modified>
</cp:coreProperties>
</file>