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48"/>
  </p:notesMasterIdLst>
  <p:sldIdLst>
    <p:sldId id="281" r:id="rId2"/>
    <p:sldId id="272" r:id="rId3"/>
    <p:sldId id="317" r:id="rId4"/>
    <p:sldId id="318" r:id="rId5"/>
    <p:sldId id="319" r:id="rId6"/>
    <p:sldId id="287" r:id="rId7"/>
    <p:sldId id="282" r:id="rId8"/>
    <p:sldId id="289" r:id="rId9"/>
    <p:sldId id="323" r:id="rId10"/>
    <p:sldId id="324" r:id="rId11"/>
    <p:sldId id="291" r:id="rId12"/>
    <p:sldId id="292" r:id="rId13"/>
    <p:sldId id="290" r:id="rId14"/>
    <p:sldId id="283" r:id="rId15"/>
    <p:sldId id="288" r:id="rId16"/>
    <p:sldId id="295" r:id="rId17"/>
    <p:sldId id="296" r:id="rId18"/>
    <p:sldId id="297" r:id="rId19"/>
    <p:sldId id="298" r:id="rId20"/>
    <p:sldId id="325" r:id="rId21"/>
    <p:sldId id="299" r:id="rId22"/>
    <p:sldId id="300" r:id="rId23"/>
    <p:sldId id="285" r:id="rId24"/>
    <p:sldId id="303" r:id="rId25"/>
    <p:sldId id="301" r:id="rId26"/>
    <p:sldId id="302" r:id="rId27"/>
    <p:sldId id="304" r:id="rId28"/>
    <p:sldId id="306" r:id="rId29"/>
    <p:sldId id="305" r:id="rId30"/>
    <p:sldId id="307" r:id="rId31"/>
    <p:sldId id="326" r:id="rId32"/>
    <p:sldId id="286" r:id="rId33"/>
    <p:sldId id="308" r:id="rId34"/>
    <p:sldId id="310" r:id="rId35"/>
    <p:sldId id="309" r:id="rId36"/>
    <p:sldId id="316" r:id="rId37"/>
    <p:sldId id="293" r:id="rId38"/>
    <p:sldId id="284" r:id="rId39"/>
    <p:sldId id="312" r:id="rId40"/>
    <p:sldId id="313" r:id="rId41"/>
    <p:sldId id="314" r:id="rId42"/>
    <p:sldId id="311" r:id="rId43"/>
    <p:sldId id="294" r:id="rId44"/>
    <p:sldId id="320" r:id="rId45"/>
    <p:sldId id="321" r:id="rId46"/>
    <p:sldId id="280" r:id="rId4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9" autoAdjust="0"/>
    <p:restoredTop sz="94737" autoAdjust="0"/>
  </p:normalViewPr>
  <p:slideViewPr>
    <p:cSldViewPr snapToObjects="1">
      <p:cViewPr>
        <p:scale>
          <a:sx n="93" d="100"/>
          <a:sy n="93" d="100"/>
        </p:scale>
        <p:origin x="-96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44D63-8506-4FAA-B1F7-4AADB19C0E6C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8E043-9A6E-4484-9425-D5252E76B4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3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4888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402C4-4F66-C040-9D06-404032BB3C42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C9C3FC-B995-D04F-AEFB-0FB590067E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37065A-E1B3-1A45-874C-87041C60566B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F69AB4-CFA1-534E-AE62-4D94F23FF2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1510F-52C1-AB47-BBA6-D2111B86083B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1BD1CC-9C8A-2A4A-8613-3A30236442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A56B06-191D-934B-A698-6E53FC392F1C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DA485-8403-BD48-B98D-A00EDF687C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0DC1B4-CE13-874A-9828-CCE97138D518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827966-98FE-5A4B-9E18-7781AFFB2B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CBBDB4-9A72-164C-9C65-777088F9BE5D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81910E6-5845-C84C-8544-55A2045F00E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4416C-F869-4B4F-A003-77BECD22E127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C7ADC24-DD3A-2B4A-8063-73B79842D3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52B7D-B0FE-1A42-820D-A7F724A0CE60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292D03B-DCC5-6249-91DC-9F3DB5B41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CC072B-5094-5A46-B2FA-C2D3461E8FD4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00575B-930A-0649-A3B9-83AC45DD9C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44A1C9-C92B-F848-8D31-E1C08DC13B74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A956FC-2E6B-C74B-8A8D-3DB5673D7D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ABE99-0BDE-5941-B4E6-14861CBEAAA8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6AE5F-F058-F34C-9DF0-3B1037EF10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6200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12776"/>
            <a:ext cx="7543800" cy="45365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E8E9FF-9DCD-1449-93C5-A26302B17A69}" type="datetime1">
              <a:rPr lang="en-US" smtClean="0"/>
              <a:pPr>
                <a:defRPr/>
              </a:pPr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pPr algn="ctr"/>
            <a:r>
              <a:rPr lang="en-GB" sz="3200" dirty="0" smtClean="0"/>
              <a:t>A Level Computer Science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>
                <a:latin typeface="Impact" charset="0"/>
              </a:rPr>
              <a:t/>
            </a:r>
            <a:br>
              <a:rPr lang="en-US" sz="4400" dirty="0">
                <a:latin typeface="Impact" charset="0"/>
              </a:rPr>
            </a:br>
            <a:r>
              <a:rPr lang="en-US" sz="4400" dirty="0" smtClean="0">
                <a:latin typeface="Impact" charset="0"/>
              </a:rPr>
              <a:t>Topic 9: Data Structures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708832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75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7008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Where do lists and dictionaries come from?</a:t>
            </a:r>
          </a:p>
          <a:p>
            <a:r>
              <a:rPr lang="en-GB" dirty="0" smtClean="0"/>
              <a:t>Understand the problem</a:t>
            </a:r>
          </a:p>
          <a:p>
            <a:r>
              <a:rPr lang="en-GB" dirty="0" smtClean="0"/>
              <a:t>Introduce the following data structures</a:t>
            </a:r>
          </a:p>
          <a:p>
            <a:pPr lvl="1"/>
            <a:r>
              <a:rPr lang="en-GB" dirty="0" smtClean="0"/>
              <a:t>Linked list</a:t>
            </a:r>
          </a:p>
          <a:p>
            <a:pPr lvl="1"/>
            <a:r>
              <a:rPr lang="en-GB" dirty="0" smtClean="0"/>
              <a:t>Binary search tree</a:t>
            </a:r>
          </a:p>
          <a:p>
            <a:pPr lvl="1"/>
            <a:r>
              <a:rPr lang="en-GB" dirty="0" smtClean="0"/>
              <a:t>Hash sets</a:t>
            </a:r>
          </a:p>
          <a:p>
            <a:pPr lvl="1"/>
            <a:r>
              <a:rPr lang="en-GB" dirty="0" smtClean="0"/>
              <a:t>Graphs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96" y="1052736"/>
            <a:ext cx="8737600" cy="2628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OCR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04" y="3573016"/>
            <a:ext cx="8750300" cy="132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" y="4869160"/>
            <a:ext cx="9017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8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AQA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8892"/>
            <a:ext cx="9131300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Syllabus – AQA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87152"/>
            <a:ext cx="7272808" cy="5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6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Structures?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11560" y="1844824"/>
            <a:ext cx="7914456" cy="40318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en-US" sz="3200" dirty="0"/>
              <a:t>“I will, in fact, claim that the difference between a bad programmer and a good one is whether he considers his code or his data structures more important.  Bad programmers worry about the code.  Good programmers worry about data structures and their relationships.”</a:t>
            </a:r>
          </a:p>
          <a:p>
            <a:pPr algn="r" eaLnBrk="1" hangingPunct="1">
              <a:buFontTx/>
              <a:buNone/>
            </a:pPr>
            <a:r>
              <a:rPr lang="en-US" sz="3200" dirty="0"/>
              <a:t>Linus Torvalds, </a:t>
            </a:r>
            <a:r>
              <a:rPr lang="en-US" sz="3200" dirty="0" smtClean="0"/>
              <a:t>2006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462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Problem: Arrays </a:t>
            </a:r>
            <a:r>
              <a:rPr lang="en-GB" sz="5400" dirty="0" smtClean="0">
                <a:sym typeface="Wingdings"/>
              </a:rPr>
              <a:t> Lists</a:t>
            </a:r>
            <a:endParaRPr lang="en-GB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3872880"/>
            <a:ext cx="6858000" cy="1842120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Abstractions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5379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Abstraction v Implementation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List abstraction</a:t>
            </a:r>
          </a:p>
          <a:p>
            <a:pPr lvl="1"/>
            <a:r>
              <a:rPr lang="en-GB" dirty="0"/>
              <a:t>G</a:t>
            </a:r>
            <a:r>
              <a:rPr lang="en-GB" dirty="0" smtClean="0"/>
              <a:t>rows and shrinks – insert, remove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ndex into – </a:t>
            </a:r>
            <a:r>
              <a:rPr lang="en-GB" dirty="0" err="1" smtClean="0"/>
              <a:t>lst</a:t>
            </a:r>
            <a:r>
              <a:rPr lang="en-GB" dirty="0" smtClean="0"/>
              <a:t>[n]</a:t>
            </a:r>
            <a:endParaRPr lang="en-GB" dirty="0"/>
          </a:p>
          <a:p>
            <a:r>
              <a:rPr lang="en-GB" dirty="0" smtClean="0"/>
              <a:t>Stack abstraction (plate stack)</a:t>
            </a:r>
          </a:p>
          <a:p>
            <a:pPr lvl="1"/>
            <a:r>
              <a:rPr lang="en-GB" dirty="0"/>
              <a:t>P</a:t>
            </a:r>
            <a:r>
              <a:rPr lang="en-GB" dirty="0" smtClean="0"/>
              <a:t>ush, pop</a:t>
            </a:r>
          </a:p>
          <a:p>
            <a:pPr lvl="1"/>
            <a:r>
              <a:rPr lang="en-GB" dirty="0" smtClean="0"/>
              <a:t>Simpler than list, as only access ‘top’</a:t>
            </a:r>
          </a:p>
          <a:p>
            <a:pPr lvl="1"/>
            <a:endParaRPr lang="en-GB" dirty="0"/>
          </a:p>
          <a:p>
            <a:r>
              <a:rPr lang="en-GB" dirty="0" smtClean="0"/>
              <a:t>Many possible implementations of each abstraction</a:t>
            </a:r>
          </a:p>
          <a:p>
            <a:pPr lvl="1"/>
            <a:r>
              <a:rPr lang="en-GB" dirty="0" smtClean="0"/>
              <a:t>Trade-offs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900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Stack Operations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864096"/>
          </a:xfrm>
        </p:spPr>
        <p:txBody>
          <a:bodyPr/>
          <a:lstStyle/>
          <a:p>
            <a:r>
              <a:rPr lang="en-GB" dirty="0" smtClean="0"/>
              <a:t>pop and push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71600" y="5085184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971600" y="4653136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971600" y="4221088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71600" y="3789040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9512" y="5301208"/>
            <a:ext cx="72008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520" y="4869160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top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3858344" y="5085184"/>
            <a:ext cx="1001688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10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51920" y="4653136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3851920" y="4221088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851920" y="3789040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059832" y="4869160"/>
            <a:ext cx="72008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31840" y="4437112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top</a:t>
            </a:r>
            <a:endParaRPr lang="en-GB" sz="2400" dirty="0"/>
          </a:p>
        </p:txBody>
      </p:sp>
      <p:sp>
        <p:nvSpPr>
          <p:cNvPr id="17" name="Rectangle 16"/>
          <p:cNvSpPr/>
          <p:nvPr/>
        </p:nvSpPr>
        <p:spPr>
          <a:xfrm>
            <a:off x="7026696" y="5085184"/>
            <a:ext cx="1001688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7020272" y="4653136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020272" y="4221088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7020272" y="3789040"/>
            <a:ext cx="1008112" cy="432048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228184" y="5301208"/>
            <a:ext cx="72008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00192" y="4869160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top</a:t>
            </a:r>
            <a:endParaRPr lang="en-GB" sz="2400" dirty="0"/>
          </a:p>
        </p:txBody>
      </p:sp>
      <p:sp>
        <p:nvSpPr>
          <p:cNvPr id="23" name="Rectangle 22"/>
          <p:cNvSpPr/>
          <p:nvPr/>
        </p:nvSpPr>
        <p:spPr>
          <a:xfrm>
            <a:off x="2339752" y="3068960"/>
            <a:ext cx="127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push(10)</a:t>
            </a:r>
            <a:endParaRPr lang="en-GB" sz="2400" dirty="0"/>
          </a:p>
        </p:txBody>
      </p:sp>
      <p:sp>
        <p:nvSpPr>
          <p:cNvPr id="24" name="Rectangle 23"/>
          <p:cNvSpPr/>
          <p:nvPr/>
        </p:nvSpPr>
        <p:spPr>
          <a:xfrm>
            <a:off x="5309358" y="3068960"/>
            <a:ext cx="1161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a=pop()</a:t>
            </a:r>
            <a:endParaRPr lang="en-GB" sz="2400" dirty="0"/>
          </a:p>
        </p:txBody>
      </p:sp>
      <p:sp>
        <p:nvSpPr>
          <p:cNvPr id="25" name="Rectangle 24"/>
          <p:cNvSpPr/>
          <p:nvPr/>
        </p:nvSpPr>
        <p:spPr>
          <a:xfrm>
            <a:off x="7875000" y="3068960"/>
            <a:ext cx="976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a==10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4284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1.2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Operations on a stack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7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Lists in Arrays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708920"/>
            <a:ext cx="7543800" cy="3240360"/>
          </a:xfrm>
        </p:spPr>
        <p:txBody>
          <a:bodyPr/>
          <a:lstStyle/>
          <a:p>
            <a:r>
              <a:rPr lang="en-GB" dirty="0" smtClean="0"/>
              <a:t>The array cannot grow</a:t>
            </a:r>
          </a:p>
          <a:p>
            <a:r>
              <a:rPr lang="en-GB" dirty="0" smtClean="0"/>
              <a:t>To insert, we have to shuffle along</a:t>
            </a:r>
          </a:p>
          <a:p>
            <a:r>
              <a:rPr lang="en-GB" dirty="0" smtClean="0"/>
              <a:t>Indexing is quick</a:t>
            </a:r>
          </a:p>
          <a:p>
            <a:endParaRPr lang="en-GB" dirty="0"/>
          </a:p>
          <a:p>
            <a:r>
              <a:rPr lang="en-GB" i="1" dirty="0" smtClean="0"/>
              <a:t>Because indexing is quick, there are implementations based on arrays in lists</a:t>
            </a:r>
            <a:endParaRPr lang="en-GB" i="1" dirty="0"/>
          </a:p>
        </p:txBody>
      </p:sp>
      <p:sp>
        <p:nvSpPr>
          <p:cNvPr id="4" name="Rectangle 3"/>
          <p:cNvSpPr/>
          <p:nvPr/>
        </p:nvSpPr>
        <p:spPr>
          <a:xfrm>
            <a:off x="126605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84212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41818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99424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57031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14637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72244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29850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87456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45063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340455" y="1124744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0     1     2    3    4     5     6    7    8    9   </a:t>
            </a:r>
            <a:endParaRPr lang="en-GB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259632" y="1844824"/>
            <a:ext cx="5826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</a:rPr>
              <a:t>17  31   52   19  41   34  76   11  28   92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87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Aside: Array and LMC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212976"/>
            <a:ext cx="7543800" cy="2952328"/>
          </a:xfrm>
        </p:spPr>
        <p:txBody>
          <a:bodyPr/>
          <a:lstStyle/>
          <a:p>
            <a:r>
              <a:rPr lang="en-GB" dirty="0" smtClean="0"/>
              <a:t>Address of array – A – is address of entry 0</a:t>
            </a:r>
          </a:p>
          <a:p>
            <a:r>
              <a:rPr lang="en-GB" dirty="0" smtClean="0"/>
              <a:t>Address of A[n] is is A + n</a:t>
            </a:r>
          </a:p>
          <a:p>
            <a:endParaRPr lang="en-GB" dirty="0"/>
          </a:p>
          <a:p>
            <a:r>
              <a:rPr lang="en-GB" dirty="0" smtClean="0"/>
              <a:t>Real computers</a:t>
            </a:r>
          </a:p>
          <a:p>
            <a:pPr lvl="1"/>
            <a:r>
              <a:rPr lang="en-GB" dirty="0" smtClean="0"/>
              <a:t>Have registers for addresses</a:t>
            </a:r>
          </a:p>
          <a:p>
            <a:pPr lvl="1"/>
            <a:r>
              <a:rPr lang="en-GB" dirty="0" smtClean="0"/>
              <a:t>Do arithmetic on addresses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6605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835696" y="1719972"/>
            <a:ext cx="2304256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.  .  .  .  .  .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6376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722440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298504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874568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450632" y="1719972"/>
            <a:ext cx="569640" cy="72008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547664" y="1556792"/>
            <a:ext cx="34563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843808" y="1095127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n</a:t>
            </a:r>
            <a:endParaRPr lang="en-GB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547664" y="2482116"/>
            <a:ext cx="0" cy="4428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713166" y="2492896"/>
            <a:ext cx="1810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Address of 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8202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 &amp; Map Abstractions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620000" cy="4536504"/>
          </a:xfrm>
        </p:spPr>
        <p:txBody>
          <a:bodyPr/>
          <a:lstStyle/>
          <a:p>
            <a:r>
              <a:rPr lang="en-GB" dirty="0" smtClean="0"/>
              <a:t>Set</a:t>
            </a:r>
          </a:p>
          <a:p>
            <a:pPr lvl="1"/>
            <a:r>
              <a:rPr lang="en-GB" dirty="0" smtClean="0"/>
              <a:t>Membership</a:t>
            </a:r>
          </a:p>
          <a:p>
            <a:pPr lvl="1"/>
            <a:r>
              <a:rPr lang="en-GB" dirty="0" smtClean="0"/>
              <a:t>Insert</a:t>
            </a:r>
          </a:p>
          <a:p>
            <a:pPr lvl="1"/>
            <a:r>
              <a:rPr lang="en-GB" dirty="0" smtClean="0"/>
              <a:t>Remove</a:t>
            </a:r>
          </a:p>
          <a:p>
            <a:r>
              <a:rPr lang="en-GB" dirty="0" smtClean="0"/>
              <a:t>Dictionary (Map)</a:t>
            </a:r>
          </a:p>
          <a:p>
            <a:pPr lvl="1"/>
            <a:r>
              <a:rPr lang="en-GB" dirty="0" smtClean="0"/>
              <a:t>Keys are like a set – value attached to each key</a:t>
            </a:r>
          </a:p>
          <a:p>
            <a:pPr lvl="1"/>
            <a:r>
              <a:rPr lang="en-GB" dirty="0" smtClean="0"/>
              <a:t>... Set operations</a:t>
            </a:r>
          </a:p>
          <a:p>
            <a:pPr lvl="1"/>
            <a:r>
              <a:rPr lang="en-GB" dirty="0" smtClean="0"/>
              <a:t>Lookup value is similar to membership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580112" y="3068960"/>
            <a:ext cx="785664" cy="55690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372200" y="3068960"/>
            <a:ext cx="1008112" cy="55690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724128" y="3140968"/>
            <a:ext cx="1437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Key      Value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180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Linked Lists</a:t>
            </a:r>
            <a:endParaRPr lang="en-GB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An implementation of the list abstractions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89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Linked List Concept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924944"/>
            <a:ext cx="7543800" cy="2880320"/>
          </a:xfrm>
        </p:spPr>
        <p:txBody>
          <a:bodyPr>
            <a:normAutofit/>
          </a:bodyPr>
          <a:lstStyle/>
          <a:p>
            <a:r>
              <a:rPr lang="en-GB" dirty="0" smtClean="0"/>
              <a:t>Each entry has </a:t>
            </a:r>
          </a:p>
          <a:p>
            <a:pPr lvl="1"/>
            <a:r>
              <a:rPr lang="en-GB" dirty="0" smtClean="0"/>
              <a:t>A value</a:t>
            </a:r>
          </a:p>
          <a:p>
            <a:pPr lvl="1"/>
            <a:r>
              <a:rPr lang="en-GB" dirty="0" smtClean="0"/>
              <a:t>A pointer to the next entry</a:t>
            </a:r>
          </a:p>
          <a:p>
            <a:r>
              <a:rPr lang="en-GB" dirty="0" smtClean="0"/>
              <a:t>Keep a pointer to the front entry </a:t>
            </a:r>
          </a:p>
          <a:p>
            <a:r>
              <a:rPr lang="en-GB" dirty="0" smtClean="0"/>
              <a:t>The pointer of the last entry is None</a:t>
            </a:r>
          </a:p>
        </p:txBody>
      </p:sp>
      <p:grpSp>
        <p:nvGrpSpPr>
          <p:cNvPr id="29" name="Group 28"/>
          <p:cNvGrpSpPr/>
          <p:nvPr>
            <p:custDataLst>
              <p:tags r:id="rId1"/>
            </p:custDataLst>
          </p:nvPr>
        </p:nvGrpSpPr>
        <p:grpSpPr>
          <a:xfrm>
            <a:off x="1547664" y="1556792"/>
            <a:ext cx="5589984" cy="1202432"/>
            <a:chOff x="1547664" y="1556792"/>
            <a:chExt cx="5589984" cy="1202432"/>
          </a:xfrm>
        </p:grpSpPr>
        <p:sp>
          <p:nvSpPr>
            <p:cNvPr id="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0974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07160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90677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8579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4765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66722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1" name="AutoShape 9"/>
            <p:cNvCxnSpPr>
              <a:cxnSpLocks noChangeShapeType="1"/>
              <a:stCxn id="7" idx="3"/>
              <a:endCxn id="8" idx="1"/>
            </p:cNvCxnSpPr>
            <p:nvPr>
              <p:custDataLst>
                <p:tags r:id="rId8"/>
              </p:custDataLst>
            </p:nvPr>
          </p:nvCxnSpPr>
          <p:spPr bwMode="auto">
            <a:xfrm>
              <a:off x="2252537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6183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369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4276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5" name="AutoShape 13"/>
            <p:cNvCxnSpPr>
              <a:cxnSpLocks noChangeShapeType="1"/>
              <a:stCxn id="10" idx="3"/>
              <a:endCxn id="12" idx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3428582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3788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59974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418813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9" name="AutoShape 17"/>
            <p:cNvCxnSpPr>
              <a:cxnSpLocks noChangeShapeType="1"/>
              <a:stCxn id="14" idx="3"/>
              <a:endCxn id="16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604628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1392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77578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9485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3" name="AutoShape 21"/>
            <p:cNvCxnSpPr>
              <a:cxnSpLocks noChangeShapeType="1"/>
              <a:stCxn id="18" idx="3"/>
              <a:endCxn id="20" idx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5780673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Line 22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6775788" y="1556792"/>
              <a:ext cx="361860" cy="4008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47664" y="2316662"/>
              <a:ext cx="689796" cy="44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front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59383" y="2316662"/>
              <a:ext cx="674718" cy="44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back</a:t>
              </a:r>
            </a:p>
          </p:txBody>
        </p:sp>
        <p:cxnSp>
          <p:nvCxnSpPr>
            <p:cNvPr id="27" name="AutoShape 25"/>
            <p:cNvCxnSpPr>
              <a:cxnSpLocks noChangeShapeType="1"/>
              <a:stCxn id="25" idx="0"/>
              <a:endCxn id="5" idx="2"/>
            </p:cNvCxnSpPr>
            <p:nvPr>
              <p:custDataLst>
                <p:tags r:id="rId24"/>
              </p:custDataLst>
            </p:nvPr>
          </p:nvCxnSpPr>
          <p:spPr bwMode="auto">
            <a:xfrm flipH="1" flipV="1">
              <a:off x="1890677" y="1957603"/>
              <a:ext cx="1885" cy="3590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  <a:stCxn id="26" idx="0"/>
              <a:endCxn id="20" idx="2"/>
            </p:cNvCxnSpPr>
            <p:nvPr>
              <p:custDataLst>
                <p:tags r:id="rId25"/>
              </p:custDataLst>
            </p:nvPr>
          </p:nvCxnSpPr>
          <p:spPr bwMode="auto">
            <a:xfrm flipH="1" flipV="1">
              <a:off x="6594858" y="1957603"/>
              <a:ext cx="1885" cy="3590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5319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Linked List Index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0848"/>
            <a:ext cx="7543800" cy="10081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Count along the list to entry </a:t>
            </a:r>
            <a:r>
              <a:rPr lang="en-GB" dirty="0" err="1" smtClean="0"/>
              <a:t>i</a:t>
            </a:r>
            <a:endParaRPr lang="en-GB" dirty="0" smtClean="0"/>
          </a:p>
          <a:p>
            <a:r>
              <a:rPr lang="en-GB" dirty="0" smtClean="0"/>
              <a:t>Return the value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3573016"/>
            <a:ext cx="56886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pointer = front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count = 0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while count &lt;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pointer </a:t>
            </a:r>
            <a:r>
              <a:rPr lang="en-GB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next of current entry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count = count + 1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return the value of current entry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294984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myList.index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Linked List Update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0848"/>
            <a:ext cx="7543800" cy="10081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Count along the list to entry index</a:t>
            </a:r>
          </a:p>
          <a:p>
            <a:r>
              <a:rPr lang="en-GB" dirty="0" smtClean="0"/>
              <a:t>Replace value with new value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3356992"/>
            <a:ext cx="568863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pointer = front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count = 0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while count &lt;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pointer </a:t>
            </a:r>
            <a:r>
              <a:rPr lang="en-GB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 next of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currentEntry</a:t>
            </a:r>
            <a:endParaRPr lang="en-GB" dirty="0" smtClean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  count = count = 1</a:t>
            </a:r>
          </a:p>
          <a:p>
            <a:r>
              <a:rPr lang="en-GB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currentEntry.value</a:t>
            </a:r>
            <a:r>
              <a:rPr lang="en-GB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=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newValue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534633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myList.update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Linked List Insert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60848"/>
            <a:ext cx="7543800" cy="3096344"/>
          </a:xfrm>
        </p:spPr>
        <p:txBody>
          <a:bodyPr>
            <a:normAutofit/>
          </a:bodyPr>
          <a:lstStyle/>
          <a:p>
            <a:r>
              <a:rPr lang="en-GB" dirty="0" smtClean="0"/>
              <a:t>Count along the list to entry idx-1</a:t>
            </a:r>
          </a:p>
          <a:p>
            <a:r>
              <a:rPr lang="en-GB" dirty="0" smtClean="0"/>
              <a:t>Insert a new entry</a:t>
            </a:r>
          </a:p>
          <a:p>
            <a:pPr lvl="1"/>
            <a:r>
              <a:rPr lang="en-GB" dirty="0" smtClean="0"/>
              <a:t>Next pointer of current entry points to new entry</a:t>
            </a:r>
          </a:p>
          <a:p>
            <a:pPr lvl="1"/>
            <a:r>
              <a:rPr lang="en-GB" dirty="0" smtClean="0"/>
              <a:t>Next pointer of new entry points to following entry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619672" y="1412776"/>
            <a:ext cx="534633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myList.insert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idx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GB" sz="2400" dirty="0" err="1" smtClean="0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GB" sz="2400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996952"/>
            <a:ext cx="7543800" cy="2952328"/>
          </a:xfrm>
        </p:spPr>
        <p:txBody>
          <a:bodyPr/>
          <a:lstStyle/>
          <a:p>
            <a:r>
              <a:rPr lang="en-GB" dirty="0" smtClean="0"/>
              <a:t>Redraw list after:</a:t>
            </a:r>
          </a:p>
          <a:p>
            <a:pPr lvl="1"/>
            <a:r>
              <a:rPr lang="en-GB" dirty="0" smtClean="0"/>
              <a:t>appending a new entry at the end</a:t>
            </a:r>
          </a:p>
          <a:p>
            <a:pPr lvl="1"/>
            <a:r>
              <a:rPr lang="en-GB" dirty="0" smtClean="0"/>
              <a:t>inserting before entry zero</a:t>
            </a:r>
          </a:p>
          <a:p>
            <a:pPr lvl="1"/>
            <a:r>
              <a:rPr lang="en-GB" dirty="0" smtClean="0"/>
              <a:t>inserting before entry 3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grpSp>
        <p:nvGrpSpPr>
          <p:cNvPr id="4" name="Group 3"/>
          <p:cNvGrpSpPr/>
          <p:nvPr>
            <p:custDataLst>
              <p:tags r:id="rId1"/>
            </p:custDataLst>
          </p:nvPr>
        </p:nvGrpSpPr>
        <p:grpSpPr>
          <a:xfrm>
            <a:off x="1508720" y="1434480"/>
            <a:ext cx="6375648" cy="1562472"/>
            <a:chOff x="1547664" y="1556792"/>
            <a:chExt cx="5589984" cy="1202432"/>
          </a:xfrm>
        </p:grpSpPr>
        <p:sp>
          <p:nvSpPr>
            <p:cNvPr id="5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0974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071607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90677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8579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47652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66722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1" name="AutoShape 9"/>
            <p:cNvCxnSpPr>
              <a:cxnSpLocks noChangeShapeType="1"/>
              <a:stCxn id="7" idx="3"/>
              <a:endCxn id="8" idx="1"/>
            </p:cNvCxnSpPr>
            <p:nvPr>
              <p:custDataLst>
                <p:tags r:id="rId8"/>
              </p:custDataLst>
            </p:nvPr>
          </p:nvCxnSpPr>
          <p:spPr bwMode="auto">
            <a:xfrm>
              <a:off x="2252537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6183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369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4276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5" name="AutoShape 13"/>
            <p:cNvCxnSpPr>
              <a:cxnSpLocks noChangeShapeType="1"/>
              <a:stCxn id="10" idx="3"/>
              <a:endCxn id="12" idx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3428582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3788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599743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418813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9" name="AutoShape 17"/>
            <p:cNvCxnSpPr>
              <a:cxnSpLocks noChangeShapeType="1"/>
              <a:stCxn id="14" idx="3"/>
              <a:endCxn id="16" idx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604628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1392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</a:pPr>
              <a:r>
                <a:rPr lang="en-US" sz="180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775788" y="1556792"/>
              <a:ext cx="361860" cy="400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94858" y="1556792"/>
              <a:ext cx="361860" cy="400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3" name="AutoShape 21"/>
            <p:cNvCxnSpPr>
              <a:cxnSpLocks noChangeShapeType="1"/>
              <a:stCxn id="18" idx="3"/>
              <a:endCxn id="20" idx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5780673" y="1757197"/>
              <a:ext cx="6332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Line 22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6775788" y="1556792"/>
              <a:ext cx="361860" cy="4008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" name="Text Box 2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47664" y="2316662"/>
              <a:ext cx="689796" cy="44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front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59383" y="2316662"/>
              <a:ext cx="674718" cy="44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accent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back</a:t>
              </a:r>
            </a:p>
          </p:txBody>
        </p:sp>
        <p:cxnSp>
          <p:nvCxnSpPr>
            <p:cNvPr id="27" name="AutoShape 25"/>
            <p:cNvCxnSpPr>
              <a:cxnSpLocks noChangeShapeType="1"/>
              <a:stCxn id="25" idx="0"/>
              <a:endCxn id="5" idx="2"/>
            </p:cNvCxnSpPr>
            <p:nvPr>
              <p:custDataLst>
                <p:tags r:id="rId24"/>
              </p:custDataLst>
            </p:nvPr>
          </p:nvCxnSpPr>
          <p:spPr bwMode="auto">
            <a:xfrm flipH="1" flipV="1">
              <a:off x="1890677" y="1957603"/>
              <a:ext cx="1885" cy="3590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26"/>
            <p:cNvCxnSpPr>
              <a:cxnSpLocks noChangeShapeType="1"/>
              <a:stCxn id="26" idx="0"/>
              <a:endCxn id="20" idx="2"/>
            </p:cNvCxnSpPr>
            <p:nvPr>
              <p:custDataLst>
                <p:tags r:id="rId25"/>
              </p:custDataLst>
            </p:nvPr>
          </p:nvCxnSpPr>
          <p:spPr bwMode="auto">
            <a:xfrm flipH="1" flipV="1">
              <a:off x="6594858" y="1957603"/>
              <a:ext cx="1885" cy="3590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Exercises 2.1 – 2.3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Linked list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4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Linked List Code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1520" y="1690930"/>
            <a:ext cx="3870176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class Entry: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__init__(self, v):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self.value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v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None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setValue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(self, v):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self.value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v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getValue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(self):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return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self.value</a:t>
            </a:r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setNext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(self, n):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n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getNext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(self):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return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self.next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88024" y="44624"/>
            <a:ext cx="4230216" cy="67403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class List: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__init__(self):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self.length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0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self.first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None</a:t>
            </a:r>
          </a:p>
          <a:p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append(self, value):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entry = Entry(value)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if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self.first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== None 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self.first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 entry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 return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p =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self.first</a:t>
            </a:r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q =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p.getNext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while q != None: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 p = q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 q =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p.getNext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p.setNext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(entry)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def index(self,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):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count = 0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p =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self.first</a:t>
            </a:r>
            <a:endParaRPr lang="en-GB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while count &lt;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 p =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p.getNext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 count = count + 1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return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p.getValue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Complexity of Linked List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Indexing is linear: O(n)</a:t>
            </a:r>
          </a:p>
          <a:p>
            <a:pPr lvl="1"/>
            <a:r>
              <a:rPr lang="en-GB" dirty="0" smtClean="0"/>
              <a:t>c.f. array index is O(1)</a:t>
            </a:r>
          </a:p>
          <a:p>
            <a:pPr lvl="1"/>
            <a:r>
              <a:rPr lang="en-GB" dirty="0" smtClean="0"/>
              <a:t>need to do better!</a:t>
            </a:r>
          </a:p>
          <a:p>
            <a:r>
              <a:rPr lang="en-GB" dirty="0" smtClean="0"/>
              <a:t>Often need to visit every entry in the list</a:t>
            </a:r>
          </a:p>
          <a:p>
            <a:pPr lvl="1"/>
            <a:r>
              <a:rPr lang="en-GB" dirty="0" smtClean="0"/>
              <a:t>e.g. sum, </a:t>
            </a:r>
            <a:r>
              <a:rPr lang="en-GB" b="1" dirty="0" smtClean="0"/>
              <a:t>search</a:t>
            </a:r>
          </a:p>
          <a:p>
            <a:pPr lvl="1"/>
            <a:r>
              <a:rPr lang="en-GB" dirty="0" smtClean="0"/>
              <a:t>This is O(n</a:t>
            </a:r>
            <a:r>
              <a:rPr lang="en-GB" baseline="30000" dirty="0" smtClean="0"/>
              <a:t>2</a:t>
            </a:r>
            <a:r>
              <a:rPr lang="en-GB" dirty="0" smtClean="0"/>
              <a:t>) if we use indexing</a:t>
            </a:r>
          </a:p>
          <a:p>
            <a:pPr lvl="1"/>
            <a:r>
              <a:rPr lang="en-GB" dirty="0" smtClean="0"/>
              <a:t>Easy to improve this by keeping track of place in list</a:t>
            </a:r>
          </a:p>
          <a:p>
            <a:r>
              <a:rPr lang="en-GB" dirty="0" smtClean="0"/>
              <a:t>Search is O(n)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 smtClean="0"/>
              <a:t>Binary Trees</a:t>
            </a:r>
            <a:endParaRPr lang="en-GB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 more complex linked structure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734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4863326" cy="4752528"/>
          </a:xfrm>
        </p:spPr>
        <p:txBody>
          <a:bodyPr>
            <a:normAutofit/>
          </a:bodyPr>
          <a:lstStyle/>
          <a:p>
            <a:r>
              <a:rPr lang="en-GB" dirty="0" smtClean="0"/>
              <a:t>Many uses of (binary) tree</a:t>
            </a:r>
          </a:p>
          <a:p>
            <a:r>
              <a:rPr lang="en-GB" dirty="0" smtClean="0"/>
              <a:t>Key ideas</a:t>
            </a:r>
          </a:p>
          <a:p>
            <a:pPr lvl="1"/>
            <a:r>
              <a:rPr lang="en-GB" dirty="0" smtClean="0"/>
              <a:t>Linked data structure with 2 (or more) links (c.f. linked list)</a:t>
            </a:r>
          </a:p>
          <a:p>
            <a:pPr lvl="1"/>
            <a:r>
              <a:rPr lang="en-GB" dirty="0" smtClean="0"/>
              <a:t>Rules for organising tree</a:t>
            </a:r>
          </a:p>
          <a:p>
            <a:r>
              <a:rPr lang="en-GB" dirty="0" smtClean="0"/>
              <a:t>Binary search tree</a:t>
            </a:r>
          </a:p>
          <a:p>
            <a:r>
              <a:rPr lang="en-GB" dirty="0" smtClean="0"/>
              <a:t>Other uses</a:t>
            </a:r>
          </a:p>
          <a:p>
            <a:pPr lvl="1"/>
            <a:r>
              <a:rPr lang="en-GB" dirty="0" smtClean="0"/>
              <a:t>Heaps</a:t>
            </a:r>
          </a:p>
          <a:p>
            <a:pPr lvl="1"/>
            <a:r>
              <a:rPr lang="en-GB" dirty="0" smtClean="0"/>
              <a:t>Syntax trees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5004048" y="1472429"/>
            <a:ext cx="3816424" cy="2316611"/>
            <a:chOff x="1619672" y="1472429"/>
            <a:chExt cx="6192688" cy="2689006"/>
          </a:xfrm>
        </p:grpSpPr>
        <p:sp>
          <p:nvSpPr>
            <p:cNvPr id="5" name="Oval 4"/>
            <p:cNvSpPr/>
            <p:nvPr/>
          </p:nvSpPr>
          <p:spPr>
            <a:xfrm>
              <a:off x="4283968" y="1472429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627784" y="2564904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Connector 6"/>
            <p:cNvCxnSpPr>
              <a:stCxn id="5" idx="3"/>
              <a:endCxn id="6" idx="0"/>
            </p:cNvCxnSpPr>
            <p:nvPr/>
          </p:nvCxnSpPr>
          <p:spPr>
            <a:xfrm flipH="1">
              <a:off x="3023828" y="1964130"/>
              <a:ext cx="1376139" cy="600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9" idx="0"/>
              <a:endCxn id="5" idx="5"/>
            </p:cNvCxnSpPr>
            <p:nvPr/>
          </p:nvCxnSpPr>
          <p:spPr>
            <a:xfrm flipH="1" flipV="1">
              <a:off x="4960057" y="1964130"/>
              <a:ext cx="1520155" cy="600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6084168" y="2564904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619672" y="3585371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2051720" y="3068960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 flipV="1">
              <a:off x="3303873" y="3068960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3563888" y="3585371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076056" y="3573016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5508104" y="3056605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6760257" y="3056605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7020272" y="3573016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Search Tree</a:t>
            </a:r>
            <a:endParaRPr lang="en-GB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762000" y="4437112"/>
            <a:ext cx="7543800" cy="1512168"/>
          </a:xfrm>
        </p:spPr>
        <p:txBody>
          <a:bodyPr/>
          <a:lstStyle/>
          <a:p>
            <a:r>
              <a:rPr lang="en-GB" dirty="0" smtClean="0"/>
              <a:t>All elements to the left of any node are &lt; than all elements to the right</a:t>
            </a:r>
          </a:p>
        </p:txBody>
      </p:sp>
      <p:sp>
        <p:nvSpPr>
          <p:cNvPr id="4" name="Oval 3"/>
          <p:cNvSpPr/>
          <p:nvPr/>
        </p:nvSpPr>
        <p:spPr>
          <a:xfrm>
            <a:off x="4283968" y="1472429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47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627784" y="2564904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>
            <a:stCxn id="4" idx="3"/>
            <a:endCxn id="5" idx="0"/>
          </p:cNvCxnSpPr>
          <p:nvPr/>
        </p:nvCxnSpPr>
        <p:spPr>
          <a:xfrm flipH="1">
            <a:off x="3023828" y="1964130"/>
            <a:ext cx="1376139" cy="600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10" idx="0"/>
            <a:endCxn id="4" idx="5"/>
          </p:cNvCxnSpPr>
          <p:nvPr/>
        </p:nvCxnSpPr>
        <p:spPr>
          <a:xfrm flipH="1" flipV="1">
            <a:off x="4960057" y="1964130"/>
            <a:ext cx="1520155" cy="600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84168" y="2564904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52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19672" y="3585371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11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051720" y="3068960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03873" y="3068960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563888" y="3585371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28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076056" y="357301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5508104" y="3056605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760257" y="3056605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20272" y="357301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66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8" name="Line Callout 2 27"/>
          <p:cNvSpPr/>
          <p:nvPr/>
        </p:nvSpPr>
        <p:spPr>
          <a:xfrm>
            <a:off x="6200167" y="890428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677"/>
              <a:gd name="adj6" fmla="val -134167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Root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9" name="Line Callout 2 28"/>
          <p:cNvSpPr/>
          <p:nvPr/>
        </p:nvSpPr>
        <p:spPr>
          <a:xfrm>
            <a:off x="7452320" y="1762908"/>
            <a:ext cx="1224135" cy="8019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4173"/>
              <a:gd name="adj6" fmla="val -54376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Right child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Line Callout 2 29"/>
          <p:cNvSpPr/>
          <p:nvPr/>
        </p:nvSpPr>
        <p:spPr>
          <a:xfrm flipH="1">
            <a:off x="762000" y="1647495"/>
            <a:ext cx="1224135" cy="8019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4173"/>
              <a:gd name="adj6" fmla="val -54376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Left child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Line Callout 2 30"/>
          <p:cNvSpPr/>
          <p:nvPr/>
        </p:nvSpPr>
        <p:spPr>
          <a:xfrm flipH="1">
            <a:off x="149932" y="3019618"/>
            <a:ext cx="1224135" cy="553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1726"/>
              <a:gd name="adj6" fmla="val -38248"/>
            </a:avLst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Leaf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Exercise: Put The Element In</a:t>
            </a:r>
            <a:endParaRPr lang="en-GB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762000" y="4653136"/>
            <a:ext cx="7543800" cy="1296144"/>
          </a:xfrm>
        </p:spPr>
        <p:txBody>
          <a:bodyPr/>
          <a:lstStyle/>
          <a:p>
            <a:r>
              <a:rPr lang="en-GB" dirty="0" smtClean="0"/>
              <a:t>17, 19, 28, 33, 42, 45, 48 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1619672" y="1472429"/>
            <a:ext cx="6192688" cy="2689006"/>
            <a:chOff x="1619672" y="1472429"/>
            <a:chExt cx="6192688" cy="2689006"/>
          </a:xfrm>
        </p:grpSpPr>
        <p:sp>
          <p:nvSpPr>
            <p:cNvPr id="4" name="Oval 3"/>
            <p:cNvSpPr/>
            <p:nvPr/>
          </p:nvSpPr>
          <p:spPr>
            <a:xfrm>
              <a:off x="4283968" y="1472429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627784" y="2564904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Connector 6"/>
            <p:cNvCxnSpPr>
              <a:stCxn id="4" idx="3"/>
              <a:endCxn id="5" idx="0"/>
            </p:cNvCxnSpPr>
            <p:nvPr/>
          </p:nvCxnSpPr>
          <p:spPr>
            <a:xfrm flipH="1">
              <a:off x="3023828" y="1964130"/>
              <a:ext cx="1376139" cy="600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0" idx="0"/>
              <a:endCxn id="4" idx="5"/>
            </p:cNvCxnSpPr>
            <p:nvPr/>
          </p:nvCxnSpPr>
          <p:spPr>
            <a:xfrm flipH="1" flipV="1">
              <a:off x="4960057" y="1964130"/>
              <a:ext cx="1520155" cy="600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6084168" y="2564904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619672" y="3585371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flipH="1">
              <a:off x="2051720" y="3068960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3303873" y="3068960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563888" y="3585371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076056" y="3573016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>
              <a:off x="5508104" y="3056605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6760257" y="3056605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7020272" y="3573016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</a:t>
            </a:r>
            <a:endParaRPr lang="en-GB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762000" y="4437112"/>
            <a:ext cx="7543800" cy="151216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Binary search</a:t>
            </a:r>
          </a:p>
          <a:p>
            <a:r>
              <a:rPr lang="en-GB" dirty="0" smtClean="0"/>
              <a:t>E.g. if target is 28:</a:t>
            </a:r>
          </a:p>
          <a:p>
            <a:pPr lvl="1"/>
            <a:r>
              <a:rPr lang="en-GB" dirty="0" smtClean="0"/>
              <a:t>28 &lt; 47 – go left</a:t>
            </a:r>
          </a:p>
          <a:p>
            <a:pPr lvl="1"/>
            <a:r>
              <a:rPr lang="en-GB" dirty="0" smtClean="0"/>
              <a:t>28 &gt; 21 – go right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4283968" y="1472429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47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627784" y="2564904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>
            <a:stCxn id="4" idx="3"/>
            <a:endCxn id="5" idx="0"/>
          </p:cNvCxnSpPr>
          <p:nvPr/>
        </p:nvCxnSpPr>
        <p:spPr>
          <a:xfrm flipH="1">
            <a:off x="3023828" y="1964130"/>
            <a:ext cx="1376139" cy="600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10" idx="0"/>
            <a:endCxn id="4" idx="5"/>
          </p:cNvCxnSpPr>
          <p:nvPr/>
        </p:nvCxnSpPr>
        <p:spPr>
          <a:xfrm flipH="1" flipV="1">
            <a:off x="4960057" y="1964130"/>
            <a:ext cx="1520155" cy="600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84168" y="2564904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52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19672" y="3585371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11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051720" y="3068960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03873" y="3068960"/>
            <a:ext cx="692063" cy="5164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563888" y="3585371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28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076056" y="357301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5508104" y="3056605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760257" y="3056605"/>
            <a:ext cx="692063" cy="51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20272" y="357301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66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5355" y="4995173"/>
            <a:ext cx="4537125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dirty="0" smtClean="0"/>
              <a:t>What is the complexity of searching a binary tree?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Binary Tree 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936104"/>
          </a:xfrm>
        </p:spPr>
        <p:txBody>
          <a:bodyPr/>
          <a:lstStyle/>
          <a:p>
            <a:r>
              <a:rPr lang="en-GB" dirty="0" smtClean="0"/>
              <a:t>Recursive algorithms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55576" y="2274838"/>
            <a:ext cx="7776864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Find-recursive(key, node):  // </a:t>
            </a:r>
            <a:r>
              <a:rPr lang="en-GB" dirty="0" smtClean="0">
                <a:cs typeface="Courier New" pitchFamily="49" charset="0"/>
              </a:rPr>
              <a:t>call initially with node = root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if node == None or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node.key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== key then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return node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else if key &lt;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node.key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 then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return Find-recursive(key,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node.left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else</a:t>
            </a:r>
          </a:p>
          <a:p>
            <a:r>
              <a:rPr lang="en-GB" dirty="0" smtClean="0">
                <a:latin typeface="Courier New" pitchFamily="49" charset="0"/>
                <a:cs typeface="Courier New" pitchFamily="49" charset="0"/>
              </a:rPr>
              <a:t>        return Find-recursive(key, </a:t>
            </a:r>
            <a:r>
              <a:rPr lang="en-GB" dirty="0" err="1" smtClean="0">
                <a:latin typeface="Courier New" pitchFamily="49" charset="0"/>
                <a:cs typeface="Courier New" pitchFamily="49" charset="0"/>
              </a:rPr>
              <a:t>node.right</a:t>
            </a:r>
            <a:r>
              <a:rPr lang="en-GB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GB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Balance and Complexity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1584176"/>
          </a:xfrm>
        </p:spPr>
        <p:txBody>
          <a:bodyPr/>
          <a:lstStyle/>
          <a:p>
            <a:r>
              <a:rPr lang="en-GB" dirty="0" smtClean="0"/>
              <a:t>Complexity depends on balance</a:t>
            </a:r>
          </a:p>
          <a:p>
            <a:pPr lvl="1"/>
            <a:r>
              <a:rPr lang="en-GB" dirty="0" smtClean="0"/>
              <a:t>Left and right sub-trees (nearly) same size</a:t>
            </a:r>
          </a:p>
          <a:p>
            <a:pPr lvl="1"/>
            <a:r>
              <a:rPr lang="en-GB" dirty="0" smtClean="0"/>
              <a:t>Tree no deeper than it need be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23528" y="2900234"/>
            <a:ext cx="3888432" cy="2544990"/>
            <a:chOff x="323528" y="2900234"/>
            <a:chExt cx="5256584" cy="2689006"/>
          </a:xfrm>
        </p:grpSpPr>
        <p:sp>
          <p:nvSpPr>
            <p:cNvPr id="4" name="Oval 3"/>
            <p:cNvSpPr/>
            <p:nvPr/>
          </p:nvSpPr>
          <p:spPr>
            <a:xfrm>
              <a:off x="2987824" y="2900234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47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331640" y="3992709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21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Connector 5"/>
            <p:cNvCxnSpPr>
              <a:stCxn id="4" idx="3"/>
              <a:endCxn id="5" idx="0"/>
            </p:cNvCxnSpPr>
            <p:nvPr/>
          </p:nvCxnSpPr>
          <p:spPr>
            <a:xfrm flipH="1">
              <a:off x="1727684" y="3391935"/>
              <a:ext cx="1376139" cy="600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8" idx="0"/>
              <a:endCxn id="4" idx="5"/>
            </p:cNvCxnSpPr>
            <p:nvPr/>
          </p:nvCxnSpPr>
          <p:spPr>
            <a:xfrm flipH="1" flipV="1">
              <a:off x="3663913" y="3391935"/>
              <a:ext cx="1520155" cy="600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4788024" y="3992709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52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23528" y="5013176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11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755576" y="4496765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2007729" y="4496765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2267744" y="5013176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28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779912" y="5000821"/>
              <a:ext cx="792088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51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4211960" y="4484410"/>
              <a:ext cx="692063" cy="516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436096" y="1988840"/>
            <a:ext cx="3024336" cy="3888432"/>
            <a:chOff x="4644008" y="2276872"/>
            <a:chExt cx="3816424" cy="4608512"/>
          </a:xfrm>
        </p:grpSpPr>
        <p:sp>
          <p:nvSpPr>
            <p:cNvPr id="17" name="Oval 16"/>
            <p:cNvSpPr/>
            <p:nvPr/>
          </p:nvSpPr>
          <p:spPr>
            <a:xfrm>
              <a:off x="7668344" y="2276872"/>
              <a:ext cx="792088" cy="57606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>
                  <a:solidFill>
                    <a:schemeClr val="tx1"/>
                  </a:solidFill>
                </a:rPr>
                <a:t>52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012160" y="3369347"/>
              <a:ext cx="792088" cy="57606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>
                  <a:solidFill>
                    <a:schemeClr val="tx1"/>
                  </a:solidFill>
                </a:rPr>
                <a:t>21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Connector 18"/>
            <p:cNvCxnSpPr>
              <a:stCxn id="17" idx="3"/>
              <a:endCxn id="18" idx="0"/>
            </p:cNvCxnSpPr>
            <p:nvPr/>
          </p:nvCxnSpPr>
          <p:spPr>
            <a:xfrm flipH="1">
              <a:off x="6408204" y="2768573"/>
              <a:ext cx="1376139" cy="60077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5652120" y="5301208"/>
              <a:ext cx="792088" cy="57606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>
                  <a:solidFill>
                    <a:schemeClr val="tx1"/>
                  </a:solidFill>
                </a:rPr>
                <a:t>47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004048" y="4389814"/>
              <a:ext cx="792088" cy="57606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>
                  <a:solidFill>
                    <a:schemeClr val="tx1"/>
                  </a:solidFill>
                </a:rPr>
                <a:t>11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H="1">
              <a:off x="5436096" y="3873403"/>
              <a:ext cx="692063" cy="516411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6688249" y="3873403"/>
              <a:ext cx="692063" cy="516411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6948264" y="4389814"/>
              <a:ext cx="792088" cy="57606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>
                  <a:solidFill>
                    <a:schemeClr val="tx1"/>
                  </a:solidFill>
                </a:rPr>
                <a:t>51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4644008" y="6309320"/>
              <a:ext cx="792088" cy="57606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 smtClean="0">
                  <a:solidFill>
                    <a:schemeClr val="tx1"/>
                  </a:solidFill>
                </a:rPr>
                <a:t>28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5076056" y="5792909"/>
              <a:ext cx="692063" cy="516411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5" idx="3"/>
              <a:endCxn id="21" idx="7"/>
            </p:cNvCxnSpPr>
            <p:nvPr/>
          </p:nvCxnSpPr>
          <p:spPr>
            <a:xfrm flipH="1">
              <a:off x="6328209" y="4881515"/>
              <a:ext cx="736054" cy="50405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1858247" y="5692606"/>
            <a:ext cx="104387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dirty="0" smtClean="0"/>
              <a:t>Balanced</a:t>
            </a:r>
            <a:endParaRPr lang="en-GB" dirty="0"/>
          </a:p>
        </p:txBody>
      </p:sp>
      <p:sp>
        <p:nvSpPr>
          <p:cNvPr id="34" name="Rectangle 33"/>
          <p:cNvSpPr/>
          <p:nvPr/>
        </p:nvSpPr>
        <p:spPr>
          <a:xfrm>
            <a:off x="7262110" y="4955496"/>
            <a:ext cx="140936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dirty="0" smtClean="0"/>
              <a:t>Not balanced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Tree Traversal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484783"/>
            <a:ext cx="3657600" cy="289214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Order of visiting nodes in tree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220072" y="1014775"/>
            <a:ext cx="3657600" cy="1895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GB" dirty="0" smtClean="0"/>
              <a:t>In-order</a:t>
            </a:r>
          </a:p>
          <a:p>
            <a:pPr lvl="1"/>
            <a:r>
              <a:rPr lang="en-GB" dirty="0" smtClean="0"/>
              <a:t>Traverse the left </a:t>
            </a:r>
            <a:r>
              <a:rPr lang="en-GB" dirty="0" err="1" smtClean="0"/>
              <a:t>subtree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Visit the root.</a:t>
            </a:r>
          </a:p>
          <a:p>
            <a:pPr lvl="1"/>
            <a:r>
              <a:rPr lang="en-GB" dirty="0" smtClean="0"/>
              <a:t>Traverse the right </a:t>
            </a:r>
            <a:r>
              <a:rPr lang="en-GB" dirty="0" err="1" smtClean="0"/>
              <a:t>subtree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1943708" y="2490163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1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38584" y="3286163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>
            <a:stCxn id="10" idx="3"/>
            <a:endCxn id="11" idx="0"/>
          </p:cNvCxnSpPr>
          <p:nvPr/>
        </p:nvCxnSpPr>
        <p:spPr>
          <a:xfrm flipH="1">
            <a:off x="1255027" y="2848426"/>
            <a:ext cx="752076" cy="437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4" idx="0"/>
            <a:endCxn id="10" idx="5"/>
          </p:cNvCxnSpPr>
          <p:nvPr/>
        </p:nvCxnSpPr>
        <p:spPr>
          <a:xfrm flipH="1" flipV="1">
            <a:off x="2313198" y="2848426"/>
            <a:ext cx="830782" cy="437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27538" y="3286163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39" y="4029696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3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723758" y="3653428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1408074" y="3653428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550176" y="4029696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376593" y="4020694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2612712" y="3644426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3297028" y="3644426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439130" y="4020694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7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3" name="Content Placeholder 7"/>
          <p:cNvSpPr txBox="1">
            <a:spLocks/>
          </p:cNvSpPr>
          <p:nvPr/>
        </p:nvSpPr>
        <p:spPr>
          <a:xfrm>
            <a:off x="547793" y="4869160"/>
            <a:ext cx="3657600" cy="17427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Pre-order</a:t>
            </a:r>
          </a:p>
          <a:p>
            <a:pPr marL="59436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Visit the root.</a:t>
            </a:r>
          </a:p>
          <a:p>
            <a:pPr marL="59436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Traverse the left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subtree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59436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Traverse the right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subtree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25" name="Oval 24"/>
          <p:cNvSpPr/>
          <p:nvPr/>
        </p:nvSpPr>
        <p:spPr>
          <a:xfrm>
            <a:off x="6676141" y="3397295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4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771017" y="4193295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2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>
            <a:stCxn id="25" idx="3"/>
            <a:endCxn id="26" idx="0"/>
          </p:cNvCxnSpPr>
          <p:nvPr/>
        </p:nvCxnSpPr>
        <p:spPr>
          <a:xfrm flipH="1">
            <a:off x="5987460" y="3755558"/>
            <a:ext cx="752076" cy="437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9" idx="0"/>
            <a:endCxn id="25" idx="5"/>
          </p:cNvCxnSpPr>
          <p:nvPr/>
        </p:nvCxnSpPr>
        <p:spPr>
          <a:xfrm flipH="1" flipV="1">
            <a:off x="7045631" y="3755558"/>
            <a:ext cx="830782" cy="437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7659971" y="4193295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6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220072" y="4936828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1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5456191" y="4560560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6140507" y="4560560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282609" y="4936828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3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7109026" y="4927826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5</a:t>
            </a:r>
            <a:endParaRPr lang="en-GB" sz="2400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7345145" y="4551558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8029461" y="4551558"/>
            <a:ext cx="378220" cy="37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8171563" y="4927826"/>
            <a:ext cx="432885" cy="4197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7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Exercises 3.1 – 3.3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Binary trees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00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Hash Sets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58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Insight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4104456"/>
          </a:xfrm>
        </p:spPr>
        <p:txBody>
          <a:bodyPr>
            <a:normAutofit/>
          </a:bodyPr>
          <a:lstStyle/>
          <a:p>
            <a:r>
              <a:rPr lang="en-GB" dirty="0" smtClean="0"/>
              <a:t>Array are fast – indexing O(1)</a:t>
            </a:r>
          </a:p>
          <a:p>
            <a:r>
              <a:rPr lang="en-GB" dirty="0" smtClean="0"/>
              <a:t>Map a string to an </a:t>
            </a:r>
            <a:r>
              <a:rPr lang="en-GB" dirty="0" err="1" smtClean="0"/>
              <a:t>int</a:t>
            </a:r>
            <a:r>
              <a:rPr lang="en-GB" dirty="0" smtClean="0"/>
              <a:t>, use as an array index</a:t>
            </a:r>
          </a:p>
          <a:p>
            <a:r>
              <a:rPr lang="en-GB" dirty="0" smtClean="0"/>
              <a:t>hash() in Python</a:t>
            </a:r>
          </a:p>
          <a:p>
            <a:pPr lvl="1"/>
            <a:r>
              <a:rPr lang="en-GB" dirty="0" smtClean="0"/>
              <a:t>Any </a:t>
            </a:r>
            <a:r>
              <a:rPr lang="en-GB" dirty="0" err="1" smtClean="0"/>
              <a:t>hashable</a:t>
            </a:r>
            <a:r>
              <a:rPr lang="en-GB" dirty="0" smtClean="0"/>
              <a:t> type can be a dictionary key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Ideally, should spread strings out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Hash Table (Set)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744416" cy="453650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Look for string S in array at:</a:t>
            </a:r>
          </a:p>
          <a:p>
            <a:pPr lvl="1"/>
            <a:r>
              <a:rPr lang="en-GB" dirty="0" smtClean="0"/>
              <a:t>hash(S) % size</a:t>
            </a:r>
          </a:p>
          <a:p>
            <a:r>
              <a:rPr lang="en-GB" dirty="0" smtClean="0"/>
              <a:t>Collision</a:t>
            </a:r>
          </a:p>
          <a:p>
            <a:pPr lvl="1"/>
            <a:r>
              <a:rPr lang="en-GB" dirty="0" smtClean="0"/>
              <a:t>Two items share a hash</a:t>
            </a:r>
          </a:p>
          <a:p>
            <a:pPr lvl="1"/>
            <a:r>
              <a:rPr lang="en-GB" dirty="0" smtClean="0"/>
              <a:t>Linked list of items with same size</a:t>
            </a:r>
          </a:p>
          <a:p>
            <a:r>
              <a:rPr lang="en-GB" dirty="0" smtClean="0"/>
              <a:t>Array length &gt; number of items</a:t>
            </a:r>
          </a:p>
          <a:p>
            <a:r>
              <a:rPr lang="en-GB" dirty="0" smtClean="0"/>
              <a:t>Array sized increased if table  </a:t>
            </a:r>
          </a:p>
          <a:p>
            <a:endParaRPr lang="en-GB" dirty="0"/>
          </a:p>
        </p:txBody>
      </p:sp>
      <p:pic>
        <p:nvPicPr>
          <p:cNvPr id="44034" name="Picture 2" descr="http://www.cs.wcupa.edu/rkline/assets/img/DS/chaining.gif?13171473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2333" y="2060848"/>
            <a:ext cx="4480147" cy="3201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Many Other Uses of Hashing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Cryptography</a:t>
            </a:r>
          </a:p>
          <a:p>
            <a:r>
              <a:rPr lang="en-GB" dirty="0" smtClean="0"/>
              <a:t>Checking downloads – checksum</a:t>
            </a:r>
          </a:p>
          <a:p>
            <a:r>
              <a:rPr lang="en-GB" dirty="0" smtClean="0"/>
              <a:t>Checking for changes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Try Python hash function on strings and on other values</a:t>
            </a:r>
          </a:p>
          <a:p>
            <a:endParaRPr lang="en-GB" dirty="0" smtClean="0"/>
          </a:p>
          <a:p>
            <a:r>
              <a:rPr lang="en-GB" dirty="0" smtClean="0"/>
              <a:t>Can you hash e.g. a person object?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Graphs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7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Graph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Many problems can be represented by graphs</a:t>
            </a:r>
          </a:p>
          <a:p>
            <a:pPr lvl="1"/>
            <a:r>
              <a:rPr lang="en-GB" dirty="0" smtClean="0"/>
              <a:t>Network connections</a:t>
            </a:r>
          </a:p>
          <a:p>
            <a:pPr lvl="1"/>
            <a:r>
              <a:rPr lang="en-GB" dirty="0" smtClean="0"/>
              <a:t>Web links</a:t>
            </a:r>
          </a:p>
          <a:p>
            <a:pPr lvl="1"/>
            <a:r>
              <a:rPr lang="en-GB" dirty="0" smtClean="0"/>
              <a:t>...</a:t>
            </a:r>
          </a:p>
          <a:p>
            <a:r>
              <a:rPr lang="en-GB" dirty="0" smtClean="0"/>
              <a:t>Graphs have</a:t>
            </a:r>
          </a:p>
          <a:p>
            <a:pPr lvl="1"/>
            <a:r>
              <a:rPr lang="en-GB" dirty="0" smtClean="0"/>
              <a:t>Nodes and edges</a:t>
            </a:r>
          </a:p>
          <a:p>
            <a:r>
              <a:rPr lang="en-GB" dirty="0" smtClean="0"/>
              <a:t>Edges can be directed or undirected</a:t>
            </a:r>
          </a:p>
          <a:p>
            <a:r>
              <a:rPr lang="en-GB" dirty="0" smtClean="0"/>
              <a:t>Edges can be labelled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30722" name="Picture 2" descr="http://upload.wikimedia.org/wikipedia/commons/thumb/5/5b/6n-graf.svg/333px-6n-graf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32856"/>
            <a:ext cx="3171825" cy="2095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42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Graph v Trees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Only one path between two nodes in a tree</a:t>
            </a:r>
          </a:p>
          <a:p>
            <a:r>
              <a:rPr lang="en-GB" dirty="0" smtClean="0"/>
              <a:t>Graph may have</a:t>
            </a:r>
          </a:p>
          <a:p>
            <a:pPr lvl="1"/>
            <a:r>
              <a:rPr lang="en-GB" dirty="0" smtClean="0"/>
              <a:t>Many paths</a:t>
            </a:r>
          </a:p>
          <a:p>
            <a:pPr lvl="1"/>
            <a:r>
              <a:rPr lang="en-GB" dirty="0" smtClean="0"/>
              <a:t>Cycles (loops)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Graph Traversal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Depth first traversal</a:t>
            </a:r>
          </a:p>
          <a:p>
            <a:pPr lvl="1"/>
            <a:r>
              <a:rPr lang="en-GB" dirty="0" smtClean="0"/>
              <a:t>Visit children,</a:t>
            </a:r>
          </a:p>
          <a:p>
            <a:pPr lvl="1"/>
            <a:r>
              <a:rPr lang="en-GB" dirty="0" smtClean="0"/>
              <a:t>... then siblings</a:t>
            </a:r>
          </a:p>
          <a:p>
            <a:r>
              <a:rPr lang="en-GB" dirty="0" smtClean="0"/>
              <a:t>Breadth first traversal</a:t>
            </a:r>
          </a:p>
          <a:p>
            <a:pPr lvl="1"/>
            <a:r>
              <a:rPr lang="en-GB" dirty="0" smtClean="0"/>
              <a:t>Visit siblings before children</a:t>
            </a:r>
          </a:p>
          <a:p>
            <a:endParaRPr lang="en-GB" dirty="0" smtClean="0"/>
          </a:p>
          <a:p>
            <a:r>
              <a:rPr lang="en-GB" dirty="0" smtClean="0"/>
              <a:t>Algorithms similar to trees traversal, but harder (because of cycles)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Graph Algorithms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Shortest paths</a:t>
            </a:r>
          </a:p>
          <a:p>
            <a:pPr lvl="1"/>
            <a:r>
              <a:rPr lang="en-GB" dirty="0" smtClean="0"/>
              <a:t>Final short path through graph with not-negative edge weight</a:t>
            </a:r>
          </a:p>
          <a:p>
            <a:pPr lvl="1"/>
            <a:r>
              <a:rPr lang="en-GB" dirty="0" smtClean="0"/>
              <a:t>Routing in networks</a:t>
            </a:r>
          </a:p>
          <a:p>
            <a:pPr lvl="1"/>
            <a:r>
              <a:rPr lang="en-GB" dirty="0" smtClean="0"/>
              <a:t>Polynomial</a:t>
            </a:r>
          </a:p>
          <a:p>
            <a:endParaRPr lang="en-GB" dirty="0" smtClean="0"/>
          </a:p>
          <a:p>
            <a:r>
              <a:rPr lang="en-GB" dirty="0" smtClean="0"/>
              <a:t>Longest paths – travelling salesman</a:t>
            </a:r>
          </a:p>
          <a:p>
            <a:pPr lvl="1"/>
            <a:r>
              <a:rPr lang="en-GB" dirty="0" smtClean="0"/>
              <a:t>Intractable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Graph Representations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2-D table of weights</a:t>
            </a:r>
          </a:p>
          <a:p>
            <a:endParaRPr lang="en-GB" dirty="0" smtClean="0"/>
          </a:p>
          <a:p>
            <a:r>
              <a:rPr lang="en-GB" dirty="0" smtClean="0"/>
              <a:t>Adjacency list</a:t>
            </a:r>
          </a:p>
          <a:p>
            <a:pPr lvl="1"/>
            <a:r>
              <a:rPr lang="en-GB" dirty="0" smtClean="0"/>
              <a:t>1-D array of lists of neighbours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4.1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999" y="1412776"/>
            <a:ext cx="3190929" cy="4248472"/>
          </a:xfrm>
        </p:spPr>
        <p:txBody>
          <a:bodyPr>
            <a:normAutofit/>
          </a:bodyPr>
          <a:lstStyle/>
          <a:p>
            <a:r>
              <a:rPr lang="en-GB" dirty="0" smtClean="0"/>
              <a:t>Show how maze can represented by a graph</a:t>
            </a:r>
          </a:p>
          <a:p>
            <a:r>
              <a:rPr lang="en-GB" dirty="0" smtClean="0"/>
              <a:t>Maze solved by finding (shortest) path from start to finish 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80112" y="1916832"/>
            <a:ext cx="2880320" cy="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427983" y="1916832"/>
            <a:ext cx="1" cy="403244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80112" y="1916834"/>
            <a:ext cx="0" cy="5760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156176" y="3068960"/>
            <a:ext cx="0" cy="115213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732240" y="2492896"/>
            <a:ext cx="0" cy="57606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308304" y="3068961"/>
            <a:ext cx="0" cy="5760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460431" y="1916833"/>
            <a:ext cx="1" cy="403244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004048" y="2492896"/>
            <a:ext cx="115212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427984" y="3068960"/>
            <a:ext cx="28803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732240" y="4221088"/>
            <a:ext cx="115212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5004051" y="4797149"/>
            <a:ext cx="2304254" cy="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004048" y="5373215"/>
            <a:ext cx="230425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884369" y="5373216"/>
            <a:ext cx="1" cy="57606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427987" y="5949279"/>
            <a:ext cx="2880318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884370" y="5949280"/>
            <a:ext cx="57606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7308304" y="5373215"/>
            <a:ext cx="1" cy="57606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7884368" y="2492896"/>
            <a:ext cx="2" cy="115212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004048" y="422108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427987" y="1916833"/>
            <a:ext cx="576061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580112" y="3645026"/>
            <a:ext cx="0" cy="5760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5004048" y="3645024"/>
            <a:ext cx="57606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4716019" y="4509120"/>
            <a:ext cx="576061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V="1">
            <a:off x="6444208" y="3933056"/>
            <a:ext cx="576061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6732240" y="2492896"/>
            <a:ext cx="115212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4211960" y="2492896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4211960" y="3068958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4211960" y="364502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4211962" y="4221086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4211960" y="4797150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4211960" y="537321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211960" y="5949278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4211960" y="2780928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4211960" y="220486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4211960" y="3356990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H="1">
            <a:off x="4211960" y="393305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4211960" y="4509120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4211960" y="5085182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4211960" y="1916832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>
            <a:off x="4211960" y="5661246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7884370" y="4221086"/>
            <a:ext cx="0" cy="5760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73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4.1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940152" y="1916832"/>
            <a:ext cx="2880320" cy="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788023" y="1916832"/>
            <a:ext cx="1" cy="403244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940152" y="1916834"/>
            <a:ext cx="0" cy="5760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516216" y="3068960"/>
            <a:ext cx="0" cy="115213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92280" y="2492896"/>
            <a:ext cx="0" cy="57606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668344" y="3068961"/>
            <a:ext cx="0" cy="5760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820471" y="1916833"/>
            <a:ext cx="1" cy="403244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364088" y="2492896"/>
            <a:ext cx="115212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788024" y="3068960"/>
            <a:ext cx="28803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7092280" y="4221088"/>
            <a:ext cx="115212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5364091" y="4797149"/>
            <a:ext cx="2304254" cy="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364088" y="5373215"/>
            <a:ext cx="230425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244409" y="5373216"/>
            <a:ext cx="1" cy="57606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788027" y="5949279"/>
            <a:ext cx="2880318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244410" y="5949280"/>
            <a:ext cx="57606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7668344" y="5373215"/>
            <a:ext cx="1" cy="57606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8244408" y="2492896"/>
            <a:ext cx="2" cy="115212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364088" y="422108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788027" y="1916833"/>
            <a:ext cx="576061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940152" y="3645026"/>
            <a:ext cx="0" cy="5760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5364088" y="3645024"/>
            <a:ext cx="57606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5076059" y="4509120"/>
            <a:ext cx="576061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V="1">
            <a:off x="6804248" y="3933056"/>
            <a:ext cx="576061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7092280" y="2492896"/>
            <a:ext cx="1152125" cy="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4572000" y="2492896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4572000" y="3068958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4572000" y="364502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4572002" y="4221086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4572000" y="4797150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4572000" y="537321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572000" y="5949278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4572000" y="2780928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4572000" y="220486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4572000" y="3356990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H="1">
            <a:off x="4572000" y="3933054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4572000" y="4509120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4572000" y="5085182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4572000" y="1916832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>
            <a:off x="4572000" y="5661246"/>
            <a:ext cx="216022" cy="2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8244410" y="4221086"/>
            <a:ext cx="0" cy="5760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5436096" y="1988840"/>
            <a:ext cx="360040" cy="360040"/>
          </a:xfrm>
          <a:prstGeom prst="ellipse">
            <a:avLst/>
          </a:prstGeom>
          <a:solidFill>
            <a:srgbClr val="CCFFC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01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6012160" y="1988840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0</a:t>
            </a:r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0" name="Oval 69"/>
          <p:cNvSpPr/>
          <p:nvPr/>
        </p:nvSpPr>
        <p:spPr>
          <a:xfrm>
            <a:off x="6588224" y="256490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7164288" y="256490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4860032" y="3717032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436096" y="3717032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31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7740352" y="3717032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436096" y="436510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4</a:t>
            </a:r>
            <a:r>
              <a:rPr lang="en-GB" dirty="0" smtClean="0">
                <a:solidFill>
                  <a:srgbClr val="FF0000"/>
                </a:solidFill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012160" y="436510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4</a:t>
            </a:r>
            <a:r>
              <a:rPr lang="en-GB" dirty="0" smtClean="0">
                <a:solidFill>
                  <a:srgbClr val="FF0000"/>
                </a:solidFill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6660232" y="436510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4</a:t>
            </a:r>
            <a:r>
              <a:rPr lang="en-GB" dirty="0" smtClean="0">
                <a:solidFill>
                  <a:srgbClr val="FF0000"/>
                </a:solidFill>
              </a:rPr>
              <a:t>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8388424" y="3717032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4860032" y="4941168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7740352" y="4941168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8388424" y="4941168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56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236296" y="544522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64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7740352" y="5445224"/>
            <a:ext cx="360040" cy="360040"/>
          </a:xfrm>
          <a:prstGeom prst="ellipse">
            <a:avLst/>
          </a:prstGeom>
          <a:solidFill>
            <a:srgbClr val="CCFFC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65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8388424" y="5445224"/>
            <a:ext cx="360040" cy="360040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66</a:t>
            </a:r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191" name="Group 190"/>
          <p:cNvGrpSpPr/>
          <p:nvPr/>
        </p:nvGrpSpPr>
        <p:grpSpPr>
          <a:xfrm>
            <a:off x="179512" y="1880828"/>
            <a:ext cx="3888432" cy="3996444"/>
            <a:chOff x="179512" y="1880828"/>
            <a:chExt cx="3888432" cy="3996444"/>
          </a:xfrm>
        </p:grpSpPr>
        <p:sp>
          <p:nvSpPr>
            <p:cNvPr id="87" name="Oval 86"/>
            <p:cNvSpPr/>
            <p:nvPr/>
          </p:nvSpPr>
          <p:spPr>
            <a:xfrm>
              <a:off x="755576" y="2060848"/>
              <a:ext cx="360040" cy="360040"/>
            </a:xfrm>
            <a:prstGeom prst="ellipse">
              <a:avLst/>
            </a:prstGeom>
            <a:solidFill>
              <a:srgbClr val="CCFFCC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01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1799692" y="1880828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0</a:t>
              </a:r>
              <a:r>
                <a:rPr lang="en-GB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89" name="Oval 88"/>
            <p:cNvSpPr/>
            <p:nvPr/>
          </p:nvSpPr>
          <p:spPr>
            <a:xfrm>
              <a:off x="1907704" y="2636912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13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1926985" y="3223247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14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179512" y="3789040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3</a:t>
              </a:r>
              <a:r>
                <a:rPr lang="en-GB" dirty="0" smtClean="0">
                  <a:solidFill>
                    <a:srgbClr val="FF0000"/>
                  </a:solidFill>
                </a:rPr>
                <a:t>0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401960" y="3176970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31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3059832" y="3789040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3</a:t>
              </a:r>
              <a:r>
                <a:rPr lang="en-GB" dirty="0" smtClean="0">
                  <a:solidFill>
                    <a:srgbClr val="FF0000"/>
                  </a:solidFill>
                </a:rPr>
                <a:t>5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755576" y="4437112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4</a:t>
              </a:r>
              <a:r>
                <a:rPr lang="en-GB" dirty="0" smtClean="0">
                  <a:solidFill>
                    <a:srgbClr val="FF0000"/>
                  </a:solidFill>
                </a:rPr>
                <a:t>1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1331640" y="4437112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4</a:t>
              </a:r>
              <a:r>
                <a:rPr lang="en-GB" dirty="0" smtClean="0">
                  <a:solidFill>
                    <a:srgbClr val="FF0000"/>
                  </a:solidFill>
                </a:rPr>
                <a:t>2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1979712" y="4437112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4</a:t>
              </a:r>
              <a:r>
                <a:rPr lang="en-GB" dirty="0" smtClean="0">
                  <a:solidFill>
                    <a:srgbClr val="FF0000"/>
                  </a:solidFill>
                </a:rPr>
                <a:t>3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3707904" y="3789040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>
                  <a:solidFill>
                    <a:srgbClr val="FF0000"/>
                  </a:solidFill>
                </a:rPr>
                <a:t>3</a:t>
              </a:r>
              <a:r>
                <a:rPr lang="en-GB" dirty="0" smtClean="0">
                  <a:solidFill>
                    <a:srgbClr val="FF0000"/>
                  </a:solidFill>
                </a:rPr>
                <a:t>6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179512" y="5013176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50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3059832" y="4833156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55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3707904" y="4833156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56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1413050" y="5517232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64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3059832" y="5517232"/>
              <a:ext cx="360040" cy="360040"/>
            </a:xfrm>
            <a:prstGeom prst="ellipse">
              <a:avLst/>
            </a:prstGeom>
            <a:solidFill>
              <a:srgbClr val="CCFFCC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65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3707904" y="5517232"/>
              <a:ext cx="360040" cy="360040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66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Connector 20"/>
            <p:cNvCxnSpPr>
              <a:stCxn id="87" idx="5"/>
              <a:endCxn id="89" idx="2"/>
            </p:cNvCxnSpPr>
            <p:nvPr/>
          </p:nvCxnSpPr>
          <p:spPr>
            <a:xfrm>
              <a:off x="1062889" y="2368161"/>
              <a:ext cx="844815" cy="448771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88" idx="4"/>
              <a:endCxn id="89" idx="0"/>
            </p:cNvCxnSpPr>
            <p:nvPr/>
          </p:nvCxnSpPr>
          <p:spPr>
            <a:xfrm>
              <a:off x="1979712" y="2240868"/>
              <a:ext cx="108012" cy="396044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89" idx="5"/>
              <a:endCxn id="113" idx="1"/>
            </p:cNvCxnSpPr>
            <p:nvPr/>
          </p:nvCxnSpPr>
          <p:spPr>
            <a:xfrm>
              <a:off x="2215017" y="2944225"/>
              <a:ext cx="1545614" cy="897542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13" idx="2"/>
              <a:endCxn id="109" idx="6"/>
            </p:cNvCxnSpPr>
            <p:nvPr/>
          </p:nvCxnSpPr>
          <p:spPr>
            <a:xfrm flipH="1">
              <a:off x="3419872" y="3969060"/>
              <a:ext cx="28803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09" idx="2"/>
              <a:endCxn id="112" idx="7"/>
            </p:cNvCxnSpPr>
            <p:nvPr/>
          </p:nvCxnSpPr>
          <p:spPr>
            <a:xfrm flipH="1">
              <a:off x="2287025" y="3969060"/>
              <a:ext cx="772807" cy="52077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13" idx="4"/>
              <a:endCxn id="116" idx="0"/>
            </p:cNvCxnSpPr>
            <p:nvPr/>
          </p:nvCxnSpPr>
          <p:spPr>
            <a:xfrm>
              <a:off x="3887924" y="4149080"/>
              <a:ext cx="0" cy="684076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16" idx="4"/>
              <a:endCxn id="119" idx="0"/>
            </p:cNvCxnSpPr>
            <p:nvPr/>
          </p:nvCxnSpPr>
          <p:spPr>
            <a:xfrm>
              <a:off x="3887924" y="5193196"/>
              <a:ext cx="0" cy="324036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16" idx="2"/>
              <a:endCxn id="115" idx="6"/>
            </p:cNvCxnSpPr>
            <p:nvPr/>
          </p:nvCxnSpPr>
          <p:spPr>
            <a:xfrm flipH="1">
              <a:off x="3419872" y="5013176"/>
              <a:ext cx="28803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>
              <a:stCxn id="115" idx="4"/>
              <a:endCxn id="118" idx="0"/>
            </p:cNvCxnSpPr>
            <p:nvPr/>
          </p:nvCxnSpPr>
          <p:spPr>
            <a:xfrm>
              <a:off x="3239852" y="5193196"/>
              <a:ext cx="0" cy="324036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>
              <a:stCxn id="112" idx="5"/>
              <a:endCxn id="115" idx="1"/>
            </p:cNvCxnSpPr>
            <p:nvPr/>
          </p:nvCxnSpPr>
          <p:spPr>
            <a:xfrm>
              <a:off x="2287025" y="4744425"/>
              <a:ext cx="825534" cy="14145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>
              <a:stCxn id="111" idx="6"/>
              <a:endCxn id="112" idx="2"/>
            </p:cNvCxnSpPr>
            <p:nvPr/>
          </p:nvCxnSpPr>
          <p:spPr>
            <a:xfrm>
              <a:off x="1691680" y="4617132"/>
              <a:ext cx="28803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>
              <a:stCxn id="110" idx="6"/>
              <a:endCxn id="111" idx="2"/>
            </p:cNvCxnSpPr>
            <p:nvPr/>
          </p:nvCxnSpPr>
          <p:spPr>
            <a:xfrm>
              <a:off x="1115616" y="4617132"/>
              <a:ext cx="216024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93" idx="6"/>
              <a:endCxn id="111" idx="1"/>
            </p:cNvCxnSpPr>
            <p:nvPr/>
          </p:nvCxnSpPr>
          <p:spPr>
            <a:xfrm>
              <a:off x="539552" y="3969060"/>
              <a:ext cx="844815" cy="52077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93" idx="0"/>
              <a:endCxn id="108" idx="4"/>
            </p:cNvCxnSpPr>
            <p:nvPr/>
          </p:nvCxnSpPr>
          <p:spPr>
            <a:xfrm flipV="1">
              <a:off x="359532" y="3537010"/>
              <a:ext cx="222448" cy="25203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93" idx="4"/>
              <a:endCxn id="114" idx="0"/>
            </p:cNvCxnSpPr>
            <p:nvPr/>
          </p:nvCxnSpPr>
          <p:spPr>
            <a:xfrm>
              <a:off x="359532" y="4149080"/>
              <a:ext cx="0" cy="864096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09" idx="1"/>
              <a:endCxn id="91" idx="5"/>
            </p:cNvCxnSpPr>
            <p:nvPr/>
          </p:nvCxnSpPr>
          <p:spPr>
            <a:xfrm flipH="1" flipV="1">
              <a:off x="2234298" y="3530560"/>
              <a:ext cx="878261" cy="31120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stCxn id="114" idx="6"/>
              <a:endCxn id="115" idx="2"/>
            </p:cNvCxnSpPr>
            <p:nvPr/>
          </p:nvCxnSpPr>
          <p:spPr>
            <a:xfrm flipV="1">
              <a:off x="539552" y="5013176"/>
              <a:ext cx="2520280" cy="18002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>
              <a:stCxn id="114" idx="5"/>
              <a:endCxn id="117" idx="2"/>
            </p:cNvCxnSpPr>
            <p:nvPr/>
          </p:nvCxnSpPr>
          <p:spPr>
            <a:xfrm>
              <a:off x="486825" y="5320489"/>
              <a:ext cx="926225" cy="376763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58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5.2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776"/>
            <a:ext cx="3665984" cy="4536504"/>
          </a:xfrm>
        </p:spPr>
        <p:txBody>
          <a:bodyPr/>
          <a:lstStyle/>
          <a:p>
            <a:r>
              <a:rPr lang="en-GB" dirty="0" smtClean="0"/>
              <a:t>Represent graph as</a:t>
            </a:r>
          </a:p>
          <a:p>
            <a:pPr lvl="1"/>
            <a:r>
              <a:rPr lang="en-GB" dirty="0" smtClean="0"/>
              <a:t>Adjacency list</a:t>
            </a:r>
          </a:p>
          <a:p>
            <a:pPr lvl="1"/>
            <a:r>
              <a:rPr lang="en-GB" dirty="0" smtClean="0"/>
              <a:t>A 2-D array (table)</a:t>
            </a:r>
            <a:endParaRPr lang="en-GB" dirty="0"/>
          </a:p>
        </p:txBody>
      </p:sp>
      <p:pic>
        <p:nvPicPr>
          <p:cNvPr id="4" name="Picture 3" descr="http://upload.wikimedia.org/wikipedia/commons/thumb/5/5b/6n-graf.svg/333px-6n-graf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988840"/>
            <a:ext cx="3168352" cy="2234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39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Python has lists and </a:t>
            </a:r>
            <a:r>
              <a:rPr lang="en-GB" smtClean="0"/>
              <a:t>dictionaries built in</a:t>
            </a:r>
            <a:endParaRPr lang="en-GB" dirty="0" smtClean="0"/>
          </a:p>
          <a:p>
            <a:r>
              <a:rPr lang="en-GB" dirty="0" smtClean="0"/>
              <a:t>Data structures to implement these</a:t>
            </a:r>
          </a:p>
          <a:p>
            <a:pPr lvl="1"/>
            <a:r>
              <a:rPr lang="en-GB" dirty="0" smtClean="0"/>
              <a:t>Linked data structures</a:t>
            </a:r>
          </a:p>
          <a:p>
            <a:pPr lvl="1"/>
            <a:r>
              <a:rPr lang="en-GB" dirty="0" smtClean="0"/>
              <a:t>Hashing: magic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3507</TotalTime>
  <Words>1339</Words>
  <Application>Microsoft Office PowerPoint</Application>
  <PresentationFormat>On-screen Show (4:3)</PresentationFormat>
  <Paragraphs>373</Paragraphs>
  <Slides>46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NewsPrint</vt:lpstr>
      <vt:lpstr>A Level Computer Science  Topic 9: Data Structures</vt:lpstr>
      <vt:lpstr>Aims</vt:lpstr>
      <vt:lpstr>Syllabus – OCR </vt:lpstr>
      <vt:lpstr>Syllabus – AQA </vt:lpstr>
      <vt:lpstr>Syllabus – AQA </vt:lpstr>
      <vt:lpstr>Data Structures?</vt:lpstr>
      <vt:lpstr>Problem: Arrays  Lists</vt:lpstr>
      <vt:lpstr>Abstraction v Implementation</vt:lpstr>
      <vt:lpstr>Stack Operations</vt:lpstr>
      <vt:lpstr>Exercise 1.2</vt:lpstr>
      <vt:lpstr>Lists in Arrays</vt:lpstr>
      <vt:lpstr>Aside: Array and LMC</vt:lpstr>
      <vt:lpstr>Set &amp; Map Abstractions</vt:lpstr>
      <vt:lpstr>Linked Lists</vt:lpstr>
      <vt:lpstr>Linked List Concept</vt:lpstr>
      <vt:lpstr>Linked List Index</vt:lpstr>
      <vt:lpstr>Linked List Update</vt:lpstr>
      <vt:lpstr>Linked List Insert</vt:lpstr>
      <vt:lpstr>Exercise</vt:lpstr>
      <vt:lpstr>Exercises 2.1 – 2.3</vt:lpstr>
      <vt:lpstr>Linked List Code</vt:lpstr>
      <vt:lpstr>Complexity of Linked List</vt:lpstr>
      <vt:lpstr>Binary Trees</vt:lpstr>
      <vt:lpstr>Introduction</vt:lpstr>
      <vt:lpstr>Binary Search Tree</vt:lpstr>
      <vt:lpstr>Exercise: Put The Element In</vt:lpstr>
      <vt:lpstr>Search</vt:lpstr>
      <vt:lpstr>Binary Tree Search</vt:lpstr>
      <vt:lpstr>Balance and Complexity</vt:lpstr>
      <vt:lpstr>Tree Traversal</vt:lpstr>
      <vt:lpstr>Exercises 3.1 – 3.3</vt:lpstr>
      <vt:lpstr>Hash Sets</vt:lpstr>
      <vt:lpstr>Insight</vt:lpstr>
      <vt:lpstr>Hash Table (Set)</vt:lpstr>
      <vt:lpstr>Many Other Uses of Hashing</vt:lpstr>
      <vt:lpstr>Exercise</vt:lpstr>
      <vt:lpstr>Graphs</vt:lpstr>
      <vt:lpstr>Graph</vt:lpstr>
      <vt:lpstr>Graph v Trees</vt:lpstr>
      <vt:lpstr>Graph Traversal</vt:lpstr>
      <vt:lpstr>Graph Algorithms</vt:lpstr>
      <vt:lpstr>Graph Representations</vt:lpstr>
      <vt:lpstr>Exercise 4.1</vt:lpstr>
      <vt:lpstr>Exercise 4.1</vt:lpstr>
      <vt:lpstr>Exercise 5.2</vt:lpstr>
      <vt:lpstr>Summary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Jo BRODIE</cp:lastModifiedBy>
  <cp:revision>87</cp:revision>
  <cp:lastPrinted>2016-11-29T13:02:37Z</cp:lastPrinted>
  <dcterms:created xsi:type="dcterms:W3CDTF">2012-04-25T07:26:20Z</dcterms:created>
  <dcterms:modified xsi:type="dcterms:W3CDTF">2016-11-29T13:02:59Z</dcterms:modified>
</cp:coreProperties>
</file>