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embeddings/oleObject1.bin" ContentType="application/vnd.openxmlformats-officedocument.oleObject"/>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notesMasterIdLst>
    <p:notesMasterId r:id="rId47"/>
  </p:notesMasterIdLst>
  <p:handoutMasterIdLst>
    <p:handoutMasterId r:id="rId48"/>
  </p:handoutMasterIdLst>
  <p:sldIdLst>
    <p:sldId id="281" r:id="rId2"/>
    <p:sldId id="272" r:id="rId3"/>
    <p:sldId id="282" r:id="rId4"/>
    <p:sldId id="288" r:id="rId5"/>
    <p:sldId id="287" r:id="rId6"/>
    <p:sldId id="284" r:id="rId7"/>
    <p:sldId id="285" r:id="rId8"/>
    <p:sldId id="286" r:id="rId9"/>
    <p:sldId id="324" r:id="rId10"/>
    <p:sldId id="325" r:id="rId11"/>
    <p:sldId id="326" r:id="rId12"/>
    <p:sldId id="323" r:id="rId13"/>
    <p:sldId id="330" r:id="rId14"/>
    <p:sldId id="283" r:id="rId15"/>
    <p:sldId id="298" r:id="rId16"/>
    <p:sldId id="299" r:id="rId17"/>
    <p:sldId id="300" r:id="rId18"/>
    <p:sldId id="301" r:id="rId19"/>
    <p:sldId id="302" r:id="rId20"/>
    <p:sldId id="304" r:id="rId21"/>
    <p:sldId id="305" r:id="rId22"/>
    <p:sldId id="306" r:id="rId23"/>
    <p:sldId id="308" r:id="rId24"/>
    <p:sldId id="309" r:id="rId25"/>
    <p:sldId id="329" r:id="rId26"/>
    <p:sldId id="289" r:id="rId27"/>
    <p:sldId id="292" r:id="rId28"/>
    <p:sldId id="310" r:id="rId29"/>
    <p:sldId id="313" r:id="rId30"/>
    <p:sldId id="311" r:id="rId31"/>
    <p:sldId id="312" r:id="rId32"/>
    <p:sldId id="295" r:id="rId33"/>
    <p:sldId id="322" r:id="rId34"/>
    <p:sldId id="290" r:id="rId35"/>
    <p:sldId id="297" r:id="rId36"/>
    <p:sldId id="317" r:id="rId37"/>
    <p:sldId id="319" r:id="rId38"/>
    <p:sldId id="320" r:id="rId39"/>
    <p:sldId id="318" r:id="rId40"/>
    <p:sldId id="316" r:id="rId41"/>
    <p:sldId id="321" r:id="rId42"/>
    <p:sldId id="328" r:id="rId43"/>
    <p:sldId id="314" r:id="rId44"/>
    <p:sldId id="315" r:id="rId45"/>
    <p:sldId id="294" r:id="rId4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9" autoAdjust="0"/>
    <p:restoredTop sz="94737" autoAdjust="0"/>
  </p:normalViewPr>
  <p:slideViewPr>
    <p:cSldViewPr snapToObjects="1">
      <p:cViewPr varScale="1">
        <p:scale>
          <a:sx n="91" d="100"/>
          <a:sy n="91" d="100"/>
        </p:scale>
        <p:origin x="-13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1" d="100"/>
        <a:sy n="141" d="100"/>
      </p:scale>
      <p:origin x="0" y="92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handoutMaster" Target="handoutMasters/handout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v1</a:t>
            </a: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F56AC8E-CEC1-6346-B3CA-C4B7F46E7327}" type="datetimeFigureOut">
              <a:rPr lang="en-US" smtClean="0"/>
              <a:t>23/11/2016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dirty="0" smtClean="0"/>
              <a:t>v1</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21A3E92-A3B9-8949-B95C-41FB52DE6C53}" type="slidenum">
              <a:rPr lang="en-US" smtClean="0"/>
              <a:t>‹#›</a:t>
            </a:fld>
            <a:endParaRPr lang="en-US"/>
          </a:p>
        </p:txBody>
      </p:sp>
    </p:spTree>
    <p:extLst>
      <p:ext uri="{BB962C8B-B14F-4D97-AF65-F5344CB8AC3E}">
        <p14:creationId xmlns:p14="http://schemas.microsoft.com/office/powerpoint/2010/main" val="1239716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0E062D-6039-A346-898D-E46B82B3985E}" type="datetimeFigureOut">
              <a:rPr lang="en-US" smtClean="0"/>
              <a:t>23/11/2016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7ED354-EA71-4E4D-999A-C9B58C03B079}" type="slidenum">
              <a:rPr lang="en-GB" smtClean="0"/>
              <a:t>‹#›</a:t>
            </a:fld>
            <a:endParaRPr lang="en-GB"/>
          </a:p>
        </p:txBody>
      </p:sp>
    </p:spTree>
    <p:extLst>
      <p:ext uri="{BB962C8B-B14F-4D97-AF65-F5344CB8AC3E}">
        <p14:creationId xmlns:p14="http://schemas.microsoft.com/office/powerpoint/2010/main" val="31936201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r>
              <a:rPr lang="en-US" sz="1100">
                <a:latin typeface="Arial" charset="0"/>
              </a:rPr>
              <a:t>The University of Adelaide, School of Computer Science</a:t>
            </a:r>
          </a:p>
        </p:txBody>
      </p:sp>
      <p:sp>
        <p:nvSpPr>
          <p:cNvPr id="5939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fld id="{5FE29C77-3346-804E-9390-72B26CF93F8C}" type="datetime3">
              <a:rPr lang="en-US" sz="1100">
                <a:latin typeface="Arial" charset="0"/>
              </a:rPr>
              <a:pPr/>
              <a:t>23 November 2016</a:t>
            </a:fld>
            <a:endParaRPr lang="en-US" sz="1100">
              <a:latin typeface="Arial" charset="0"/>
            </a:endParaRPr>
          </a:p>
        </p:txBody>
      </p:sp>
      <p:sp>
        <p:nvSpPr>
          <p:cNvPr id="5939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r>
              <a:rPr lang="en-US" sz="1100">
                <a:latin typeface="Arial" charset="0"/>
              </a:rPr>
              <a:t>Chapter 2 — Instructions: Language of the Computer</a:t>
            </a:r>
          </a:p>
        </p:txBody>
      </p:sp>
      <p:sp>
        <p:nvSpPr>
          <p:cNvPr id="5939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fld id="{31749DDC-4D8F-1E44-8751-15BD5EF9C7A5}" type="slidenum">
              <a:rPr lang="en-US" sz="1100">
                <a:latin typeface="Arial" charset="0"/>
              </a:rPr>
              <a:pPr/>
              <a:t>15</a:t>
            </a:fld>
            <a:endParaRPr lang="en-US" sz="1100">
              <a:latin typeface="Arial" charset="0"/>
            </a:endParaRPr>
          </a:p>
        </p:txBody>
      </p:sp>
      <p:sp>
        <p:nvSpPr>
          <p:cNvPr id="59397" name="Rectangle 2"/>
          <p:cNvSpPr>
            <a:spLocks noGrp="1" noRot="1" noChangeAspect="1" noChangeArrowheads="1" noTextEdit="1"/>
          </p:cNvSpPr>
          <p:nvPr>
            <p:ph type="sldImg"/>
          </p:nvPr>
        </p:nvSpPr>
        <p:spPr>
          <a:ln/>
        </p:spPr>
      </p:sp>
      <p:sp>
        <p:nvSpPr>
          <p:cNvPr id="5939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AU">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r>
              <a:rPr lang="en-US" sz="1100">
                <a:latin typeface="Arial" charset="0"/>
              </a:rPr>
              <a:t>Morgan Kaufmann Publishers</a:t>
            </a:r>
          </a:p>
        </p:txBody>
      </p:sp>
      <p:sp>
        <p:nvSpPr>
          <p:cNvPr id="6041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fld id="{B037ED83-F8CB-224A-B195-B780F13DD9B2}" type="datetime4">
              <a:rPr lang="en-US" sz="1100">
                <a:latin typeface="Arial" charset="0"/>
              </a:rPr>
              <a:pPr/>
              <a:t>November 23, 2016</a:t>
            </a:fld>
            <a:endParaRPr lang="en-US" sz="1100">
              <a:latin typeface="Arial" charset="0"/>
            </a:endParaRPr>
          </a:p>
        </p:txBody>
      </p:sp>
      <p:sp>
        <p:nvSpPr>
          <p:cNvPr id="6041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r>
              <a:rPr lang="en-US" sz="1100">
                <a:latin typeface="Arial" charset="0"/>
              </a:rPr>
              <a:t>Chapter 1 — Computer Abstractions and Technology</a:t>
            </a:r>
          </a:p>
        </p:txBody>
      </p:sp>
      <p:sp>
        <p:nvSpPr>
          <p:cNvPr id="6042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fld id="{CA2C3A08-6123-CE46-8DE9-BE829276F5BC}" type="slidenum">
              <a:rPr lang="en-US" sz="1100">
                <a:latin typeface="Arial" charset="0"/>
              </a:rPr>
              <a:pPr/>
              <a:t>19</a:t>
            </a:fld>
            <a:endParaRPr lang="en-US" sz="1100">
              <a:latin typeface="Arial" charset="0"/>
            </a:endParaRPr>
          </a:p>
        </p:txBody>
      </p:sp>
      <p:sp>
        <p:nvSpPr>
          <p:cNvPr id="60421" name="Rectangle 2"/>
          <p:cNvSpPr>
            <a:spLocks noGrp="1" noRot="1" noChangeAspect="1" noChangeArrowheads="1" noTextEdit="1"/>
          </p:cNvSpPr>
          <p:nvPr>
            <p:ph type="sldImg"/>
          </p:nvPr>
        </p:nvSpPr>
        <p:spPr>
          <a:ln/>
        </p:spPr>
      </p:sp>
      <p:sp>
        <p:nvSpPr>
          <p:cNvPr id="6042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AU">
              <a:latin typeface="Arial"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r>
              <a:rPr lang="en-US" sz="1100">
                <a:latin typeface="Arial" charset="0"/>
              </a:rPr>
              <a:t>Morgan Kaufmann Publishers</a:t>
            </a:r>
          </a:p>
        </p:txBody>
      </p:sp>
      <p:sp>
        <p:nvSpPr>
          <p:cNvPr id="6246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fld id="{91E1A37D-6F1F-9442-A1A8-B9EEA1794E88}" type="datetime4">
              <a:rPr lang="en-US" sz="1100">
                <a:latin typeface="Arial" charset="0"/>
              </a:rPr>
              <a:pPr/>
              <a:t>November 23, 2016</a:t>
            </a:fld>
            <a:endParaRPr lang="en-US" sz="1100">
              <a:latin typeface="Arial" charset="0"/>
            </a:endParaRPr>
          </a:p>
        </p:txBody>
      </p:sp>
      <p:sp>
        <p:nvSpPr>
          <p:cNvPr id="6246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r>
              <a:rPr lang="en-US" sz="1100">
                <a:latin typeface="Arial" charset="0"/>
              </a:rPr>
              <a:t>Chapter 1 — Computer Abstractions and Technology</a:t>
            </a:r>
          </a:p>
        </p:txBody>
      </p:sp>
      <p:sp>
        <p:nvSpPr>
          <p:cNvPr id="6246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fld id="{5BF77761-01F8-B842-9C75-1BBD7C8F81CB}" type="slidenum">
              <a:rPr lang="en-US" sz="1100">
                <a:latin typeface="Arial" charset="0"/>
              </a:rPr>
              <a:pPr/>
              <a:t>20</a:t>
            </a:fld>
            <a:endParaRPr lang="en-US" sz="1100">
              <a:latin typeface="Arial" charset="0"/>
            </a:endParaRPr>
          </a:p>
        </p:txBody>
      </p:sp>
      <p:sp>
        <p:nvSpPr>
          <p:cNvPr id="62469" name="Rectangle 2"/>
          <p:cNvSpPr>
            <a:spLocks noGrp="1" noRot="1" noChangeAspect="1" noChangeArrowheads="1" noTextEdit="1"/>
          </p:cNvSpPr>
          <p:nvPr>
            <p:ph type="sldImg"/>
          </p:nvPr>
        </p:nvSpPr>
        <p:spPr>
          <a:ln/>
        </p:spPr>
      </p:sp>
      <p:sp>
        <p:nvSpPr>
          <p:cNvPr id="6247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AU">
              <a:latin typeface="Arial"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r>
              <a:rPr lang="en-US" sz="1100">
                <a:latin typeface="Arial" charset="0"/>
              </a:rPr>
              <a:t>The University of Adelaide, School of Computer Science</a:t>
            </a:r>
          </a:p>
        </p:txBody>
      </p:sp>
      <p:sp>
        <p:nvSpPr>
          <p:cNvPr id="6349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fld id="{67B3FDFD-263F-E14D-B352-65525EB55F7E}" type="datetime3">
              <a:rPr lang="en-US" sz="1100">
                <a:latin typeface="Arial" charset="0"/>
              </a:rPr>
              <a:pPr/>
              <a:t>23 November 2016</a:t>
            </a:fld>
            <a:endParaRPr lang="en-US" sz="1100">
              <a:latin typeface="Arial" charset="0"/>
            </a:endParaRPr>
          </a:p>
        </p:txBody>
      </p:sp>
      <p:sp>
        <p:nvSpPr>
          <p:cNvPr id="6349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r>
              <a:rPr lang="en-US" sz="1100">
                <a:latin typeface="Arial" charset="0"/>
              </a:rPr>
              <a:t>Chapter 2 — Instructions: Language of the Computer</a:t>
            </a:r>
          </a:p>
        </p:txBody>
      </p:sp>
      <p:sp>
        <p:nvSpPr>
          <p:cNvPr id="6349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fld id="{DEB9BD09-75FC-7C41-B8C7-4CEB29C4D7CF}" type="slidenum">
              <a:rPr lang="en-US" sz="1100">
                <a:latin typeface="Arial" charset="0"/>
              </a:rPr>
              <a:pPr/>
              <a:t>23</a:t>
            </a:fld>
            <a:endParaRPr lang="en-US" sz="1100">
              <a:latin typeface="Arial" charset="0"/>
            </a:endParaRPr>
          </a:p>
        </p:txBody>
      </p:sp>
      <p:sp>
        <p:nvSpPr>
          <p:cNvPr id="63493" name="Rectangle 2"/>
          <p:cNvSpPr>
            <a:spLocks noGrp="1" noRot="1" noChangeAspect="1" noChangeArrowheads="1" noTextEdit="1"/>
          </p:cNvSpPr>
          <p:nvPr>
            <p:ph type="sldImg"/>
          </p:nvPr>
        </p:nvSpPr>
        <p:spPr>
          <a:ln/>
        </p:spPr>
      </p:sp>
      <p:sp>
        <p:nvSpPr>
          <p:cNvPr id="6349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AU">
              <a:latin typeface="Arial"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a:defRPr/>
            </a:pPr>
            <a:r>
              <a:rPr lang="en-NZ" b="1" dirty="0"/>
              <a:t>Animated slide </a:t>
            </a:r>
          </a:p>
          <a:p>
            <a:pPr>
              <a:defRPr/>
            </a:pPr>
            <a:r>
              <a:rPr lang="en-NZ" b="1" dirty="0"/>
              <a:t>Explain the scenario then click for the animation</a:t>
            </a:r>
          </a:p>
          <a:p>
            <a:pPr>
              <a:defRPr/>
            </a:pPr>
            <a:endParaRPr lang="en-NZ" dirty="0"/>
          </a:p>
          <a:p>
            <a:pPr>
              <a:defRPr/>
            </a:pPr>
            <a:r>
              <a:rPr lang="en-NZ" dirty="0"/>
              <a:t>The shaded areas represent code executed by the dispatcher. </a:t>
            </a:r>
          </a:p>
          <a:p>
            <a:pPr>
              <a:defRPr/>
            </a:pPr>
            <a:endParaRPr lang="en-NZ" dirty="0"/>
          </a:p>
          <a:p>
            <a:pPr>
              <a:defRPr/>
            </a:pPr>
            <a:r>
              <a:rPr lang="en-NZ" dirty="0"/>
              <a:t>The same sequence of instructions is executed by the dispatcher in each instance because the same functionality of the dispatcher is being executed.</a:t>
            </a:r>
          </a:p>
          <a:p>
            <a:pPr>
              <a:defRPr/>
            </a:pPr>
            <a:endParaRPr lang="en-NZ" dirty="0"/>
          </a:p>
          <a:p>
            <a:pPr>
              <a:defRPr/>
            </a:pPr>
            <a:r>
              <a:rPr lang="en-NZ" dirty="0"/>
              <a:t>We assume that the OS only allows a process to continue execution for a maximum of six instruction cycles, after which it is interrupted; this prevents any single process from monopolizing processor time. </a:t>
            </a:r>
          </a:p>
          <a:p>
            <a:pPr>
              <a:defRPr/>
            </a:pPr>
            <a:endParaRPr lang="en-NZ" dirty="0"/>
          </a:p>
          <a:p>
            <a:pPr>
              <a:defRPr/>
            </a:pPr>
            <a:r>
              <a:rPr lang="en-NZ" b="1" dirty="0"/>
              <a:t>Animate here</a:t>
            </a:r>
          </a:p>
          <a:p>
            <a:pPr>
              <a:defRPr/>
            </a:pPr>
            <a:r>
              <a:rPr lang="en-NZ" dirty="0"/>
              <a:t>The first six instructions of process A are executed, followed by a time-out and the execution of some code in the dispatcher, which executes six instructions before  turning control to process B2. </a:t>
            </a:r>
          </a:p>
          <a:p>
            <a:pPr>
              <a:defRPr/>
            </a:pPr>
            <a:endParaRPr lang="en-NZ" dirty="0"/>
          </a:p>
          <a:p>
            <a:pPr>
              <a:defRPr/>
            </a:pPr>
            <a:r>
              <a:rPr lang="en-NZ" dirty="0"/>
              <a:t>After four instructions are executed, process B requests an I/O action for which it must wait. Therefore, the processor stops executing process B and moves on, via the dispatcher, to process C. </a:t>
            </a:r>
          </a:p>
          <a:p>
            <a:pPr>
              <a:defRPr/>
            </a:pPr>
            <a:endParaRPr lang="en-NZ" dirty="0"/>
          </a:p>
          <a:p>
            <a:pPr>
              <a:defRPr/>
            </a:pPr>
            <a:r>
              <a:rPr lang="en-NZ" dirty="0"/>
              <a:t>After a time-out, the processor moves back to process A. When this process times out, process B is still waiting for the</a:t>
            </a:r>
          </a:p>
          <a:p>
            <a:pPr>
              <a:defRPr/>
            </a:pPr>
            <a:r>
              <a:rPr lang="en-NZ" dirty="0"/>
              <a:t>I/O operation to complete, so the dispatcher moves on to process C again.</a:t>
            </a:r>
          </a:p>
        </p:txBody>
      </p:sp>
      <p:sp>
        <p:nvSpPr>
          <p:cNvPr id="256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fld id="{97DBE0F3-8C56-1E40-86ED-F64398A91D3E}" type="slidenum">
              <a:rPr lang="en-US" sz="1100">
                <a:latin typeface="Arial" charset="0"/>
              </a:rPr>
              <a:pPr/>
              <a:t>31</a:t>
            </a:fld>
            <a:endParaRPr lang="en-US" sz="11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ln/>
        </p:spPr>
      </p:sp>
      <p:sp>
        <p:nvSpPr>
          <p:cNvPr id="399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7537" indent="-227537" defTabSz="913122"/>
            <a:r>
              <a:rPr lang="en-NZ">
                <a:latin typeface="Arial" charset="0"/>
                <a:ea typeface="ＭＳ Ｐゴシック" charset="0"/>
                <a:cs typeface="ＭＳ Ｐゴシック" charset="0"/>
              </a:rPr>
              <a:t>Animated slide</a:t>
            </a:r>
          </a:p>
          <a:p>
            <a:pPr marL="227537" indent="-227537" defTabSz="913122"/>
            <a:endParaRPr lang="en-NZ">
              <a:latin typeface="Calibri" charset="0"/>
              <a:ea typeface="ＭＳ Ｐゴシック" charset="0"/>
              <a:cs typeface="ＭＳ Ｐゴシック" charset="0"/>
            </a:endParaRPr>
          </a:p>
          <a:p>
            <a:pPr marL="227537" indent="-227537" defTabSz="913122">
              <a:buFont typeface="Calibri" charset="0"/>
              <a:buAutoNum type="arabicPeriod"/>
            </a:pPr>
            <a:r>
              <a:rPr lang="en-NZ">
                <a:latin typeface="Calibri" charset="0"/>
                <a:ea typeface="ＭＳ Ｐゴシック" charset="0"/>
                <a:cs typeface="ＭＳ Ｐゴシック" charset="0"/>
              </a:rPr>
              <a:t>System with a number of frames allocated</a:t>
            </a:r>
          </a:p>
          <a:p>
            <a:pPr marL="227537" indent="-227537" defTabSz="913122">
              <a:buFont typeface="Calibri" charset="0"/>
              <a:buAutoNum type="arabicPeriod"/>
            </a:pPr>
            <a:r>
              <a:rPr lang="en-NZ">
                <a:latin typeface="Calibri" charset="0"/>
                <a:ea typeface="ＭＳ Ｐゴシック" charset="0"/>
                <a:cs typeface="ＭＳ Ｐゴシック" charset="0"/>
              </a:rPr>
              <a:t>Process A, stored on disk, consists of four pages. When it comes time to load this process, the operating system finds four free frames and loads the four pages of process A into the four frames.</a:t>
            </a:r>
          </a:p>
          <a:p>
            <a:pPr marL="227537" indent="-227537" defTabSz="913122">
              <a:buFont typeface="Calibri" charset="0"/>
              <a:buAutoNum type="arabicPeriod"/>
            </a:pPr>
            <a:r>
              <a:rPr lang="en-NZ">
                <a:latin typeface="Calibri" charset="0"/>
                <a:ea typeface="ＭＳ Ｐゴシック" charset="0"/>
                <a:cs typeface="ＭＳ Ｐゴシック" charset="0"/>
              </a:rPr>
              <a:t>Process B, consisting of three pages, and process C, consisting of four pages, are subsequently loaded.</a:t>
            </a:r>
          </a:p>
          <a:p>
            <a:pPr marL="227537" indent="-227537" defTabSz="913122">
              <a:buFont typeface="Calibri" charset="0"/>
              <a:buAutoNum type="arabicPeriod"/>
            </a:pPr>
            <a:r>
              <a:rPr lang="en-NZ">
                <a:latin typeface="Calibri" charset="0"/>
                <a:ea typeface="ＭＳ Ｐゴシック" charset="0"/>
                <a:cs typeface="ＭＳ Ｐゴシック" charset="0"/>
              </a:rPr>
              <a:t>Then process B is suspended and is swapped out of main memory. </a:t>
            </a:r>
          </a:p>
          <a:p>
            <a:pPr marL="227537" indent="-227537" defTabSz="913122">
              <a:buFont typeface="Calibri" charset="0"/>
              <a:buAutoNum type="arabicPeriod"/>
            </a:pPr>
            <a:r>
              <a:rPr lang="en-NZ">
                <a:latin typeface="Calibri" charset="0"/>
                <a:ea typeface="ＭＳ Ｐゴシック" charset="0"/>
                <a:cs typeface="ＭＳ Ｐゴシック" charset="0"/>
              </a:rPr>
              <a:t>Later, all of the processes in main memory are blocked, and the operating system needs to bring in a new process, process D, which consists of five pages. The Operating System loads the pages into the available frames and updates the </a:t>
            </a:r>
            <a:r>
              <a:rPr lang="en-NZ" b="1" i="1">
                <a:latin typeface="Calibri" charset="0"/>
                <a:ea typeface="ＭＳ Ｐゴシック" charset="0"/>
                <a:cs typeface="ＭＳ Ｐゴシック" charset="0"/>
              </a:rPr>
              <a:t>page table</a:t>
            </a:r>
          </a:p>
          <a:p>
            <a:pPr marL="227537" indent="-227537" defTabSz="913122"/>
            <a:endParaRPr lang="en-NZ">
              <a:latin typeface="Arial" charset="0"/>
              <a:ea typeface="ＭＳ Ｐゴシック" charset="0"/>
              <a:cs typeface="ＭＳ Ｐゴシック" charset="0"/>
            </a:endParaRPr>
          </a:p>
        </p:txBody>
      </p:sp>
      <p:sp>
        <p:nvSpPr>
          <p:cNvPr id="399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1482" eaLnBrk="0" hangingPunct="0">
              <a:defRPr sz="2600">
                <a:solidFill>
                  <a:schemeClr val="tx1"/>
                </a:solidFill>
                <a:latin typeface="Comic Sans MS" charset="0"/>
                <a:ea typeface="ＭＳ Ｐゴシック" charset="0"/>
                <a:cs typeface="ＭＳ Ｐゴシック" charset="0"/>
              </a:defRPr>
            </a:lvl1pPr>
            <a:lvl2pPr marL="695996" indent="-267691" defTabSz="871482" eaLnBrk="0" hangingPunct="0">
              <a:defRPr sz="2600">
                <a:solidFill>
                  <a:schemeClr val="tx1"/>
                </a:solidFill>
                <a:latin typeface="Comic Sans MS" charset="0"/>
                <a:ea typeface="ＭＳ Ｐゴシック" charset="0"/>
              </a:defRPr>
            </a:lvl2pPr>
            <a:lvl3pPr marL="1070762" indent="-214152" defTabSz="871482" eaLnBrk="0" hangingPunct="0">
              <a:defRPr sz="2600">
                <a:solidFill>
                  <a:schemeClr val="tx1"/>
                </a:solidFill>
                <a:latin typeface="Comic Sans MS" charset="0"/>
                <a:ea typeface="ＭＳ Ｐゴシック" charset="0"/>
              </a:defRPr>
            </a:lvl3pPr>
            <a:lvl4pPr marL="1499067" indent="-214152" defTabSz="871482" eaLnBrk="0" hangingPunct="0">
              <a:defRPr sz="2600">
                <a:solidFill>
                  <a:schemeClr val="tx1"/>
                </a:solidFill>
                <a:latin typeface="Comic Sans MS" charset="0"/>
                <a:ea typeface="ＭＳ Ｐゴシック" charset="0"/>
              </a:defRPr>
            </a:lvl4pPr>
            <a:lvl5pPr marL="1927372" indent="-214152" defTabSz="871482" eaLnBrk="0" hangingPunct="0">
              <a:defRPr sz="2600">
                <a:solidFill>
                  <a:schemeClr val="tx1"/>
                </a:solidFill>
                <a:latin typeface="Comic Sans MS" charset="0"/>
                <a:ea typeface="ＭＳ Ｐゴシック" charset="0"/>
              </a:defRPr>
            </a:lvl5pPr>
            <a:lvl6pPr marL="2355677" indent="-214152" defTabSz="871482" eaLnBrk="0" fontAlgn="base" hangingPunct="0">
              <a:spcBef>
                <a:spcPct val="0"/>
              </a:spcBef>
              <a:spcAft>
                <a:spcPct val="0"/>
              </a:spcAft>
              <a:defRPr sz="2600">
                <a:solidFill>
                  <a:schemeClr val="tx1"/>
                </a:solidFill>
                <a:latin typeface="Comic Sans MS" charset="0"/>
                <a:ea typeface="ＭＳ Ｐゴシック" charset="0"/>
              </a:defRPr>
            </a:lvl6pPr>
            <a:lvl7pPr marL="2783982" indent="-214152" defTabSz="871482" eaLnBrk="0" fontAlgn="base" hangingPunct="0">
              <a:spcBef>
                <a:spcPct val="0"/>
              </a:spcBef>
              <a:spcAft>
                <a:spcPct val="0"/>
              </a:spcAft>
              <a:defRPr sz="2600">
                <a:solidFill>
                  <a:schemeClr val="tx1"/>
                </a:solidFill>
                <a:latin typeface="Comic Sans MS" charset="0"/>
                <a:ea typeface="ＭＳ Ｐゴシック" charset="0"/>
              </a:defRPr>
            </a:lvl7pPr>
            <a:lvl8pPr marL="3212287" indent="-214152" defTabSz="871482" eaLnBrk="0" fontAlgn="base" hangingPunct="0">
              <a:spcBef>
                <a:spcPct val="0"/>
              </a:spcBef>
              <a:spcAft>
                <a:spcPct val="0"/>
              </a:spcAft>
              <a:defRPr sz="2600">
                <a:solidFill>
                  <a:schemeClr val="tx1"/>
                </a:solidFill>
                <a:latin typeface="Comic Sans MS" charset="0"/>
                <a:ea typeface="ＭＳ Ｐゴシック" charset="0"/>
              </a:defRPr>
            </a:lvl8pPr>
            <a:lvl9pPr marL="3640592" indent="-214152" defTabSz="871482" eaLnBrk="0" fontAlgn="base" hangingPunct="0">
              <a:spcBef>
                <a:spcPct val="0"/>
              </a:spcBef>
              <a:spcAft>
                <a:spcPct val="0"/>
              </a:spcAft>
              <a:defRPr sz="2600">
                <a:solidFill>
                  <a:schemeClr val="tx1"/>
                </a:solidFill>
                <a:latin typeface="Comic Sans MS" charset="0"/>
                <a:ea typeface="ＭＳ Ｐゴシック" charset="0"/>
              </a:defRPr>
            </a:lvl9pPr>
          </a:lstStyle>
          <a:p>
            <a:fld id="{B6AA3460-5B76-5B4D-B714-9AEF54B0191D}" type="slidenum">
              <a:rPr lang="en-US" sz="1100">
                <a:latin typeface="Arial" charset="0"/>
              </a:rPr>
              <a:pPr/>
              <a:t>36</a:t>
            </a:fld>
            <a:endParaRPr lang="en-US" sz="110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4046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2348880"/>
            <a:ext cx="7543800" cy="1524000"/>
          </a:xfrm>
        </p:spPr>
        <p:txBody>
          <a:bodyPr>
            <a:noAutofit/>
          </a:bodyPr>
          <a:lstStyle>
            <a:lvl1pPr>
              <a:defRPr sz="6000"/>
            </a:lvl1pPr>
          </a:lstStyle>
          <a:p>
            <a:r>
              <a:rPr lang="en-GB" dirty="0"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1A5402C4-4F66-C040-9D06-404032BB3C42}" type="datetime1">
              <a:rPr lang="en-US" smtClean="0"/>
              <a:pPr>
                <a:defRPr/>
              </a:pPr>
              <a:t>23/11/2016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65C9C3FC-B995-D04F-AEFB-0FB590067EB4}" type="slidenum">
              <a:rPr lang="en-US" smtClean="0"/>
              <a:pPr>
                <a:defRPr/>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a:defRPr/>
            </a:pPr>
            <a:fld id="{0337065A-E1B3-1A45-874C-87041C60566B}" type="datetime1">
              <a:rPr lang="en-US" smtClean="0"/>
              <a:pPr>
                <a:defRPr/>
              </a:pPr>
              <a:t>23/11/2016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86F69AB4-CFA1-534E-AE62-4D94F23FF2C7}"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GB"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pPr>
              <a:defRPr/>
            </a:pPr>
            <a:fld id="{1A71510F-52C1-AB47-BBA6-D2111B86083B}" type="datetime1">
              <a:rPr lang="en-US" smtClean="0"/>
              <a:pPr>
                <a:defRPr/>
              </a:pPr>
              <a:t>23/11/2016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F51BD1CC-9C8A-2A4A-8613-3A3023644247}" type="slidenum">
              <a:rPr lang="en-US" smtClean="0"/>
              <a:pPr>
                <a:defRPr/>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pPr>
              <a:defRPr/>
            </a:pPr>
            <a:fld id="{D8A56B06-191D-934B-A698-6E53FC392F1C}" type="datetime1">
              <a:rPr lang="en-US" smtClean="0"/>
              <a:pPr>
                <a:defRPr/>
              </a:pPr>
              <a:t>23/11/2016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620000" y="5687568"/>
            <a:ext cx="762000" cy="365125"/>
          </a:xfrm>
          <a:prstGeom prst="rect">
            <a:avLst/>
          </a:prstGeom>
        </p:spPr>
        <p:txBody>
          <a:bodyPr/>
          <a:lstStyle/>
          <a:p>
            <a:pPr>
              <a:defRPr/>
            </a:pPr>
            <a:fld id="{965DA485-8403-BD48-B98D-A00EDF687C00}"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pPr>
              <a:defRPr/>
            </a:pPr>
            <a:fld id="{520DC1B4-CE13-874A-9828-CCE97138D518}" type="datetime1">
              <a:rPr lang="en-US" smtClean="0"/>
              <a:pPr>
                <a:defRPr/>
              </a:pPr>
              <a:t>23/11/2016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a:xfrm>
            <a:off x="7620000" y="5687568"/>
            <a:ext cx="762000" cy="365125"/>
          </a:xfrm>
          <a:prstGeom prst="rect">
            <a:avLst/>
          </a:prstGeom>
        </p:spPr>
        <p:txBody>
          <a:bodyPr/>
          <a:lstStyle/>
          <a:p>
            <a:pPr>
              <a:defRPr/>
            </a:pPr>
            <a:fld id="{E6827966-98FE-5A4B-9E18-7781AFFB2B6A}" type="slidenum">
              <a:rPr lang="en-US" smtClean="0"/>
              <a:pPr>
                <a:defRPr/>
              </a:pPr>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Date Placeholder 2"/>
          <p:cNvSpPr>
            <a:spLocks noGrp="1"/>
          </p:cNvSpPr>
          <p:nvPr>
            <p:ph type="dt" sz="half" idx="10"/>
          </p:nvPr>
        </p:nvSpPr>
        <p:spPr/>
        <p:txBody>
          <a:bodyPr/>
          <a:lstStyle/>
          <a:p>
            <a:pPr>
              <a:defRPr/>
            </a:pPr>
            <a:fld id="{A2CBBDB4-9A72-164C-9C65-777088F9BE5D}" type="datetime1">
              <a:rPr lang="en-US" smtClean="0"/>
              <a:pPr>
                <a:defRPr/>
              </a:pPr>
              <a:t>23/11/2016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a:xfrm>
            <a:off x="7620000" y="5687568"/>
            <a:ext cx="762000" cy="365125"/>
          </a:xfrm>
          <a:prstGeom prst="rect">
            <a:avLst/>
          </a:prstGeom>
        </p:spPr>
        <p:txBody>
          <a:bodyPr/>
          <a:lstStyle/>
          <a:p>
            <a:pPr>
              <a:defRPr/>
            </a:pPr>
            <a:fld id="{781910E6-5845-C84C-8544-55A2045F00E3}"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014416C-F869-4B4F-A003-77BECD22E127}" type="datetime1">
              <a:rPr lang="en-US" smtClean="0"/>
              <a:pPr>
                <a:defRPr/>
              </a:pPr>
              <a:t>23/11/2016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a:xfrm>
            <a:off x="7620000" y="5687568"/>
            <a:ext cx="762000" cy="365125"/>
          </a:xfrm>
          <a:prstGeom prst="rect">
            <a:avLst/>
          </a:prstGeom>
        </p:spPr>
        <p:txBody>
          <a:bodyPr/>
          <a:lstStyle/>
          <a:p>
            <a:pPr>
              <a:defRPr/>
            </a:pPr>
            <a:fld id="{AC7ADC24-DD3A-2B4A-8063-73B79842D33D}"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GB"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pPr>
              <a:defRPr/>
            </a:pPr>
            <a:fld id="{6BC52B7D-B0FE-1A42-820D-A7F724A0CE60}" type="datetime1">
              <a:rPr lang="en-US" smtClean="0"/>
              <a:pPr>
                <a:defRPr/>
              </a:pPr>
              <a:t>23/11/2016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620000" y="5687568"/>
            <a:ext cx="762000" cy="365125"/>
          </a:xfrm>
          <a:prstGeom prst="rect">
            <a:avLst/>
          </a:prstGeom>
        </p:spPr>
        <p:txBody>
          <a:bodyPr/>
          <a:lstStyle/>
          <a:p>
            <a:pPr>
              <a:defRPr/>
            </a:pPr>
            <a:fld id="{4292D03B-DCC5-6249-91DC-9F3DB5B41751}" type="slidenum">
              <a:rPr lang="en-US" smtClean="0"/>
              <a:pPr>
                <a:defRPr/>
              </a:pPr>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GB"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pPr>
              <a:defRPr/>
            </a:pPr>
            <a:fld id="{12CC072B-5094-5A46-B2FA-C2D3461E8FD4}" type="datetime1">
              <a:rPr lang="en-US" smtClean="0"/>
              <a:pPr>
                <a:defRPr/>
              </a:pPr>
              <a:t>23/11/2016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620000" y="5687568"/>
            <a:ext cx="762000" cy="365125"/>
          </a:xfrm>
          <a:prstGeom prst="rect">
            <a:avLst/>
          </a:prstGeom>
        </p:spPr>
        <p:txBody>
          <a:bodyPr/>
          <a:lstStyle/>
          <a:p>
            <a:pPr>
              <a:defRPr/>
            </a:pPr>
            <a:fld id="{2100575B-930A-0649-A3B9-83AC45DD9C66}"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a:defRPr/>
            </a:pPr>
            <a:fld id="{9144A1C9-C92B-F848-8D31-E1C08DC13B74}" type="datetime1">
              <a:rPr lang="en-US" smtClean="0"/>
              <a:pPr>
                <a:defRPr/>
              </a:pPr>
              <a:t>23/11/2016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60A956FC-2E6B-C74B-8A8D-3DB5673D7D8E}"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a:defRPr/>
            </a:pPr>
            <a:fld id="{D63ABE99-0BDE-5941-B4E6-14861CBEAAA8}" type="datetime1">
              <a:rPr lang="en-US" smtClean="0"/>
              <a:pPr>
                <a:defRPr/>
              </a:pPr>
              <a:t>23/11/2016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F616AE5F-F058-F34C-9DF0-3B1037EF1089}"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04664"/>
            <a:ext cx="7620000" cy="792088"/>
          </a:xfrm>
          <a:prstGeom prst="rect">
            <a:avLst/>
          </a:prstGeom>
        </p:spPr>
        <p:txBody>
          <a:bodyPr vert="horz" lIns="91440" tIns="45720" rIns="91440" bIns="45720" rtlCol="0" anchor="t" anchorCtr="0">
            <a:no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762000" y="1412776"/>
            <a:ext cx="7543800" cy="4536504"/>
          </a:xfrm>
          <a:prstGeom prst="rect">
            <a:avLst/>
          </a:prstGeom>
        </p:spPr>
        <p:txBody>
          <a:bodyPr vert="horz" lIns="91440" tIns="45720" rIns="91440" bIns="45720" rtlCol="0" anchor="t" anchorCtr="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pPr>
              <a:defRPr/>
            </a:pPr>
            <a:fld id="{37E8E9FF-9DCD-1449-93C5-A26302B17A69}" type="datetime1">
              <a:rPr lang="en-US" smtClean="0"/>
              <a:pPr>
                <a:defRPr/>
              </a:pPr>
              <a:t>23/11/2016</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pPr>
              <a:defRPr/>
            </a:pPr>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hf sldNum="0" hdr="0" ftr="0" dt="0"/>
  <p:txStyles>
    <p:titleStyle>
      <a:lvl1pPr algn="l" defTabSz="914400" rtl="0" eaLnBrk="1" latinLnBrk="0" hangingPunct="1">
        <a:spcBef>
          <a:spcPct val="0"/>
        </a:spcBef>
        <a:buNone/>
        <a:defRPr sz="4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20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Ioih6MHNNqc"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e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43608" y="1905000"/>
            <a:ext cx="7086600" cy="2133600"/>
          </a:xfrm>
        </p:spPr>
        <p:txBody>
          <a:bodyPr/>
          <a:lstStyle/>
          <a:p>
            <a:pPr algn="ctr"/>
            <a:r>
              <a:rPr lang="en-GB" sz="3200" dirty="0" smtClean="0"/>
              <a:t>A Level Computer Science</a:t>
            </a:r>
            <a:r>
              <a:rPr lang="en-GB" sz="4400" dirty="0"/>
              <a:t/>
            </a:r>
            <a:br>
              <a:rPr lang="en-GB" sz="4400" dirty="0"/>
            </a:br>
            <a:r>
              <a:rPr lang="en-US" sz="4400" dirty="0">
                <a:latin typeface="Impact" charset="0"/>
              </a:rPr>
              <a:t/>
            </a:r>
            <a:br>
              <a:rPr lang="en-US" sz="4400" dirty="0">
                <a:latin typeface="Impact" charset="0"/>
              </a:rPr>
            </a:br>
            <a:r>
              <a:rPr lang="en-US" sz="4400" dirty="0" smtClean="0">
                <a:latin typeface="Impact" charset="0"/>
              </a:rPr>
              <a:t>Topic 7: OS and Running a Program</a:t>
            </a:r>
            <a:endParaRPr lang="en-GB" sz="4400" dirty="0"/>
          </a:p>
        </p:txBody>
      </p:sp>
      <p:sp>
        <p:nvSpPr>
          <p:cNvPr id="2052" name="Text Box 4"/>
          <p:cNvSpPr txBox="1">
            <a:spLocks noChangeArrowheads="1"/>
          </p:cNvSpPr>
          <p:nvPr/>
        </p:nvSpPr>
        <p:spPr bwMode="auto">
          <a:xfrm>
            <a:off x="1475656" y="228600"/>
            <a:ext cx="57912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GB" sz="7200" dirty="0"/>
              <a:t>T</a:t>
            </a:r>
            <a:r>
              <a:rPr lang="en-GB" sz="2400" dirty="0"/>
              <a:t>eaching</a:t>
            </a:r>
            <a:r>
              <a:rPr lang="en-GB" dirty="0"/>
              <a:t>  </a:t>
            </a:r>
            <a:r>
              <a:rPr lang="en-GB" sz="7200" dirty="0"/>
              <a:t>L</a:t>
            </a:r>
            <a:r>
              <a:rPr lang="en-GB" sz="2400" dirty="0"/>
              <a:t>ondon </a:t>
            </a:r>
            <a:r>
              <a:rPr lang="en-GB" dirty="0"/>
              <a:t> </a:t>
            </a:r>
            <a:r>
              <a:rPr lang="en-GB" sz="7200" dirty="0"/>
              <a:t>C</a:t>
            </a:r>
            <a:r>
              <a:rPr lang="en-GB" sz="2400" dirty="0"/>
              <a:t>omputing</a:t>
            </a:r>
          </a:p>
        </p:txBody>
      </p:sp>
      <p:graphicFrame>
        <p:nvGraphicFramePr>
          <p:cNvPr id="2056" name="Object 8"/>
          <p:cNvGraphicFramePr>
            <a:graphicFrameLocks noChangeAspect="1"/>
          </p:cNvGraphicFramePr>
          <p:nvPr>
            <p:extLst>
              <p:ext uri="{D42A27DB-BD31-4B8C-83A1-F6EECF244321}">
                <p14:modId xmlns:p14="http://schemas.microsoft.com/office/powerpoint/2010/main" val="3938708832"/>
              </p:ext>
            </p:extLst>
          </p:nvPr>
        </p:nvGraphicFramePr>
        <p:xfrm>
          <a:off x="1870006" y="4572000"/>
          <a:ext cx="5410200" cy="1658938"/>
        </p:xfrm>
        <a:graphic>
          <a:graphicData uri="http://schemas.openxmlformats.org/presentationml/2006/ole">
            <mc:AlternateContent xmlns:mc="http://schemas.openxmlformats.org/markup-compatibility/2006">
              <mc:Choice xmlns:v="urn:schemas-microsoft-com:vml" Requires="v">
                <p:oleObj spid="_x0000_s1045" r:id="rId3" imgW="6400000" imgH="1828571" progId="">
                  <p:embed/>
                </p:oleObj>
              </mc:Choice>
              <mc:Fallback>
                <p:oleObj r:id="rId3" imgW="6400000" imgH="1828571"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0006" y="4572000"/>
                        <a:ext cx="5410200" cy="165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58" name="Rectangle 10"/>
          <p:cNvSpPr>
            <a:spLocks noGrp="1" noChangeArrowheads="1"/>
          </p:cNvSpPr>
          <p:nvPr>
            <p:ph type="subTitle" idx="1"/>
          </p:nvPr>
        </p:nvSpPr>
        <p:spPr>
          <a:xfrm>
            <a:off x="5292080" y="6230938"/>
            <a:ext cx="3851920" cy="627062"/>
          </a:xfrm>
          <a:noFill/>
          <a:ln/>
        </p:spPr>
        <p:txBody>
          <a:bodyPr>
            <a:normAutofit fontScale="77500" lnSpcReduction="20000"/>
          </a:bodyPr>
          <a:lstStyle/>
          <a:p>
            <a:pPr algn="r">
              <a:defRPr/>
            </a:pPr>
            <a:r>
              <a:rPr lang="en-US" sz="1600" dirty="0"/>
              <a:t>William Marsh</a:t>
            </a:r>
          </a:p>
          <a:p>
            <a:pPr algn="r">
              <a:defRPr/>
            </a:pPr>
            <a:r>
              <a:rPr lang="en-US" sz="1600" dirty="0"/>
              <a:t>School of Electronic Engineering and Computer Science</a:t>
            </a:r>
          </a:p>
          <a:p>
            <a:pPr algn="r">
              <a:defRPr/>
            </a:pPr>
            <a:r>
              <a:rPr lang="en-US" sz="1600" dirty="0"/>
              <a:t>Queen Mary University of London</a:t>
            </a:r>
          </a:p>
          <a:p>
            <a:pPr algn="r"/>
            <a:endParaRPr lang="en-GB" sz="1600" dirty="0"/>
          </a:p>
        </p:txBody>
      </p:sp>
    </p:spTree>
    <p:extLst>
      <p:ext uri="{BB962C8B-B14F-4D97-AF65-F5344CB8AC3E}">
        <p14:creationId xmlns:p14="http://schemas.microsoft.com/office/powerpoint/2010/main" val="397008118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GB" smtClean="0"/>
              <a:t>Aims</a:t>
            </a:r>
            <a:endParaRPr lang="en-GB" dirty="0"/>
          </a:p>
        </p:txBody>
      </p:sp>
      <p:sp>
        <p:nvSpPr>
          <p:cNvPr id="14338" name="Content Placeholder 2"/>
          <p:cNvSpPr>
            <a:spLocks noGrp="1"/>
          </p:cNvSpPr>
          <p:nvPr>
            <p:ph idx="1"/>
          </p:nvPr>
        </p:nvSpPr>
        <p:spPr/>
        <p:txBody>
          <a:bodyPr/>
          <a:lstStyle/>
          <a:p>
            <a:r>
              <a:rPr lang="en-GB" dirty="0" smtClean="0"/>
              <a:t>Recap Operating Systems</a:t>
            </a:r>
          </a:p>
          <a:p>
            <a:r>
              <a:rPr lang="en-GB" dirty="0"/>
              <a:t>Compiling and linking</a:t>
            </a:r>
          </a:p>
          <a:p>
            <a:r>
              <a:rPr lang="en-GB" dirty="0" smtClean="0"/>
              <a:t>From LMC to an OS</a:t>
            </a:r>
          </a:p>
          <a:p>
            <a:pPr lvl="1"/>
            <a:r>
              <a:rPr lang="en-GB" dirty="0" smtClean="0"/>
              <a:t>Challenges of running programs</a:t>
            </a:r>
          </a:p>
          <a:p>
            <a:pPr lvl="1"/>
            <a:r>
              <a:rPr lang="en-GB" dirty="0" smtClean="0"/>
              <a:t>Processes</a:t>
            </a:r>
          </a:p>
          <a:p>
            <a:pPr lvl="1"/>
            <a:r>
              <a:rPr lang="en-GB" dirty="0" smtClean="0"/>
              <a:t>Memory management</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Recap: What’s an OS?</a:t>
            </a:r>
            <a:endParaRPr lang="en-GB" dirty="0"/>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9766747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OS Handlers Interfaces</a:t>
            </a:r>
            <a:endParaRPr lang="en-GB" dirty="0"/>
          </a:p>
        </p:txBody>
      </p:sp>
      <p:sp>
        <p:nvSpPr>
          <p:cNvPr id="3" name="Content Placeholder 2"/>
          <p:cNvSpPr>
            <a:spLocks noGrp="1"/>
          </p:cNvSpPr>
          <p:nvPr>
            <p:ph idx="1"/>
          </p:nvPr>
        </p:nvSpPr>
        <p:spPr>
          <a:xfrm>
            <a:off x="762000" y="1412776"/>
            <a:ext cx="4170040" cy="4536504"/>
          </a:xfrm>
        </p:spPr>
        <p:txBody>
          <a:bodyPr/>
          <a:lstStyle/>
          <a:p>
            <a:r>
              <a:rPr lang="en-GB" dirty="0" smtClean="0"/>
              <a:t>I/O devices</a:t>
            </a:r>
          </a:p>
          <a:p>
            <a:pPr lvl="1"/>
            <a:r>
              <a:rPr lang="en-GB" dirty="0" smtClean="0"/>
              <a:t>Keyboard</a:t>
            </a:r>
          </a:p>
          <a:p>
            <a:pPr lvl="1"/>
            <a:r>
              <a:rPr lang="en-GB" dirty="0" smtClean="0"/>
              <a:t>Monitor</a:t>
            </a:r>
          </a:p>
          <a:p>
            <a:pPr lvl="1"/>
            <a:r>
              <a:rPr lang="en-GB" dirty="0" smtClean="0"/>
              <a:t>Network</a:t>
            </a:r>
          </a:p>
          <a:p>
            <a:pPr lvl="1"/>
            <a:r>
              <a:rPr lang="en-GB" dirty="0" smtClean="0"/>
              <a:t>Disk</a:t>
            </a:r>
          </a:p>
          <a:p>
            <a:r>
              <a:rPr lang="en-GB" dirty="0" smtClean="0"/>
              <a:t>File system</a:t>
            </a:r>
          </a:p>
          <a:p>
            <a:r>
              <a:rPr lang="en-GB" dirty="0" smtClean="0"/>
              <a:t>User interface</a:t>
            </a:r>
          </a:p>
          <a:p>
            <a:pPr lvl="1"/>
            <a:endParaRPr lang="en-GB" dirty="0"/>
          </a:p>
        </p:txBody>
      </p:sp>
      <p:pic>
        <p:nvPicPr>
          <p:cNvPr id="10"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88670" y="2924945"/>
            <a:ext cx="2315880"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9" descr="Rectangle: Click to edit Master text styles&#10;Second level&#10;Third level&#10;Fourth level&#10;Fifth level"/>
          <p:cNvSpPr txBox="1">
            <a:spLocks noChangeArrowheads="1"/>
          </p:cNvSpPr>
          <p:nvPr/>
        </p:nvSpPr>
        <p:spPr>
          <a:xfrm>
            <a:off x="4074368" y="4026930"/>
            <a:ext cx="1865784" cy="84223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chorCtr="0">
            <a:no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20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gn="ctr">
              <a:buNone/>
            </a:pPr>
            <a:r>
              <a:rPr lang="en-GB" sz="2400" dirty="0" smtClean="0"/>
              <a:t>ISA bus Ethernet card</a:t>
            </a:r>
            <a:endParaRPr lang="en-GB" sz="2400" dirty="0"/>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6304" y="2274956"/>
            <a:ext cx="2258652" cy="167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3"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12768" y="1172683"/>
            <a:ext cx="1565920" cy="156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4453051"/>
            <a:ext cx="2386608" cy="131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4475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System Calls</a:t>
            </a:r>
            <a:endParaRPr lang="en-GB" dirty="0"/>
          </a:p>
        </p:txBody>
      </p:sp>
      <p:sp>
        <p:nvSpPr>
          <p:cNvPr id="3" name="Content Placeholder 2"/>
          <p:cNvSpPr>
            <a:spLocks noGrp="1"/>
          </p:cNvSpPr>
          <p:nvPr>
            <p:ph idx="1"/>
          </p:nvPr>
        </p:nvSpPr>
        <p:spPr>
          <a:xfrm>
            <a:off x="762000" y="1268413"/>
            <a:ext cx="7620000" cy="2592635"/>
          </a:xfrm>
        </p:spPr>
        <p:txBody>
          <a:bodyPr/>
          <a:lstStyle/>
          <a:p>
            <a:r>
              <a:rPr lang="en-GB" dirty="0" smtClean="0"/>
              <a:t>The OS </a:t>
            </a:r>
            <a:r>
              <a:rPr lang="en-GB" b="1" dirty="0" smtClean="0"/>
              <a:t>is</a:t>
            </a:r>
            <a:r>
              <a:rPr lang="en-GB" dirty="0" smtClean="0"/>
              <a:t> a program</a:t>
            </a:r>
          </a:p>
          <a:p>
            <a:pPr lvl="1"/>
            <a:r>
              <a:rPr lang="en-GB" dirty="0" smtClean="0"/>
              <a:t>Other programs use OS functions</a:t>
            </a:r>
            <a:endParaRPr lang="en-GB" dirty="0"/>
          </a:p>
          <a:p>
            <a:r>
              <a:rPr lang="en-GB" dirty="0" smtClean="0"/>
              <a:t>Some examples using Python</a:t>
            </a:r>
            <a:endParaRPr lang="en-GB" dirty="0"/>
          </a:p>
        </p:txBody>
      </p:sp>
      <p:sp>
        <p:nvSpPr>
          <p:cNvPr id="4" name="Rectangle 3"/>
          <p:cNvSpPr/>
          <p:nvPr/>
        </p:nvSpPr>
        <p:spPr>
          <a:xfrm>
            <a:off x="251520" y="2843058"/>
            <a:ext cx="8496944" cy="39703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dirty="0">
                <a:latin typeface="Courier"/>
                <a:cs typeface="Courier"/>
              </a:rPr>
              <a:t>import </a:t>
            </a:r>
            <a:r>
              <a:rPr lang="en-GB" dirty="0" err="1">
                <a:latin typeface="Courier"/>
                <a:cs typeface="Courier"/>
              </a:rPr>
              <a:t>os</a:t>
            </a:r>
            <a:r>
              <a:rPr lang="en-GB" dirty="0">
                <a:latin typeface="Courier"/>
                <a:cs typeface="Courier"/>
              </a:rPr>
              <a:t>, sys</a:t>
            </a:r>
          </a:p>
          <a:p>
            <a:endParaRPr lang="en-GB" dirty="0">
              <a:latin typeface="Courier"/>
              <a:cs typeface="Courier"/>
            </a:endParaRPr>
          </a:p>
          <a:p>
            <a:r>
              <a:rPr lang="en-GB" dirty="0">
                <a:latin typeface="Courier"/>
                <a:cs typeface="Courier"/>
              </a:rPr>
              <a:t>print("OS name:", </a:t>
            </a:r>
            <a:r>
              <a:rPr lang="en-GB" dirty="0" err="1">
                <a:latin typeface="Courier"/>
                <a:cs typeface="Courier"/>
              </a:rPr>
              <a:t>os.name</a:t>
            </a:r>
            <a:r>
              <a:rPr lang="en-GB" dirty="0">
                <a:latin typeface="Courier"/>
                <a:cs typeface="Courier"/>
              </a:rPr>
              <a:t>)</a:t>
            </a:r>
          </a:p>
          <a:p>
            <a:r>
              <a:rPr lang="en-GB" dirty="0">
                <a:latin typeface="Courier"/>
                <a:cs typeface="Courier"/>
              </a:rPr>
              <a:t>print("Platform:", </a:t>
            </a:r>
            <a:r>
              <a:rPr lang="en-GB" dirty="0" err="1">
                <a:latin typeface="Courier"/>
                <a:cs typeface="Courier"/>
              </a:rPr>
              <a:t>sys.platform</a:t>
            </a:r>
            <a:r>
              <a:rPr lang="en-GB" dirty="0">
                <a:latin typeface="Courier"/>
                <a:cs typeface="Courier"/>
              </a:rPr>
              <a:t>)</a:t>
            </a:r>
          </a:p>
          <a:p>
            <a:r>
              <a:rPr lang="en-GB" dirty="0">
                <a:latin typeface="Courier"/>
                <a:cs typeface="Courier"/>
              </a:rPr>
              <a:t>print("Process id:", </a:t>
            </a:r>
            <a:r>
              <a:rPr lang="en-GB" dirty="0" err="1">
                <a:latin typeface="Courier"/>
                <a:cs typeface="Courier"/>
              </a:rPr>
              <a:t>os.getpid</a:t>
            </a:r>
            <a:r>
              <a:rPr lang="en-GB" dirty="0">
                <a:latin typeface="Courier"/>
                <a:cs typeface="Courier"/>
              </a:rPr>
              <a:t>())</a:t>
            </a:r>
          </a:p>
          <a:p>
            <a:r>
              <a:rPr lang="en-GB" dirty="0">
                <a:latin typeface="Courier"/>
                <a:cs typeface="Courier"/>
              </a:rPr>
              <a:t>print("User id:", </a:t>
            </a:r>
            <a:r>
              <a:rPr lang="en-GB" dirty="0" err="1">
                <a:latin typeface="Courier"/>
                <a:cs typeface="Courier"/>
              </a:rPr>
              <a:t>os.getuid</a:t>
            </a:r>
            <a:r>
              <a:rPr lang="en-GB" dirty="0">
                <a:latin typeface="Courier"/>
                <a:cs typeface="Courier"/>
              </a:rPr>
              <a:t>())</a:t>
            </a:r>
          </a:p>
          <a:p>
            <a:r>
              <a:rPr lang="en-GB" dirty="0">
                <a:latin typeface="Courier"/>
                <a:cs typeface="Courier"/>
              </a:rPr>
              <a:t>print("File meta data:", </a:t>
            </a:r>
            <a:r>
              <a:rPr lang="en-GB" dirty="0" err="1">
                <a:latin typeface="Courier"/>
                <a:cs typeface="Courier"/>
              </a:rPr>
              <a:t>os.stat</a:t>
            </a:r>
            <a:r>
              <a:rPr lang="en-GB" dirty="0">
                <a:latin typeface="Courier"/>
                <a:cs typeface="Courier"/>
              </a:rPr>
              <a:t>("os1.py"))</a:t>
            </a:r>
          </a:p>
          <a:p>
            <a:r>
              <a:rPr lang="en-GB" dirty="0">
                <a:latin typeface="Courier"/>
                <a:cs typeface="Courier"/>
              </a:rPr>
              <a:t>print("Current directory", </a:t>
            </a:r>
            <a:r>
              <a:rPr lang="en-GB" dirty="0" err="1">
                <a:latin typeface="Courier"/>
                <a:cs typeface="Courier"/>
              </a:rPr>
              <a:t>os.getcwd</a:t>
            </a:r>
            <a:r>
              <a:rPr lang="en-GB" dirty="0">
                <a:latin typeface="Courier"/>
                <a:cs typeface="Courier"/>
              </a:rPr>
              <a:t>())</a:t>
            </a:r>
          </a:p>
          <a:p>
            <a:r>
              <a:rPr lang="en-GB" dirty="0" err="1">
                <a:latin typeface="Courier"/>
                <a:cs typeface="Courier"/>
              </a:rPr>
              <a:t>os.chdir</a:t>
            </a:r>
            <a:r>
              <a:rPr lang="en-GB" dirty="0">
                <a:latin typeface="Courier"/>
                <a:cs typeface="Courier"/>
              </a:rPr>
              <a:t>("..")</a:t>
            </a:r>
          </a:p>
          <a:p>
            <a:r>
              <a:rPr lang="en-GB" dirty="0">
                <a:latin typeface="Courier"/>
                <a:cs typeface="Courier"/>
              </a:rPr>
              <a:t>print("Current directory", </a:t>
            </a:r>
            <a:r>
              <a:rPr lang="en-GB" dirty="0" err="1">
                <a:latin typeface="Courier"/>
                <a:cs typeface="Courier"/>
              </a:rPr>
              <a:t>os.getcwd</a:t>
            </a:r>
            <a:r>
              <a:rPr lang="en-GB" dirty="0">
                <a:latin typeface="Courier"/>
                <a:cs typeface="Courier"/>
              </a:rPr>
              <a:t>())</a:t>
            </a:r>
          </a:p>
          <a:p>
            <a:endParaRPr lang="en-GB" dirty="0">
              <a:latin typeface="Courier"/>
              <a:cs typeface="Courier"/>
            </a:endParaRPr>
          </a:p>
          <a:p>
            <a:r>
              <a:rPr lang="en-GB" dirty="0">
                <a:latin typeface="Courier"/>
                <a:cs typeface="Courier"/>
              </a:rPr>
              <a:t>for root, </a:t>
            </a:r>
            <a:r>
              <a:rPr lang="en-GB" dirty="0" err="1">
                <a:latin typeface="Courier"/>
                <a:cs typeface="Courier"/>
              </a:rPr>
              <a:t>dirs</a:t>
            </a:r>
            <a:r>
              <a:rPr lang="en-GB" dirty="0">
                <a:latin typeface="Courier"/>
                <a:cs typeface="Courier"/>
              </a:rPr>
              <a:t>, files in </a:t>
            </a:r>
            <a:r>
              <a:rPr lang="en-GB" dirty="0" err="1">
                <a:latin typeface="Courier"/>
                <a:cs typeface="Courier"/>
              </a:rPr>
              <a:t>os.walk</a:t>
            </a:r>
            <a:r>
              <a:rPr lang="en-GB" dirty="0">
                <a:latin typeface="Courier"/>
                <a:cs typeface="Courier"/>
              </a:rPr>
              <a:t>('.'):</a:t>
            </a:r>
          </a:p>
          <a:p>
            <a:r>
              <a:rPr lang="en-GB" dirty="0">
                <a:latin typeface="Courier"/>
                <a:cs typeface="Courier"/>
              </a:rPr>
              <a:t>    if </a:t>
            </a:r>
            <a:r>
              <a:rPr lang="en-GB" dirty="0" err="1">
                <a:latin typeface="Courier"/>
                <a:cs typeface="Courier"/>
              </a:rPr>
              <a:t>len</a:t>
            </a:r>
            <a:r>
              <a:rPr lang="en-GB" dirty="0">
                <a:latin typeface="Courier"/>
                <a:cs typeface="Courier"/>
              </a:rPr>
              <a:t>(</a:t>
            </a:r>
            <a:r>
              <a:rPr lang="en-GB" dirty="0" err="1">
                <a:latin typeface="Courier"/>
                <a:cs typeface="Courier"/>
              </a:rPr>
              <a:t>dirs</a:t>
            </a:r>
            <a:r>
              <a:rPr lang="en-GB" dirty="0">
                <a:latin typeface="Courier"/>
                <a:cs typeface="Courier"/>
              </a:rPr>
              <a:t>) &gt; 0 :</a:t>
            </a:r>
          </a:p>
          <a:p>
            <a:r>
              <a:rPr lang="en-GB" dirty="0">
                <a:latin typeface="Courier"/>
                <a:cs typeface="Courier"/>
              </a:rPr>
              <a:t>        print(root, "contains directories:", </a:t>
            </a:r>
            <a:r>
              <a:rPr lang="en-GB" dirty="0" err="1">
                <a:latin typeface="Courier"/>
                <a:cs typeface="Courier"/>
              </a:rPr>
              <a:t>dirs</a:t>
            </a:r>
            <a:r>
              <a:rPr lang="en-GB" dirty="0">
                <a:latin typeface="Courier"/>
                <a:cs typeface="Courier"/>
              </a:rPr>
              <a:t>)</a:t>
            </a:r>
          </a:p>
        </p:txBody>
      </p:sp>
    </p:spTree>
    <p:extLst>
      <p:ext uri="{BB962C8B-B14F-4D97-AF65-F5344CB8AC3E}">
        <p14:creationId xmlns:p14="http://schemas.microsoft.com/office/powerpoint/2010/main" val="64331058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Recall LMC</a:t>
            </a:r>
            <a:endParaRPr lang="en-GB" dirty="0"/>
          </a:p>
        </p:txBody>
      </p:sp>
      <p:sp>
        <p:nvSpPr>
          <p:cNvPr id="3" name="Content Placeholder 2"/>
          <p:cNvSpPr>
            <a:spLocks noGrp="1"/>
          </p:cNvSpPr>
          <p:nvPr>
            <p:ph idx="1"/>
          </p:nvPr>
        </p:nvSpPr>
        <p:spPr>
          <a:xfrm>
            <a:off x="762000" y="1412776"/>
            <a:ext cx="4098032" cy="4536504"/>
          </a:xfrm>
        </p:spPr>
        <p:txBody>
          <a:bodyPr/>
          <a:lstStyle/>
          <a:p>
            <a:r>
              <a:rPr lang="en-GB" dirty="0" smtClean="0"/>
              <a:t>Variables</a:t>
            </a:r>
          </a:p>
          <a:p>
            <a:pPr lvl="1"/>
            <a:r>
              <a:rPr lang="en-GB" dirty="0" smtClean="0"/>
              <a:t>Instruction contain the address of data</a:t>
            </a:r>
          </a:p>
          <a:p>
            <a:r>
              <a:rPr lang="en-GB" dirty="0" smtClean="0"/>
              <a:t>Branches</a:t>
            </a:r>
          </a:p>
          <a:p>
            <a:pPr lvl="1"/>
            <a:r>
              <a:rPr lang="en-GB" dirty="0" smtClean="0"/>
              <a:t>Instructions contain address of instructions</a:t>
            </a:r>
            <a:endParaRPr lang="en-GB" dirty="0"/>
          </a:p>
        </p:txBody>
      </p:sp>
      <p:sp>
        <p:nvSpPr>
          <p:cNvPr id="4" name="Rectangle 6"/>
          <p:cNvSpPr>
            <a:spLocks noChangeArrowheads="1"/>
          </p:cNvSpPr>
          <p:nvPr/>
        </p:nvSpPr>
        <p:spPr bwMode="auto">
          <a:xfrm>
            <a:off x="6096000" y="1532384"/>
            <a:ext cx="1676400" cy="4344888"/>
          </a:xfrm>
          <a:prstGeom prst="rect">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GB"/>
          </a:p>
        </p:txBody>
      </p:sp>
      <p:cxnSp>
        <p:nvCxnSpPr>
          <p:cNvPr id="5" name="Straight Connector 8"/>
          <p:cNvCxnSpPr>
            <a:cxnSpLocks noChangeShapeType="1"/>
          </p:cNvCxnSpPr>
          <p:nvPr/>
        </p:nvCxnSpPr>
        <p:spPr bwMode="auto">
          <a:xfrm>
            <a:off x="6096000" y="1989584"/>
            <a:ext cx="167640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6" name="Straight Connector 9"/>
          <p:cNvCxnSpPr>
            <a:cxnSpLocks noChangeShapeType="1"/>
          </p:cNvCxnSpPr>
          <p:nvPr/>
        </p:nvCxnSpPr>
        <p:spPr bwMode="auto">
          <a:xfrm>
            <a:off x="6096000" y="2446784"/>
            <a:ext cx="167640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7" name="Straight Connector 10"/>
          <p:cNvCxnSpPr>
            <a:cxnSpLocks noChangeShapeType="1"/>
          </p:cNvCxnSpPr>
          <p:nvPr/>
        </p:nvCxnSpPr>
        <p:spPr bwMode="auto">
          <a:xfrm>
            <a:off x="6096000" y="2902397"/>
            <a:ext cx="1676400"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8" name="Rectangle 11"/>
          <p:cNvSpPr>
            <a:spLocks noChangeArrowheads="1"/>
          </p:cNvSpPr>
          <p:nvPr/>
        </p:nvSpPr>
        <p:spPr bwMode="auto">
          <a:xfrm>
            <a:off x="6162675" y="1530797"/>
            <a:ext cx="107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dirty="0" smtClean="0">
                <a:solidFill>
                  <a:srgbClr val="000000"/>
                </a:solidFill>
                <a:latin typeface="Courier" charset="0"/>
              </a:rPr>
              <a:t>LDA y</a:t>
            </a:r>
            <a:endParaRPr lang="en-GB" dirty="0"/>
          </a:p>
        </p:txBody>
      </p:sp>
      <p:sp>
        <p:nvSpPr>
          <p:cNvPr id="9" name="Rectangle 12"/>
          <p:cNvSpPr>
            <a:spLocks noChangeArrowheads="1"/>
          </p:cNvSpPr>
          <p:nvPr/>
        </p:nvSpPr>
        <p:spPr bwMode="auto">
          <a:xfrm>
            <a:off x="6172200" y="1987997"/>
            <a:ext cx="923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dirty="0" smtClean="0">
                <a:solidFill>
                  <a:srgbClr val="000000"/>
                </a:solidFill>
                <a:latin typeface="Courier" charset="0"/>
              </a:rPr>
              <a:t>ADD z</a:t>
            </a:r>
            <a:endParaRPr lang="en-GB" dirty="0"/>
          </a:p>
        </p:txBody>
      </p:sp>
      <p:sp>
        <p:nvSpPr>
          <p:cNvPr id="10" name="Rectangle 13"/>
          <p:cNvSpPr>
            <a:spLocks noChangeArrowheads="1"/>
          </p:cNvSpPr>
          <p:nvPr/>
        </p:nvSpPr>
        <p:spPr bwMode="auto">
          <a:xfrm>
            <a:off x="6172200" y="2445197"/>
            <a:ext cx="923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dirty="0" smtClean="0">
                <a:solidFill>
                  <a:srgbClr val="000000"/>
                </a:solidFill>
                <a:latin typeface="Courier" charset="0"/>
              </a:rPr>
              <a:t>STA x</a:t>
            </a:r>
            <a:endParaRPr lang="en-GB" dirty="0"/>
          </a:p>
        </p:txBody>
      </p:sp>
      <p:cxnSp>
        <p:nvCxnSpPr>
          <p:cNvPr id="11" name="Straight Connector 14"/>
          <p:cNvCxnSpPr>
            <a:cxnSpLocks noChangeShapeType="1"/>
          </p:cNvCxnSpPr>
          <p:nvPr/>
        </p:nvCxnSpPr>
        <p:spPr bwMode="auto">
          <a:xfrm>
            <a:off x="6096000" y="3361184"/>
            <a:ext cx="167640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2" name="Rectangle 15"/>
          <p:cNvSpPr>
            <a:spLocks noChangeArrowheads="1"/>
          </p:cNvSpPr>
          <p:nvPr/>
        </p:nvSpPr>
        <p:spPr bwMode="auto">
          <a:xfrm>
            <a:off x="6172200" y="2899222"/>
            <a:ext cx="114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dirty="0" smtClean="0">
                <a:solidFill>
                  <a:srgbClr val="000000"/>
                </a:solidFill>
                <a:latin typeface="Courier" charset="0"/>
              </a:rPr>
              <a:t>HLT</a:t>
            </a:r>
            <a:endParaRPr lang="en-GB" dirty="0"/>
          </a:p>
        </p:txBody>
      </p:sp>
      <p:cxnSp>
        <p:nvCxnSpPr>
          <p:cNvPr id="13" name="Straight Connector 16"/>
          <p:cNvCxnSpPr>
            <a:cxnSpLocks noChangeShapeType="1"/>
          </p:cNvCxnSpPr>
          <p:nvPr/>
        </p:nvCxnSpPr>
        <p:spPr bwMode="auto">
          <a:xfrm>
            <a:off x="6096000" y="4961384"/>
            <a:ext cx="167640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4" name="Straight Connector 17"/>
          <p:cNvCxnSpPr>
            <a:cxnSpLocks noChangeShapeType="1"/>
          </p:cNvCxnSpPr>
          <p:nvPr/>
        </p:nvCxnSpPr>
        <p:spPr bwMode="auto">
          <a:xfrm>
            <a:off x="6096000" y="5418584"/>
            <a:ext cx="167640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5" name="Rectangle 19"/>
          <p:cNvSpPr>
            <a:spLocks noChangeArrowheads="1"/>
          </p:cNvSpPr>
          <p:nvPr/>
        </p:nvSpPr>
        <p:spPr bwMode="auto">
          <a:xfrm>
            <a:off x="5652120" y="4500910"/>
            <a:ext cx="1143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dirty="0">
                <a:solidFill>
                  <a:srgbClr val="000000"/>
                </a:solidFill>
                <a:latin typeface="Courier" charset="0"/>
              </a:rPr>
              <a:t>x</a:t>
            </a:r>
            <a:endParaRPr lang="en-GB" dirty="0"/>
          </a:p>
        </p:txBody>
      </p:sp>
      <p:sp>
        <p:nvSpPr>
          <p:cNvPr id="16" name="Rectangle 20"/>
          <p:cNvSpPr>
            <a:spLocks noChangeArrowheads="1"/>
          </p:cNvSpPr>
          <p:nvPr/>
        </p:nvSpPr>
        <p:spPr bwMode="auto">
          <a:xfrm>
            <a:off x="5652120" y="4962872"/>
            <a:ext cx="1143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a:solidFill>
                  <a:srgbClr val="000000"/>
                </a:solidFill>
                <a:latin typeface="Courier" charset="0"/>
              </a:rPr>
              <a:t>y</a:t>
            </a:r>
            <a:endParaRPr lang="en-GB"/>
          </a:p>
        </p:txBody>
      </p:sp>
      <p:sp>
        <p:nvSpPr>
          <p:cNvPr id="17" name="Rectangle 21"/>
          <p:cNvSpPr>
            <a:spLocks noChangeArrowheads="1"/>
          </p:cNvSpPr>
          <p:nvPr/>
        </p:nvSpPr>
        <p:spPr bwMode="auto">
          <a:xfrm>
            <a:off x="5652120" y="5415310"/>
            <a:ext cx="1143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dirty="0">
                <a:solidFill>
                  <a:srgbClr val="000000"/>
                </a:solidFill>
                <a:latin typeface="Courier" charset="0"/>
              </a:rPr>
              <a:t>z</a:t>
            </a:r>
            <a:endParaRPr lang="en-GB" dirty="0"/>
          </a:p>
        </p:txBody>
      </p:sp>
      <p:cxnSp>
        <p:nvCxnSpPr>
          <p:cNvPr id="18" name="Straight Connector 17"/>
          <p:cNvCxnSpPr>
            <a:cxnSpLocks noChangeShapeType="1"/>
          </p:cNvCxnSpPr>
          <p:nvPr/>
        </p:nvCxnSpPr>
        <p:spPr bwMode="auto">
          <a:xfrm>
            <a:off x="6084168" y="4509120"/>
            <a:ext cx="1676400"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9" name="Straight Connector 42"/>
          <p:cNvCxnSpPr>
            <a:cxnSpLocks noChangeShapeType="1"/>
          </p:cNvCxnSpPr>
          <p:nvPr/>
        </p:nvCxnSpPr>
        <p:spPr bwMode="auto">
          <a:xfrm>
            <a:off x="8002588" y="1702396"/>
            <a:ext cx="0" cy="3466628"/>
          </a:xfrm>
          <a:prstGeom prst="line">
            <a:avLst/>
          </a:prstGeom>
          <a:noFill/>
          <a:ln w="38100">
            <a:solidFill>
              <a:srgbClr val="FF6600"/>
            </a:solidFill>
            <a:prstDash val="sysDash"/>
            <a:round/>
            <a:headEnd/>
            <a:tailEnd/>
          </a:ln>
          <a:extLst>
            <a:ext uri="{909E8E84-426E-40dd-AFC4-6F175D3DCCD1}">
              <a14:hiddenFill xmlns:a14="http://schemas.microsoft.com/office/drawing/2010/main">
                <a:noFill/>
              </a14:hiddenFill>
            </a:ext>
          </a:extLst>
        </p:spPr>
      </p:cxnSp>
      <p:cxnSp>
        <p:nvCxnSpPr>
          <p:cNvPr id="20" name="Straight Connector 47"/>
          <p:cNvCxnSpPr>
            <a:cxnSpLocks noChangeShapeType="1"/>
          </p:cNvCxnSpPr>
          <p:nvPr/>
        </p:nvCxnSpPr>
        <p:spPr bwMode="auto">
          <a:xfrm>
            <a:off x="7239000" y="1700808"/>
            <a:ext cx="762000" cy="1588"/>
          </a:xfrm>
          <a:prstGeom prst="line">
            <a:avLst/>
          </a:prstGeom>
          <a:noFill/>
          <a:ln w="38100">
            <a:solidFill>
              <a:srgbClr val="FF6600"/>
            </a:solidFill>
            <a:prstDash val="sysDash"/>
            <a:round/>
            <a:headEnd/>
            <a:tailEnd/>
          </a:ln>
          <a:extLst>
            <a:ext uri="{909E8E84-426E-40dd-AFC4-6F175D3DCCD1}">
              <a14:hiddenFill xmlns:a14="http://schemas.microsoft.com/office/drawing/2010/main">
                <a:noFill/>
              </a14:hiddenFill>
            </a:ext>
          </a:extLst>
        </p:spPr>
      </p:cxnSp>
      <p:cxnSp>
        <p:nvCxnSpPr>
          <p:cNvPr id="21" name="Straight Connector 50"/>
          <p:cNvCxnSpPr>
            <a:cxnSpLocks noChangeShapeType="1"/>
          </p:cNvCxnSpPr>
          <p:nvPr/>
        </p:nvCxnSpPr>
        <p:spPr bwMode="auto">
          <a:xfrm>
            <a:off x="7194376" y="5167436"/>
            <a:ext cx="762000" cy="1588"/>
          </a:xfrm>
          <a:prstGeom prst="line">
            <a:avLst/>
          </a:prstGeom>
          <a:noFill/>
          <a:ln w="38100">
            <a:solidFill>
              <a:srgbClr val="FF6600"/>
            </a:solidFill>
            <a:prstDash val="sysDash"/>
            <a:round/>
            <a:headEnd type="arrow" w="lg" len="lg"/>
            <a:tailEnd/>
          </a:ln>
          <a:extLst>
            <a:ext uri="{909E8E84-426E-40dd-AFC4-6F175D3DCCD1}">
              <a14:hiddenFill xmlns:a14="http://schemas.microsoft.com/office/drawing/2010/main">
                <a:noFill/>
              </a14:hiddenFill>
            </a:ext>
          </a:extLst>
        </p:spPr>
      </p:cxnSp>
      <p:cxnSp>
        <p:nvCxnSpPr>
          <p:cNvPr id="22" name="Straight Connector 52"/>
          <p:cNvCxnSpPr>
            <a:cxnSpLocks noChangeShapeType="1"/>
          </p:cNvCxnSpPr>
          <p:nvPr/>
        </p:nvCxnSpPr>
        <p:spPr bwMode="auto">
          <a:xfrm>
            <a:off x="7239000" y="2156421"/>
            <a:ext cx="1219200" cy="1587"/>
          </a:xfrm>
          <a:prstGeom prst="line">
            <a:avLst/>
          </a:prstGeom>
          <a:noFill/>
          <a:ln w="38100">
            <a:solidFill>
              <a:srgbClr val="FF6600"/>
            </a:solidFill>
            <a:prstDash val="sysDash"/>
            <a:round/>
            <a:headEnd/>
            <a:tailEnd/>
          </a:ln>
          <a:extLst>
            <a:ext uri="{909E8E84-426E-40dd-AFC4-6F175D3DCCD1}">
              <a14:hiddenFill xmlns:a14="http://schemas.microsoft.com/office/drawing/2010/main">
                <a:noFill/>
              </a14:hiddenFill>
            </a:ext>
          </a:extLst>
        </p:spPr>
      </p:cxnSp>
      <p:cxnSp>
        <p:nvCxnSpPr>
          <p:cNvPr id="23" name="Straight Connector 54"/>
          <p:cNvCxnSpPr>
            <a:cxnSpLocks noChangeShapeType="1"/>
          </p:cNvCxnSpPr>
          <p:nvPr/>
        </p:nvCxnSpPr>
        <p:spPr bwMode="auto">
          <a:xfrm flipH="1">
            <a:off x="8456613" y="2159596"/>
            <a:ext cx="1588" cy="3441478"/>
          </a:xfrm>
          <a:prstGeom prst="line">
            <a:avLst/>
          </a:prstGeom>
          <a:noFill/>
          <a:ln w="38100">
            <a:solidFill>
              <a:srgbClr val="FF6600"/>
            </a:solidFill>
            <a:prstDash val="sysDash"/>
            <a:round/>
            <a:headEnd/>
            <a:tailEnd/>
          </a:ln>
          <a:extLst>
            <a:ext uri="{909E8E84-426E-40dd-AFC4-6F175D3DCCD1}">
              <a14:hiddenFill xmlns:a14="http://schemas.microsoft.com/office/drawing/2010/main">
                <a:noFill/>
              </a14:hiddenFill>
            </a:ext>
          </a:extLst>
        </p:spPr>
      </p:cxnSp>
      <p:cxnSp>
        <p:nvCxnSpPr>
          <p:cNvPr id="24" name="Straight Connector 55"/>
          <p:cNvCxnSpPr>
            <a:cxnSpLocks noChangeShapeType="1"/>
          </p:cNvCxnSpPr>
          <p:nvPr/>
        </p:nvCxnSpPr>
        <p:spPr bwMode="auto">
          <a:xfrm>
            <a:off x="7239000" y="5601072"/>
            <a:ext cx="1219200" cy="1587"/>
          </a:xfrm>
          <a:prstGeom prst="line">
            <a:avLst/>
          </a:prstGeom>
          <a:noFill/>
          <a:ln w="38100">
            <a:solidFill>
              <a:srgbClr val="FF6600"/>
            </a:solidFill>
            <a:prstDash val="sysDash"/>
            <a:round/>
            <a:headEnd type="arrow" w="lg" len="lg"/>
            <a:tailEnd/>
          </a:ln>
          <a:extLst>
            <a:ext uri="{909E8E84-426E-40dd-AFC4-6F175D3DCCD1}">
              <a14:hiddenFill xmlns:a14="http://schemas.microsoft.com/office/drawing/2010/main">
                <a:noFill/>
              </a14:hiddenFill>
            </a:ext>
          </a:extLst>
        </p:spPr>
      </p:cxnSp>
      <p:cxnSp>
        <p:nvCxnSpPr>
          <p:cNvPr id="25" name="Straight Connector 57"/>
          <p:cNvCxnSpPr>
            <a:cxnSpLocks noChangeShapeType="1"/>
          </p:cNvCxnSpPr>
          <p:nvPr/>
        </p:nvCxnSpPr>
        <p:spPr bwMode="auto">
          <a:xfrm>
            <a:off x="8748464" y="2651919"/>
            <a:ext cx="0" cy="2014636"/>
          </a:xfrm>
          <a:prstGeom prst="line">
            <a:avLst/>
          </a:prstGeom>
          <a:noFill/>
          <a:ln w="38100">
            <a:solidFill>
              <a:srgbClr val="FF6600"/>
            </a:solidFill>
            <a:prstDash val="sysDash"/>
            <a:round/>
            <a:headEnd/>
            <a:tailEnd/>
          </a:ln>
          <a:extLst>
            <a:ext uri="{909E8E84-426E-40dd-AFC4-6F175D3DCCD1}">
              <a14:hiddenFill xmlns:a14="http://schemas.microsoft.com/office/drawing/2010/main">
                <a:noFill/>
              </a14:hiddenFill>
            </a:ext>
          </a:extLst>
        </p:spPr>
      </p:cxnSp>
      <p:cxnSp>
        <p:nvCxnSpPr>
          <p:cNvPr id="26" name="Straight Connector 58"/>
          <p:cNvCxnSpPr>
            <a:cxnSpLocks noChangeShapeType="1"/>
          </p:cNvCxnSpPr>
          <p:nvPr/>
        </p:nvCxnSpPr>
        <p:spPr bwMode="auto">
          <a:xfrm>
            <a:off x="7293868" y="2648744"/>
            <a:ext cx="1526604" cy="0"/>
          </a:xfrm>
          <a:prstGeom prst="line">
            <a:avLst/>
          </a:prstGeom>
          <a:noFill/>
          <a:ln w="38100">
            <a:solidFill>
              <a:srgbClr val="FF6600"/>
            </a:solidFill>
            <a:prstDash val="sysDash"/>
            <a:round/>
            <a:headEnd/>
            <a:tailEnd/>
          </a:ln>
          <a:extLst>
            <a:ext uri="{909E8E84-426E-40dd-AFC4-6F175D3DCCD1}">
              <a14:hiddenFill xmlns:a14="http://schemas.microsoft.com/office/drawing/2010/main">
                <a:noFill/>
              </a14:hiddenFill>
            </a:ext>
          </a:extLst>
        </p:spPr>
      </p:cxnSp>
      <p:cxnSp>
        <p:nvCxnSpPr>
          <p:cNvPr id="27" name="Straight Connector 55"/>
          <p:cNvCxnSpPr>
            <a:cxnSpLocks noChangeShapeType="1"/>
          </p:cNvCxnSpPr>
          <p:nvPr/>
        </p:nvCxnSpPr>
        <p:spPr bwMode="auto">
          <a:xfrm>
            <a:off x="7236296" y="4664968"/>
            <a:ext cx="1510580" cy="1587"/>
          </a:xfrm>
          <a:prstGeom prst="line">
            <a:avLst/>
          </a:prstGeom>
          <a:noFill/>
          <a:ln w="38100">
            <a:solidFill>
              <a:srgbClr val="FF6600"/>
            </a:solidFill>
            <a:prstDash val="sysDash"/>
            <a:round/>
            <a:headEnd type="arrow" w="lg" len="lg"/>
            <a:tailEnd/>
          </a:ln>
          <a:extLst>
            <a:ext uri="{909E8E84-426E-40dd-AFC4-6F175D3DCCD1}">
              <a14:hiddenFill xmlns:a14="http://schemas.microsoft.com/office/drawing/2010/main">
                <a:noFill/>
              </a14:hiddenFill>
            </a:ext>
          </a:extLst>
        </p:spPr>
      </p:cxnSp>
      <p:sp>
        <p:nvSpPr>
          <p:cNvPr id="28" name="TextBox 27"/>
          <p:cNvSpPr txBox="1"/>
          <p:nvPr/>
        </p:nvSpPr>
        <p:spPr>
          <a:xfrm>
            <a:off x="395536" y="4437112"/>
            <a:ext cx="4032449"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defRPr/>
            </a:pPr>
            <a:r>
              <a:rPr lang="en-GB" sz="3600" dirty="0" smtClean="0">
                <a:solidFill>
                  <a:srgbClr val="FF0000"/>
                </a:solidFill>
              </a:rPr>
              <a:t>But do we know where everything is?</a:t>
            </a:r>
            <a:endParaRPr lang="en-GB" sz="3600" dirty="0">
              <a:solidFill>
                <a:srgbClr val="FF0000"/>
              </a:solidFill>
            </a:endParaRPr>
          </a:p>
        </p:txBody>
      </p:sp>
    </p:spTree>
    <p:extLst>
      <p:ext uri="{BB962C8B-B14F-4D97-AF65-F5344CB8AC3E}">
        <p14:creationId xmlns:p14="http://schemas.microsoft.com/office/powerpoint/2010/main" val="148520393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Beyond LMC</a:t>
            </a:r>
            <a:endParaRPr lang="en-GB" dirty="0"/>
          </a:p>
        </p:txBody>
      </p:sp>
      <p:sp>
        <p:nvSpPr>
          <p:cNvPr id="3" name="Content Placeholder 2"/>
          <p:cNvSpPr>
            <a:spLocks noGrp="1"/>
          </p:cNvSpPr>
          <p:nvPr>
            <p:ph idx="1"/>
          </p:nvPr>
        </p:nvSpPr>
        <p:spPr/>
        <p:txBody>
          <a:bodyPr/>
          <a:lstStyle/>
          <a:p>
            <a:r>
              <a:rPr lang="en-GB" b="1" dirty="0" smtClean="0"/>
              <a:t>Computer runs many programs</a:t>
            </a:r>
          </a:p>
          <a:p>
            <a:pPr lvl="1"/>
            <a:r>
              <a:rPr lang="en-GB" dirty="0" smtClean="0"/>
              <a:t>Applications</a:t>
            </a:r>
          </a:p>
          <a:p>
            <a:pPr lvl="1"/>
            <a:r>
              <a:rPr lang="en-GB" dirty="0" smtClean="0"/>
              <a:t>Interfaces to device – e.g. networks, keyboard</a:t>
            </a:r>
          </a:p>
          <a:p>
            <a:r>
              <a:rPr lang="en-GB" b="1" dirty="0" smtClean="0"/>
              <a:t>Many programs share memory</a:t>
            </a:r>
          </a:p>
          <a:p>
            <a:pPr lvl="1"/>
            <a:r>
              <a:rPr lang="en-GB" dirty="0" smtClean="0"/>
              <a:t>Which memory locations free?</a:t>
            </a:r>
          </a:p>
          <a:p>
            <a:pPr lvl="1"/>
            <a:r>
              <a:rPr lang="en-GB" dirty="0" smtClean="0"/>
              <a:t>How much memory needed?</a:t>
            </a:r>
          </a:p>
          <a:p>
            <a:r>
              <a:rPr lang="en-GB" b="1" dirty="0" smtClean="0"/>
              <a:t>Programs are incomplete!</a:t>
            </a:r>
          </a:p>
          <a:p>
            <a:pPr lvl="1"/>
            <a:r>
              <a:rPr lang="en-GB" dirty="0" smtClean="0"/>
              <a:t>Only the OS knows how to do I/O</a:t>
            </a:r>
          </a:p>
          <a:p>
            <a:pPr lvl="1"/>
            <a:r>
              <a:rPr lang="en-GB" dirty="0" smtClean="0"/>
              <a:t>Applications interface to OS</a:t>
            </a:r>
          </a:p>
        </p:txBody>
      </p:sp>
    </p:spTree>
    <p:extLst>
      <p:ext uri="{BB962C8B-B14F-4D97-AF65-F5344CB8AC3E}">
        <p14:creationId xmlns:p14="http://schemas.microsoft.com/office/powerpoint/2010/main" val="6994631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 of Solutions</a:t>
            </a:r>
            <a:endParaRPr lang="en-GB" dirty="0"/>
          </a:p>
        </p:txBody>
      </p:sp>
      <p:sp>
        <p:nvSpPr>
          <p:cNvPr id="3" name="Content Placeholder 2"/>
          <p:cNvSpPr>
            <a:spLocks noGrp="1"/>
          </p:cNvSpPr>
          <p:nvPr>
            <p:ph idx="1"/>
          </p:nvPr>
        </p:nvSpPr>
        <p:spPr>
          <a:xfrm>
            <a:off x="762000" y="1412776"/>
            <a:ext cx="7543800" cy="4752528"/>
          </a:xfrm>
        </p:spPr>
        <p:txBody>
          <a:bodyPr>
            <a:normAutofit lnSpcReduction="10000"/>
          </a:bodyPr>
          <a:lstStyle/>
          <a:p>
            <a:r>
              <a:rPr lang="en-GB" dirty="0" smtClean="0"/>
              <a:t>Compiler does not generate a complete program</a:t>
            </a:r>
          </a:p>
          <a:p>
            <a:pPr lvl="1"/>
            <a:r>
              <a:rPr lang="en-GB" b="1" dirty="0" smtClean="0"/>
              <a:t>Linker</a:t>
            </a:r>
            <a:r>
              <a:rPr lang="en-GB" dirty="0" smtClean="0"/>
              <a:t> combines parts</a:t>
            </a:r>
          </a:p>
          <a:p>
            <a:pPr lvl="1"/>
            <a:r>
              <a:rPr lang="en-GB" b="1" dirty="0" smtClean="0"/>
              <a:t>Loader</a:t>
            </a:r>
            <a:r>
              <a:rPr lang="en-GB" dirty="0" smtClean="0"/>
              <a:t> places it in memory</a:t>
            </a:r>
          </a:p>
          <a:p>
            <a:r>
              <a:rPr lang="en-GB" dirty="0" smtClean="0"/>
              <a:t>OS manages processes and interrupts</a:t>
            </a:r>
          </a:p>
          <a:p>
            <a:pPr lvl="1"/>
            <a:r>
              <a:rPr lang="en-GB" b="1" dirty="0" smtClean="0"/>
              <a:t>Interrupt handlers </a:t>
            </a:r>
            <a:r>
              <a:rPr lang="en-GB" dirty="0" smtClean="0"/>
              <a:t>respond to I/O events</a:t>
            </a:r>
          </a:p>
          <a:p>
            <a:pPr lvl="1"/>
            <a:r>
              <a:rPr lang="en-GB" dirty="0" smtClean="0"/>
              <a:t>Applications run in </a:t>
            </a:r>
            <a:r>
              <a:rPr lang="en-GB" b="1" dirty="0" smtClean="0"/>
              <a:t>processes</a:t>
            </a:r>
          </a:p>
          <a:p>
            <a:pPr lvl="1"/>
            <a:r>
              <a:rPr lang="en-GB" b="1" dirty="0" smtClean="0"/>
              <a:t>Scheduler</a:t>
            </a:r>
            <a:r>
              <a:rPr lang="en-GB" dirty="0" smtClean="0"/>
              <a:t> juggles processes</a:t>
            </a:r>
          </a:p>
          <a:p>
            <a:r>
              <a:rPr lang="en-GB" dirty="0" smtClean="0"/>
              <a:t>Processor and OS Manage Memory</a:t>
            </a:r>
          </a:p>
          <a:p>
            <a:pPr lvl="1"/>
            <a:r>
              <a:rPr lang="en-GB" dirty="0" smtClean="0"/>
              <a:t>Memory organised in </a:t>
            </a:r>
            <a:r>
              <a:rPr lang="en-GB" b="1" dirty="0" smtClean="0"/>
              <a:t>pages</a:t>
            </a:r>
          </a:p>
          <a:p>
            <a:pPr lvl="1"/>
            <a:r>
              <a:rPr lang="en-GB" dirty="0" smtClean="0"/>
              <a:t>Addresses are </a:t>
            </a:r>
            <a:r>
              <a:rPr lang="en-GB" b="1" dirty="0" smtClean="0"/>
              <a:t>translated</a:t>
            </a:r>
          </a:p>
          <a:p>
            <a:pPr lvl="1"/>
            <a:r>
              <a:rPr lang="en-GB" dirty="0" smtClean="0"/>
              <a:t>Pages come and go</a:t>
            </a:r>
          </a:p>
          <a:p>
            <a:pPr lvl="1"/>
            <a:endParaRPr lang="en-GB" dirty="0"/>
          </a:p>
        </p:txBody>
      </p:sp>
    </p:spTree>
    <p:extLst>
      <p:ext uri="{BB962C8B-B14F-4D97-AF65-F5344CB8AC3E}">
        <p14:creationId xmlns:p14="http://schemas.microsoft.com/office/powerpoint/2010/main" val="17198954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Options for Practical Work</a:t>
            </a:r>
            <a:endParaRPr lang="en-GB" dirty="0"/>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257796830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 and Options</a:t>
            </a:r>
            <a:endParaRPr lang="en-GB" dirty="0"/>
          </a:p>
        </p:txBody>
      </p:sp>
      <p:sp>
        <p:nvSpPr>
          <p:cNvPr id="3" name="Content Placeholder 2"/>
          <p:cNvSpPr>
            <a:spLocks noGrp="1"/>
          </p:cNvSpPr>
          <p:nvPr>
            <p:ph idx="1"/>
          </p:nvPr>
        </p:nvSpPr>
        <p:spPr>
          <a:xfrm>
            <a:off x="762000" y="1412776"/>
            <a:ext cx="7543800" cy="4752528"/>
          </a:xfrm>
        </p:spPr>
        <p:txBody>
          <a:bodyPr>
            <a:normAutofit/>
          </a:bodyPr>
          <a:lstStyle/>
          <a:p>
            <a:r>
              <a:rPr lang="en-GB" dirty="0" smtClean="0"/>
              <a:t>Pupils think that GUI </a:t>
            </a:r>
            <a:r>
              <a:rPr lang="en-GB" b="1" dirty="0" smtClean="0"/>
              <a:t>is</a:t>
            </a:r>
            <a:r>
              <a:rPr lang="en-GB" dirty="0" smtClean="0"/>
              <a:t> the Computer</a:t>
            </a:r>
          </a:p>
          <a:p>
            <a:r>
              <a:rPr lang="en-GB" dirty="0" smtClean="0"/>
              <a:t>… or </a:t>
            </a:r>
          </a:p>
          <a:p>
            <a:endParaRPr lang="en-GB" dirty="0"/>
          </a:p>
          <a:p>
            <a:r>
              <a:rPr lang="en-GB" dirty="0" smtClean="0"/>
              <a:t>Microsoft + IT manager want to keep it like that</a:t>
            </a:r>
          </a:p>
          <a:p>
            <a:endParaRPr lang="en-GB" dirty="0"/>
          </a:p>
          <a:p>
            <a:r>
              <a:rPr lang="en-GB" dirty="0" smtClean="0"/>
              <a:t>Raspberry Pi: e.g. headless</a:t>
            </a:r>
          </a:p>
          <a:p>
            <a:pPr lvl="1"/>
            <a:r>
              <a:rPr lang="en-GB" dirty="0" smtClean="0"/>
              <a:t>See e.g.</a:t>
            </a:r>
            <a:r>
              <a:rPr lang="en-GB" sz="2000" dirty="0" smtClean="0"/>
              <a:t> </a:t>
            </a:r>
            <a:r>
              <a:rPr lang="en-GB" sz="2000" dirty="0">
                <a:hlinkClick r:id="rId2"/>
              </a:rPr>
              <a:t>https://www.youtube.com/watch?v=</a:t>
            </a:r>
            <a:r>
              <a:rPr lang="en-GB" sz="2000" dirty="0" smtClean="0">
                <a:hlinkClick r:id="rId2"/>
              </a:rPr>
              <a:t>Ioih6MHNNqc</a:t>
            </a:r>
            <a:r>
              <a:rPr lang="en-GB" sz="2000" dirty="0" smtClean="0"/>
              <a:t> </a:t>
            </a:r>
          </a:p>
          <a:p>
            <a:r>
              <a:rPr lang="en-GB" dirty="0" smtClean="0"/>
              <a:t>Virtual machine</a:t>
            </a:r>
          </a:p>
          <a:p>
            <a:pPr lvl="1"/>
            <a:r>
              <a:rPr lang="en-GB" dirty="0" smtClean="0"/>
              <a:t>Local or Web-based e.g. c9.io</a:t>
            </a:r>
            <a:endParaRPr lang="en-GB" dirty="0"/>
          </a:p>
        </p:txBody>
      </p:sp>
      <p:sp>
        <p:nvSpPr>
          <p:cNvPr id="4" name="Cloud 3"/>
          <p:cNvSpPr/>
          <p:nvPr/>
        </p:nvSpPr>
        <p:spPr>
          <a:xfrm>
            <a:off x="2339752" y="1988840"/>
            <a:ext cx="1800200" cy="864096"/>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dirty="0" smtClean="0"/>
              <a:t>Where?</a:t>
            </a:r>
            <a:endParaRPr lang="en-GB" sz="2400" dirty="0"/>
          </a:p>
        </p:txBody>
      </p:sp>
    </p:spTree>
    <p:extLst>
      <p:ext uri="{BB962C8B-B14F-4D97-AF65-F5344CB8AC3E}">
        <p14:creationId xmlns:p14="http://schemas.microsoft.com/office/powerpoint/2010/main" val="76076462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Comparison</a:t>
            </a:r>
            <a:endParaRPr lang="en-GB" dirty="0"/>
          </a:p>
        </p:txBody>
      </p:sp>
      <p:sp>
        <p:nvSpPr>
          <p:cNvPr id="5" name="Text Placeholder 4"/>
          <p:cNvSpPr>
            <a:spLocks noGrp="1"/>
          </p:cNvSpPr>
          <p:nvPr>
            <p:ph type="body" idx="1"/>
          </p:nvPr>
        </p:nvSpPr>
        <p:spPr>
          <a:xfrm>
            <a:off x="758952" y="1268760"/>
            <a:ext cx="3657600" cy="639762"/>
          </a:xfrm>
        </p:spPr>
        <p:txBody>
          <a:bodyPr/>
          <a:lstStyle/>
          <a:p>
            <a:r>
              <a:rPr lang="en-GB" dirty="0" smtClean="0"/>
              <a:t>Raspberry Pi</a:t>
            </a:r>
            <a:endParaRPr lang="en-GB" dirty="0"/>
          </a:p>
        </p:txBody>
      </p:sp>
      <p:sp>
        <p:nvSpPr>
          <p:cNvPr id="6" name="Content Placeholder 5"/>
          <p:cNvSpPr>
            <a:spLocks noGrp="1"/>
          </p:cNvSpPr>
          <p:nvPr>
            <p:ph sz="half" idx="2"/>
          </p:nvPr>
        </p:nvSpPr>
        <p:spPr>
          <a:xfrm>
            <a:off x="758952" y="2060848"/>
            <a:ext cx="3657600" cy="3456384"/>
          </a:xfrm>
        </p:spPr>
        <p:txBody>
          <a:bodyPr/>
          <a:lstStyle/>
          <a:p>
            <a:r>
              <a:rPr lang="en-GB" dirty="0" smtClean="0"/>
              <a:t>Hard to set up without interacting with network</a:t>
            </a:r>
          </a:p>
          <a:p>
            <a:r>
              <a:rPr lang="en-GB" dirty="0" smtClean="0"/>
              <a:t>Clear what is happening </a:t>
            </a:r>
          </a:p>
          <a:p>
            <a:r>
              <a:rPr lang="en-GB" dirty="0" smtClean="0"/>
              <a:t>Easy to manage once setup</a:t>
            </a:r>
          </a:p>
          <a:p>
            <a:r>
              <a:rPr lang="en-GB" dirty="0"/>
              <a:t>Available to pupils </a:t>
            </a:r>
          </a:p>
          <a:p>
            <a:endParaRPr lang="en-GB" dirty="0"/>
          </a:p>
        </p:txBody>
      </p:sp>
      <p:sp>
        <p:nvSpPr>
          <p:cNvPr id="7" name="Text Placeholder 6"/>
          <p:cNvSpPr>
            <a:spLocks noGrp="1"/>
          </p:cNvSpPr>
          <p:nvPr>
            <p:ph type="body" sz="quarter" idx="3"/>
          </p:nvPr>
        </p:nvSpPr>
        <p:spPr>
          <a:xfrm>
            <a:off x="4645152" y="1268760"/>
            <a:ext cx="3657600" cy="639762"/>
          </a:xfrm>
        </p:spPr>
        <p:txBody>
          <a:bodyPr/>
          <a:lstStyle/>
          <a:p>
            <a:r>
              <a:rPr lang="en-GB" dirty="0" smtClean="0"/>
              <a:t>Virtual Machine</a:t>
            </a:r>
            <a:endParaRPr lang="en-GB" dirty="0"/>
          </a:p>
        </p:txBody>
      </p:sp>
      <p:sp>
        <p:nvSpPr>
          <p:cNvPr id="8" name="Content Placeholder 7"/>
          <p:cNvSpPr>
            <a:spLocks noGrp="1"/>
          </p:cNvSpPr>
          <p:nvPr>
            <p:ph sz="quarter" idx="4"/>
          </p:nvPr>
        </p:nvSpPr>
        <p:spPr>
          <a:xfrm>
            <a:off x="4645152" y="2060848"/>
            <a:ext cx="3657600" cy="3456384"/>
          </a:xfrm>
        </p:spPr>
        <p:txBody>
          <a:bodyPr/>
          <a:lstStyle/>
          <a:p>
            <a:r>
              <a:rPr lang="en-GB" dirty="0" smtClean="0"/>
              <a:t>Local</a:t>
            </a:r>
          </a:p>
          <a:p>
            <a:pPr lvl="1"/>
            <a:r>
              <a:rPr lang="en-GB" dirty="0" smtClean="0"/>
              <a:t>Moderately clear</a:t>
            </a:r>
          </a:p>
          <a:p>
            <a:pPr lvl="1"/>
            <a:r>
              <a:rPr lang="en-GB" dirty="0" smtClean="0"/>
              <a:t>Some management issues</a:t>
            </a:r>
          </a:p>
          <a:p>
            <a:r>
              <a:rPr lang="en-GB" dirty="0" smtClean="0"/>
              <a:t>Web based</a:t>
            </a:r>
          </a:p>
          <a:p>
            <a:pPr lvl="1"/>
            <a:r>
              <a:rPr lang="en-GB" dirty="0" smtClean="0"/>
              <a:t>Easy to deliver</a:t>
            </a:r>
          </a:p>
          <a:p>
            <a:pPr lvl="1"/>
            <a:r>
              <a:rPr lang="en-GB" dirty="0" smtClean="0"/>
              <a:t>Potential confusion</a:t>
            </a:r>
          </a:p>
          <a:p>
            <a:pPr lvl="1"/>
            <a:r>
              <a:rPr lang="en-GB" dirty="0" smtClean="0"/>
              <a:t>… especially if s/w IDE </a:t>
            </a:r>
          </a:p>
        </p:txBody>
      </p:sp>
      <p:sp>
        <p:nvSpPr>
          <p:cNvPr id="9" name="TextBox 8"/>
          <p:cNvSpPr txBox="1"/>
          <p:nvPr/>
        </p:nvSpPr>
        <p:spPr>
          <a:xfrm>
            <a:off x="899592" y="5301208"/>
            <a:ext cx="5299874" cy="523220"/>
          </a:xfrm>
          <a:prstGeom prst="rect">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2800" dirty="0" smtClean="0"/>
              <a:t>Is practical work important for OS?</a:t>
            </a:r>
            <a:endParaRPr lang="en-GB" sz="2800" dirty="0"/>
          </a:p>
        </p:txBody>
      </p:sp>
    </p:spTree>
    <p:extLst>
      <p:ext uri="{BB962C8B-B14F-4D97-AF65-F5344CB8AC3E}">
        <p14:creationId xmlns:p14="http://schemas.microsoft.com/office/powerpoint/2010/main" val="1376780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 Set Up c9.io</a:t>
            </a:r>
            <a:endParaRPr lang="en-GB" dirty="0"/>
          </a:p>
        </p:txBody>
      </p:sp>
      <p:sp>
        <p:nvSpPr>
          <p:cNvPr id="3" name="Content Placeholder 2"/>
          <p:cNvSpPr>
            <a:spLocks noGrp="1"/>
          </p:cNvSpPr>
          <p:nvPr>
            <p:ph idx="1"/>
          </p:nvPr>
        </p:nvSpPr>
        <p:spPr/>
        <p:txBody>
          <a:bodyPr/>
          <a:lstStyle/>
          <a:p>
            <a:r>
              <a:rPr lang="en-GB" dirty="0" smtClean="0"/>
              <a:t>Cloud Nine is a web-based s/w development environment</a:t>
            </a:r>
          </a:p>
          <a:p>
            <a:pPr lvl="1"/>
            <a:r>
              <a:rPr lang="en-GB" dirty="0" smtClean="0"/>
              <a:t>command line programs</a:t>
            </a:r>
          </a:p>
          <a:p>
            <a:pPr lvl="1"/>
            <a:r>
              <a:rPr lang="en-GB" dirty="0" smtClean="0"/>
              <a:t>web programs</a:t>
            </a:r>
          </a:p>
          <a:p>
            <a:endParaRPr lang="en-GB" dirty="0" smtClean="0"/>
          </a:p>
          <a:p>
            <a:r>
              <a:rPr lang="en-GB" dirty="0" smtClean="0"/>
              <a:t>Create a free account on c9.io</a:t>
            </a:r>
          </a:p>
          <a:p>
            <a:r>
              <a:rPr lang="en-GB" dirty="0" smtClean="0"/>
              <a:t>Need access to an email account</a:t>
            </a:r>
          </a:p>
          <a:p>
            <a:r>
              <a:rPr lang="en-GB" dirty="0" smtClean="0"/>
              <a:t>Create a basic project (see exercise sheet)</a:t>
            </a:r>
            <a:endParaRPr lang="en-GB" dirty="0"/>
          </a:p>
          <a:p>
            <a:endParaRPr lang="en-GB" dirty="0"/>
          </a:p>
        </p:txBody>
      </p:sp>
    </p:spTree>
    <p:extLst>
      <p:ext uri="{BB962C8B-B14F-4D97-AF65-F5344CB8AC3E}">
        <p14:creationId xmlns:p14="http://schemas.microsoft.com/office/powerpoint/2010/main" val="34138794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 1.1- 1.6 Command Line</a:t>
            </a:r>
            <a:endParaRPr lang="en-GB" dirty="0"/>
          </a:p>
        </p:txBody>
      </p:sp>
      <p:sp>
        <p:nvSpPr>
          <p:cNvPr id="3" name="Content Placeholder 2"/>
          <p:cNvSpPr>
            <a:spLocks noGrp="1"/>
          </p:cNvSpPr>
          <p:nvPr>
            <p:ph idx="1"/>
          </p:nvPr>
        </p:nvSpPr>
        <p:spPr/>
        <p:txBody>
          <a:bodyPr/>
          <a:lstStyle/>
          <a:p>
            <a:r>
              <a:rPr lang="en-GB" dirty="0" smtClean="0"/>
              <a:t>Use the command line to</a:t>
            </a:r>
          </a:p>
          <a:p>
            <a:pPr lvl="1"/>
            <a:r>
              <a:rPr lang="en-GB" dirty="0" smtClean="0"/>
              <a:t>Look at files</a:t>
            </a:r>
          </a:p>
          <a:p>
            <a:pPr lvl="1"/>
            <a:r>
              <a:rPr lang="en-GB" dirty="0" smtClean="0"/>
              <a:t>Create files and directories</a:t>
            </a:r>
          </a:p>
          <a:p>
            <a:pPr lvl="1"/>
            <a:r>
              <a:rPr lang="en-GB" dirty="0" smtClean="0"/>
              <a:t>Run programs</a:t>
            </a:r>
            <a:endParaRPr lang="en-GB" dirty="0"/>
          </a:p>
        </p:txBody>
      </p:sp>
    </p:spTree>
    <p:extLst>
      <p:ext uri="{BB962C8B-B14F-4D97-AF65-F5344CB8AC3E}">
        <p14:creationId xmlns:p14="http://schemas.microsoft.com/office/powerpoint/2010/main" val="3290343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Compiling and Linking</a:t>
            </a:r>
            <a:endParaRPr lang="en-GB" dirty="0"/>
          </a:p>
        </p:txBody>
      </p:sp>
      <p:sp>
        <p:nvSpPr>
          <p:cNvPr id="5" name="Subtitle 4"/>
          <p:cNvSpPr>
            <a:spLocks noGrp="1"/>
          </p:cNvSpPr>
          <p:nvPr>
            <p:ph type="subTitle" idx="1"/>
          </p:nvPr>
        </p:nvSpPr>
        <p:spPr/>
        <p:txBody>
          <a:bodyPr/>
          <a:lstStyle/>
          <a:p>
            <a:r>
              <a:rPr lang="en-GB" dirty="0" smtClean="0"/>
              <a:t>Problem 1: compiler does not generate a complete program</a:t>
            </a:r>
            <a:endParaRPr lang="en-GB" dirty="0"/>
          </a:p>
        </p:txBody>
      </p:sp>
    </p:spTree>
    <p:extLst>
      <p:ext uri="{BB962C8B-B14F-4D97-AF65-F5344CB8AC3E}">
        <p14:creationId xmlns:p14="http://schemas.microsoft.com/office/powerpoint/2010/main" val="378680394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05" name="Picture 10" descr="f02-21-P3744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419100"/>
            <a:ext cx="8567737" cy="627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6" name="Rectangle 2"/>
          <p:cNvSpPr>
            <a:spLocks noGrp="1" noChangeArrowheads="1"/>
          </p:cNvSpPr>
          <p:nvPr>
            <p:ph type="title"/>
          </p:nvPr>
        </p:nvSpPr>
        <p:spPr>
          <a:xfrm>
            <a:off x="3714328" y="332656"/>
            <a:ext cx="5034136" cy="1440160"/>
          </a:xfrm>
        </p:spPr>
        <p:txBody>
          <a:bodyPr/>
          <a:lstStyle/>
          <a:p>
            <a:r>
              <a:rPr lang="en-US" dirty="0" smtClean="0"/>
              <a:t>Program Translation</a:t>
            </a:r>
            <a:endParaRPr lang="en-AU" dirty="0"/>
          </a:p>
        </p:txBody>
      </p:sp>
    </p:spTree>
    <p:extLst>
      <p:ext uri="{BB962C8B-B14F-4D97-AF65-F5344CB8AC3E}">
        <p14:creationId xmlns:p14="http://schemas.microsoft.com/office/powerpoint/2010/main" val="126274268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GB" smtClean="0"/>
              <a:t>Assembly &amp; Object Code</a:t>
            </a:r>
            <a:endParaRPr lang="en-GB"/>
          </a:p>
        </p:txBody>
      </p:sp>
      <p:sp>
        <p:nvSpPr>
          <p:cNvPr id="48130" name="Content Placeholder 2"/>
          <p:cNvSpPr>
            <a:spLocks noGrp="1"/>
          </p:cNvSpPr>
          <p:nvPr>
            <p:ph idx="1"/>
          </p:nvPr>
        </p:nvSpPr>
        <p:spPr/>
        <p:txBody>
          <a:bodyPr/>
          <a:lstStyle/>
          <a:p>
            <a:r>
              <a:rPr lang="en-GB" smtClean="0"/>
              <a:t>Assembly code</a:t>
            </a:r>
          </a:p>
          <a:p>
            <a:pPr lvl="1"/>
            <a:r>
              <a:rPr lang="en-GB" smtClean="0"/>
              <a:t>Textual representation of machine code</a:t>
            </a:r>
          </a:p>
          <a:p>
            <a:pPr lvl="1"/>
            <a:r>
              <a:rPr lang="en-GB" smtClean="0"/>
              <a:t>Produced by compiler</a:t>
            </a:r>
          </a:p>
          <a:p>
            <a:r>
              <a:rPr lang="en-GB" smtClean="0"/>
              <a:t>Object code</a:t>
            </a:r>
          </a:p>
          <a:p>
            <a:pPr lvl="1"/>
            <a:r>
              <a:rPr lang="en-GB" smtClean="0"/>
              <a:t>Binary representation</a:t>
            </a:r>
          </a:p>
          <a:p>
            <a:pPr lvl="1"/>
            <a:r>
              <a:rPr lang="en-GB" smtClean="0"/>
              <a:t>Produced by assembler</a:t>
            </a:r>
          </a:p>
          <a:p>
            <a:r>
              <a:rPr lang="en-GB" smtClean="0"/>
              <a:t>Normally compiler and assembler combined</a:t>
            </a:r>
            <a:endParaRPr lang="en-GB"/>
          </a:p>
        </p:txBody>
      </p:sp>
    </p:spTree>
    <p:extLst>
      <p:ext uri="{BB962C8B-B14F-4D97-AF65-F5344CB8AC3E}">
        <p14:creationId xmlns:p14="http://schemas.microsoft.com/office/powerpoint/2010/main" val="216768547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3"/>
          <p:cNvSpPr>
            <a:spLocks noGrp="1"/>
          </p:cNvSpPr>
          <p:nvPr>
            <p:ph type="title"/>
          </p:nvPr>
        </p:nvSpPr>
        <p:spPr/>
        <p:txBody>
          <a:bodyPr/>
          <a:lstStyle/>
          <a:p>
            <a:r>
              <a:rPr lang="en-GB" smtClean="0"/>
              <a:t>Example C Program</a:t>
            </a:r>
            <a:endParaRPr lang="en-GB"/>
          </a:p>
        </p:txBody>
      </p:sp>
      <p:sp>
        <p:nvSpPr>
          <p:cNvPr id="5" name="Rectangle 4"/>
          <p:cNvSpPr/>
          <p:nvPr/>
        </p:nvSpPr>
        <p:spPr>
          <a:xfrm>
            <a:off x="323850" y="1181100"/>
            <a:ext cx="8550275" cy="56324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GB" sz="2400" b="1" dirty="0">
                <a:latin typeface="Courier New"/>
                <a:cs typeface="Courier New"/>
              </a:rPr>
              <a:t>#include &lt;</a:t>
            </a:r>
            <a:r>
              <a:rPr lang="en-GB" sz="2400" b="1" dirty="0" err="1">
                <a:latin typeface="Courier New"/>
                <a:cs typeface="Courier New"/>
              </a:rPr>
              <a:t>stdio.h</a:t>
            </a:r>
            <a:r>
              <a:rPr lang="en-GB" sz="2400" b="1" dirty="0">
                <a:latin typeface="Courier New"/>
                <a:cs typeface="Courier New"/>
              </a:rPr>
              <a:t>&gt;</a:t>
            </a:r>
          </a:p>
          <a:p>
            <a:pPr>
              <a:defRPr/>
            </a:pPr>
            <a:r>
              <a:rPr lang="en-GB" sz="2400" b="1" dirty="0">
                <a:latin typeface="Courier New"/>
                <a:cs typeface="Courier New"/>
              </a:rPr>
              <a:t>#include &lt;</a:t>
            </a:r>
            <a:r>
              <a:rPr lang="en-GB" sz="2400" b="1" dirty="0" err="1">
                <a:latin typeface="Courier New"/>
                <a:cs typeface="Courier New"/>
              </a:rPr>
              <a:t>stdlib.h</a:t>
            </a:r>
            <a:r>
              <a:rPr lang="en-GB" sz="2400" b="1" dirty="0">
                <a:latin typeface="Courier New"/>
                <a:cs typeface="Courier New"/>
              </a:rPr>
              <a:t>&gt;</a:t>
            </a:r>
          </a:p>
          <a:p>
            <a:pPr>
              <a:defRPr/>
            </a:pPr>
            <a:endParaRPr lang="en-GB" sz="2400" b="1" dirty="0">
              <a:latin typeface="Courier New"/>
              <a:cs typeface="Courier New"/>
            </a:endParaRPr>
          </a:p>
          <a:p>
            <a:pPr>
              <a:defRPr/>
            </a:pPr>
            <a:r>
              <a:rPr lang="en-GB" sz="2400" b="1" dirty="0" err="1">
                <a:latin typeface="Courier New"/>
                <a:cs typeface="Courier New"/>
              </a:rPr>
              <a:t>int</a:t>
            </a:r>
            <a:r>
              <a:rPr lang="en-GB" sz="2400" b="1" dirty="0">
                <a:latin typeface="Courier New"/>
                <a:cs typeface="Courier New"/>
              </a:rPr>
              <a:t> main (</a:t>
            </a:r>
            <a:r>
              <a:rPr lang="en-GB" sz="2400" b="1" dirty="0" err="1">
                <a:latin typeface="Courier New"/>
                <a:cs typeface="Courier New"/>
              </a:rPr>
              <a:t>int</a:t>
            </a:r>
            <a:r>
              <a:rPr lang="en-GB" sz="2400" b="1" dirty="0">
                <a:latin typeface="Courier New"/>
                <a:cs typeface="Courier New"/>
              </a:rPr>
              <a:t> </a:t>
            </a:r>
            <a:r>
              <a:rPr lang="en-GB" sz="2400" b="1" dirty="0" err="1">
                <a:latin typeface="Courier New"/>
                <a:cs typeface="Courier New"/>
              </a:rPr>
              <a:t>argc</a:t>
            </a:r>
            <a:r>
              <a:rPr lang="en-GB" sz="2400" b="1" dirty="0">
                <a:latin typeface="Courier New"/>
                <a:cs typeface="Courier New"/>
              </a:rPr>
              <a:t>, </a:t>
            </a:r>
            <a:r>
              <a:rPr lang="en-GB" sz="2400" b="1" dirty="0" err="1">
                <a:latin typeface="Courier New"/>
                <a:cs typeface="Courier New"/>
              </a:rPr>
              <a:t>const</a:t>
            </a:r>
            <a:r>
              <a:rPr lang="en-GB" sz="2400" b="1" dirty="0">
                <a:latin typeface="Courier New"/>
                <a:cs typeface="Courier New"/>
              </a:rPr>
              <a:t> char </a:t>
            </a:r>
            <a:r>
              <a:rPr lang="en-GB" sz="2400" b="1" dirty="0" smtClean="0">
                <a:latin typeface="Courier New"/>
                <a:cs typeface="Courier New"/>
              </a:rPr>
              <a:t>*</a:t>
            </a:r>
            <a:r>
              <a:rPr lang="en-GB" sz="2400" b="1" dirty="0" err="1" smtClean="0">
                <a:latin typeface="Courier New"/>
                <a:cs typeface="Courier New"/>
              </a:rPr>
              <a:t>argv</a:t>
            </a:r>
            <a:r>
              <a:rPr lang="en-GB" sz="2400" b="1" dirty="0">
                <a:latin typeface="Courier New"/>
                <a:cs typeface="Courier New"/>
              </a:rPr>
              <a:t>[]) {</a:t>
            </a:r>
          </a:p>
          <a:p>
            <a:pPr>
              <a:defRPr/>
            </a:pPr>
            <a:r>
              <a:rPr lang="en-GB" sz="2400" b="1" dirty="0">
                <a:latin typeface="Courier New"/>
                <a:cs typeface="Courier New"/>
              </a:rPr>
              <a:t>	</a:t>
            </a:r>
          </a:p>
          <a:p>
            <a:pPr>
              <a:defRPr/>
            </a:pPr>
            <a:r>
              <a:rPr lang="en-GB" sz="2400" b="1" dirty="0">
                <a:latin typeface="Courier New"/>
                <a:cs typeface="Courier New"/>
              </a:rPr>
              <a:t>	// check for argument</a:t>
            </a:r>
          </a:p>
          <a:p>
            <a:pPr>
              <a:defRPr/>
            </a:pPr>
            <a:r>
              <a:rPr lang="en-GB" sz="2400" b="1" dirty="0">
                <a:latin typeface="Courier New"/>
                <a:cs typeface="Courier New"/>
              </a:rPr>
              <a:t>	if (</a:t>
            </a:r>
            <a:r>
              <a:rPr lang="en-GB" sz="2400" b="1" dirty="0" err="1">
                <a:latin typeface="Courier New"/>
                <a:cs typeface="Courier New"/>
              </a:rPr>
              <a:t>argc</a:t>
            </a:r>
            <a:r>
              <a:rPr lang="en-GB" sz="2400" b="1" dirty="0">
                <a:latin typeface="Courier New"/>
                <a:cs typeface="Courier New"/>
              </a:rPr>
              <a:t> &lt; 2) {</a:t>
            </a:r>
          </a:p>
          <a:p>
            <a:pPr>
              <a:defRPr/>
            </a:pPr>
            <a:r>
              <a:rPr lang="en-GB" sz="2400" b="1" dirty="0">
                <a:latin typeface="Courier New"/>
                <a:cs typeface="Courier New"/>
              </a:rPr>
              <a:t>		return 1 ;</a:t>
            </a:r>
          </a:p>
          <a:p>
            <a:pPr>
              <a:defRPr/>
            </a:pPr>
            <a:r>
              <a:rPr lang="en-GB" sz="2400" b="1" dirty="0">
                <a:latin typeface="Courier New"/>
                <a:cs typeface="Courier New"/>
              </a:rPr>
              <a:t>	}</a:t>
            </a:r>
          </a:p>
          <a:p>
            <a:pPr>
              <a:defRPr/>
            </a:pPr>
            <a:r>
              <a:rPr lang="en-GB" sz="2400" b="1" dirty="0">
                <a:latin typeface="Courier New"/>
                <a:cs typeface="Courier New"/>
              </a:rPr>
              <a:t>	</a:t>
            </a:r>
          </a:p>
          <a:p>
            <a:pPr>
              <a:defRPr/>
            </a:pPr>
            <a:r>
              <a:rPr lang="en-GB" sz="2400" b="1" dirty="0">
                <a:latin typeface="Courier New"/>
                <a:cs typeface="Courier New"/>
              </a:rPr>
              <a:t>	// convert argument</a:t>
            </a:r>
          </a:p>
          <a:p>
            <a:pPr>
              <a:defRPr/>
            </a:pPr>
            <a:r>
              <a:rPr lang="en-GB" sz="2400" b="1" dirty="0">
                <a:latin typeface="Courier New"/>
                <a:cs typeface="Courier New"/>
              </a:rPr>
              <a:t>	</a:t>
            </a:r>
            <a:r>
              <a:rPr lang="en-GB" sz="2400" b="1" dirty="0" err="1">
                <a:latin typeface="Courier New"/>
                <a:cs typeface="Courier New"/>
              </a:rPr>
              <a:t>int</a:t>
            </a:r>
            <a:r>
              <a:rPr lang="en-GB" sz="2400" b="1" dirty="0">
                <a:latin typeface="Courier New"/>
                <a:cs typeface="Courier New"/>
              </a:rPr>
              <a:t> </a:t>
            </a:r>
            <a:r>
              <a:rPr lang="en-GB" sz="2400" b="1" dirty="0" err="1">
                <a:latin typeface="Courier New"/>
                <a:cs typeface="Courier New"/>
              </a:rPr>
              <a:t>num</a:t>
            </a:r>
            <a:r>
              <a:rPr lang="en-GB" sz="2400" b="1" dirty="0">
                <a:latin typeface="Courier New"/>
                <a:cs typeface="Courier New"/>
              </a:rPr>
              <a:t> = </a:t>
            </a:r>
            <a:r>
              <a:rPr lang="en-GB" sz="2400" b="1" dirty="0" err="1">
                <a:latin typeface="Courier New"/>
                <a:cs typeface="Courier New"/>
              </a:rPr>
              <a:t>atoi</a:t>
            </a:r>
            <a:r>
              <a:rPr lang="en-GB" sz="2400" b="1" dirty="0">
                <a:latin typeface="Courier New"/>
                <a:cs typeface="Courier New"/>
              </a:rPr>
              <a:t>(</a:t>
            </a:r>
            <a:r>
              <a:rPr lang="en-GB" sz="2400" b="1" dirty="0" err="1">
                <a:latin typeface="Courier New"/>
                <a:cs typeface="Courier New"/>
              </a:rPr>
              <a:t>argv</a:t>
            </a:r>
            <a:r>
              <a:rPr lang="en-GB" sz="2400" b="1" dirty="0">
                <a:latin typeface="Courier New"/>
                <a:cs typeface="Courier New"/>
              </a:rPr>
              <a:t>[1]); </a:t>
            </a:r>
          </a:p>
          <a:p>
            <a:pPr>
              <a:defRPr/>
            </a:pPr>
            <a:r>
              <a:rPr lang="en-GB" sz="2400" b="1" dirty="0">
                <a:latin typeface="Courier New"/>
                <a:cs typeface="Courier New"/>
              </a:rPr>
              <a:t>	</a:t>
            </a:r>
            <a:r>
              <a:rPr lang="en-GB" sz="2400" b="1" dirty="0" err="1">
                <a:latin typeface="Courier New"/>
                <a:cs typeface="Courier New"/>
              </a:rPr>
              <a:t>printf</a:t>
            </a:r>
            <a:r>
              <a:rPr lang="en-GB" sz="2400" b="1" dirty="0">
                <a:latin typeface="Courier New"/>
                <a:cs typeface="Courier New"/>
              </a:rPr>
              <a:t>("%d\n", num+1);</a:t>
            </a:r>
          </a:p>
          <a:p>
            <a:pPr>
              <a:defRPr/>
            </a:pPr>
            <a:r>
              <a:rPr lang="en-GB" sz="2400" b="1" dirty="0">
                <a:latin typeface="Courier New"/>
                <a:cs typeface="Courier New"/>
              </a:rPr>
              <a:t>	return 0 ;</a:t>
            </a:r>
          </a:p>
          <a:p>
            <a:pPr>
              <a:defRPr/>
            </a:pPr>
            <a:r>
              <a:rPr lang="en-GB" sz="2400" b="1" dirty="0">
                <a:latin typeface="Courier New"/>
                <a:cs typeface="Courier New"/>
              </a:rPr>
              <a:t>}</a:t>
            </a:r>
          </a:p>
        </p:txBody>
      </p:sp>
    </p:spTree>
    <p:extLst>
      <p:ext uri="{BB962C8B-B14F-4D97-AF65-F5344CB8AC3E}">
        <p14:creationId xmlns:p14="http://schemas.microsoft.com/office/powerpoint/2010/main" val="217564144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34925" y="493713"/>
            <a:ext cx="7345363" cy="624840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sz="2000" dirty="0">
                <a:solidFill>
                  <a:srgbClr val="0000FF"/>
                </a:solidFill>
                <a:latin typeface="Courier New"/>
                <a:cs typeface="Courier New"/>
              </a:rPr>
              <a:t>11:main.c        **** </a:t>
            </a:r>
            <a:r>
              <a:rPr lang="en-US" sz="2000" dirty="0" err="1">
                <a:solidFill>
                  <a:srgbClr val="0000FF"/>
                </a:solidFill>
                <a:latin typeface="Courier New"/>
                <a:cs typeface="Courier New"/>
              </a:rPr>
              <a:t>int</a:t>
            </a:r>
            <a:r>
              <a:rPr lang="en-US" sz="2000" dirty="0">
                <a:solidFill>
                  <a:srgbClr val="0000FF"/>
                </a:solidFill>
                <a:latin typeface="Courier New"/>
                <a:cs typeface="Courier New"/>
              </a:rPr>
              <a:t> </a:t>
            </a:r>
            <a:r>
              <a:rPr lang="en-US" sz="2000" dirty="0" err="1">
                <a:solidFill>
                  <a:srgbClr val="0000FF"/>
                </a:solidFill>
                <a:latin typeface="Courier New"/>
                <a:cs typeface="Courier New"/>
              </a:rPr>
              <a:t>num</a:t>
            </a:r>
            <a:r>
              <a:rPr lang="en-US" sz="2000" dirty="0">
                <a:solidFill>
                  <a:srgbClr val="0000FF"/>
                </a:solidFill>
                <a:latin typeface="Courier New"/>
                <a:cs typeface="Courier New"/>
              </a:rPr>
              <a:t> = </a:t>
            </a:r>
            <a:r>
              <a:rPr lang="en-US" sz="2000" dirty="0" err="1">
                <a:solidFill>
                  <a:srgbClr val="0000FF"/>
                </a:solidFill>
                <a:latin typeface="Courier New"/>
                <a:cs typeface="Courier New"/>
              </a:rPr>
              <a:t>atoi</a:t>
            </a:r>
            <a:r>
              <a:rPr lang="en-US" sz="2000" dirty="0">
                <a:solidFill>
                  <a:srgbClr val="0000FF"/>
                </a:solidFill>
                <a:latin typeface="Courier New"/>
                <a:cs typeface="Courier New"/>
              </a:rPr>
              <a:t>(</a:t>
            </a:r>
            <a:r>
              <a:rPr lang="en-US" sz="2000" dirty="0" err="1">
                <a:solidFill>
                  <a:srgbClr val="0000FF"/>
                </a:solidFill>
                <a:latin typeface="Courier New"/>
                <a:cs typeface="Courier New"/>
              </a:rPr>
              <a:t>argv</a:t>
            </a:r>
            <a:r>
              <a:rPr lang="en-US" sz="2000" dirty="0">
                <a:solidFill>
                  <a:srgbClr val="0000FF"/>
                </a:solidFill>
                <a:latin typeface="Courier New"/>
                <a:cs typeface="Courier New"/>
              </a:rPr>
              <a:t>[1]); </a:t>
            </a:r>
          </a:p>
          <a:p>
            <a:pPr>
              <a:defRPr/>
            </a:pPr>
            <a:r>
              <a:rPr lang="en-US" sz="2000" dirty="0">
                <a:latin typeface="Courier New"/>
                <a:cs typeface="Courier New"/>
              </a:rPr>
              <a:t>36              		.</a:t>
            </a:r>
            <a:r>
              <a:rPr lang="en-US" sz="2000" dirty="0" err="1">
                <a:latin typeface="Courier New"/>
                <a:cs typeface="Courier New"/>
              </a:rPr>
              <a:t>loc</a:t>
            </a:r>
            <a:r>
              <a:rPr lang="en-US" sz="2000" dirty="0">
                <a:latin typeface="Courier New"/>
                <a:cs typeface="Courier New"/>
              </a:rPr>
              <a:t> 1 12 0</a:t>
            </a:r>
          </a:p>
          <a:p>
            <a:pPr>
              <a:defRPr/>
            </a:pPr>
            <a:r>
              <a:rPr lang="en-US" sz="2000" dirty="0">
                <a:latin typeface="Courier New"/>
                <a:cs typeface="Courier New"/>
              </a:rPr>
              <a:t>37 001c 488B45E0 		</a:t>
            </a:r>
            <a:r>
              <a:rPr lang="en-US" sz="2000" dirty="0" err="1">
                <a:latin typeface="Courier New"/>
                <a:cs typeface="Courier New"/>
              </a:rPr>
              <a:t>movq</a:t>
            </a:r>
            <a:r>
              <a:rPr lang="en-US" sz="2000" dirty="0">
                <a:latin typeface="Courier New"/>
                <a:cs typeface="Courier New"/>
              </a:rPr>
              <a:t>	-32(%</a:t>
            </a:r>
            <a:r>
              <a:rPr lang="en-US" sz="2000" dirty="0" err="1">
                <a:latin typeface="Courier New"/>
                <a:cs typeface="Courier New"/>
              </a:rPr>
              <a:t>rbp</a:t>
            </a:r>
            <a:r>
              <a:rPr lang="en-US" sz="2000" dirty="0">
                <a:latin typeface="Courier New"/>
                <a:cs typeface="Courier New"/>
              </a:rPr>
              <a:t>), %</a:t>
            </a:r>
            <a:r>
              <a:rPr lang="en-US" sz="2000" dirty="0" err="1">
                <a:latin typeface="Courier New"/>
                <a:cs typeface="Courier New"/>
              </a:rPr>
              <a:t>rax</a:t>
            </a:r>
            <a:endParaRPr lang="en-US" sz="2000" dirty="0">
              <a:latin typeface="Courier New"/>
              <a:cs typeface="Courier New"/>
            </a:endParaRPr>
          </a:p>
          <a:p>
            <a:pPr>
              <a:defRPr/>
            </a:pPr>
            <a:r>
              <a:rPr lang="en-US" sz="2000" dirty="0">
                <a:latin typeface="Courier New"/>
                <a:cs typeface="Courier New"/>
              </a:rPr>
              <a:t>38 0020 4883C008 		</a:t>
            </a:r>
            <a:r>
              <a:rPr lang="en-US" sz="2000" dirty="0" err="1">
                <a:latin typeface="Courier New"/>
                <a:cs typeface="Courier New"/>
              </a:rPr>
              <a:t>addq</a:t>
            </a:r>
            <a:r>
              <a:rPr lang="en-US" sz="2000" dirty="0">
                <a:latin typeface="Courier New"/>
                <a:cs typeface="Courier New"/>
              </a:rPr>
              <a:t>	$8, %</a:t>
            </a:r>
            <a:r>
              <a:rPr lang="en-US" sz="2000" dirty="0" err="1">
                <a:latin typeface="Courier New"/>
                <a:cs typeface="Courier New"/>
              </a:rPr>
              <a:t>rax</a:t>
            </a:r>
            <a:endParaRPr lang="en-US" sz="2000" dirty="0">
              <a:latin typeface="Courier New"/>
              <a:cs typeface="Courier New"/>
            </a:endParaRPr>
          </a:p>
          <a:p>
            <a:pPr>
              <a:defRPr/>
            </a:pPr>
            <a:r>
              <a:rPr lang="en-US" sz="2000" dirty="0">
                <a:latin typeface="Courier New"/>
                <a:cs typeface="Courier New"/>
              </a:rPr>
              <a:t>39 0024 488B00   		</a:t>
            </a:r>
            <a:r>
              <a:rPr lang="en-US" sz="2000" dirty="0" err="1">
                <a:latin typeface="Courier New"/>
                <a:cs typeface="Courier New"/>
              </a:rPr>
              <a:t>movq</a:t>
            </a:r>
            <a:r>
              <a:rPr lang="en-US" sz="2000" dirty="0">
                <a:latin typeface="Courier New"/>
                <a:cs typeface="Courier New"/>
              </a:rPr>
              <a:t>	(%</a:t>
            </a:r>
            <a:r>
              <a:rPr lang="en-US" sz="2000" dirty="0" err="1">
                <a:latin typeface="Courier New"/>
                <a:cs typeface="Courier New"/>
              </a:rPr>
              <a:t>rax</a:t>
            </a:r>
            <a:r>
              <a:rPr lang="en-US" sz="2000" dirty="0">
                <a:latin typeface="Courier New"/>
                <a:cs typeface="Courier New"/>
              </a:rPr>
              <a:t>), %</a:t>
            </a:r>
            <a:r>
              <a:rPr lang="en-US" sz="2000" dirty="0" err="1">
                <a:latin typeface="Courier New"/>
                <a:cs typeface="Courier New"/>
              </a:rPr>
              <a:t>rax</a:t>
            </a:r>
            <a:endParaRPr lang="en-US" sz="2000" dirty="0">
              <a:latin typeface="Courier New"/>
              <a:cs typeface="Courier New"/>
            </a:endParaRPr>
          </a:p>
          <a:p>
            <a:pPr>
              <a:defRPr/>
            </a:pPr>
            <a:r>
              <a:rPr lang="en-US" sz="2000" dirty="0">
                <a:latin typeface="Courier New"/>
                <a:cs typeface="Courier New"/>
              </a:rPr>
              <a:t>40 0027 4889C7   		</a:t>
            </a:r>
            <a:r>
              <a:rPr lang="en-US" sz="2000" dirty="0" err="1">
                <a:latin typeface="Courier New"/>
                <a:cs typeface="Courier New"/>
              </a:rPr>
              <a:t>movq</a:t>
            </a:r>
            <a:r>
              <a:rPr lang="en-US" sz="2000" dirty="0">
                <a:latin typeface="Courier New"/>
                <a:cs typeface="Courier New"/>
              </a:rPr>
              <a:t>	%</a:t>
            </a:r>
            <a:r>
              <a:rPr lang="en-US" sz="2000" dirty="0" err="1">
                <a:latin typeface="Courier New"/>
                <a:cs typeface="Courier New"/>
              </a:rPr>
              <a:t>rax</a:t>
            </a:r>
            <a:r>
              <a:rPr lang="en-US" sz="2000" dirty="0">
                <a:latin typeface="Courier New"/>
                <a:cs typeface="Courier New"/>
              </a:rPr>
              <a:t>, %</a:t>
            </a:r>
            <a:r>
              <a:rPr lang="en-US" sz="2000" dirty="0" err="1">
                <a:latin typeface="Courier New"/>
                <a:cs typeface="Courier New"/>
              </a:rPr>
              <a:t>rdi</a:t>
            </a:r>
            <a:endParaRPr lang="en-US" sz="2000" dirty="0">
              <a:latin typeface="Courier New"/>
              <a:cs typeface="Courier New"/>
            </a:endParaRPr>
          </a:p>
          <a:p>
            <a:pPr>
              <a:defRPr/>
            </a:pPr>
            <a:r>
              <a:rPr lang="en-US" sz="2000" dirty="0">
                <a:latin typeface="Courier New"/>
                <a:cs typeface="Courier New"/>
              </a:rPr>
              <a:t>41 002a E8000000 		call	</a:t>
            </a:r>
            <a:r>
              <a:rPr lang="en-US" sz="2000" dirty="0" err="1">
                <a:latin typeface="Courier New"/>
                <a:cs typeface="Courier New"/>
              </a:rPr>
              <a:t>atoi</a:t>
            </a:r>
            <a:endParaRPr lang="en-US" sz="2000" dirty="0">
              <a:latin typeface="Courier New"/>
              <a:cs typeface="Courier New"/>
            </a:endParaRPr>
          </a:p>
          <a:p>
            <a:pPr>
              <a:defRPr/>
            </a:pPr>
            <a:r>
              <a:rPr lang="en-US" sz="2000" dirty="0">
                <a:latin typeface="Courier New"/>
                <a:cs typeface="Courier New"/>
              </a:rPr>
              <a:t>41      00</a:t>
            </a:r>
          </a:p>
          <a:p>
            <a:pPr>
              <a:defRPr/>
            </a:pPr>
            <a:r>
              <a:rPr lang="en-US" sz="2000" dirty="0">
                <a:latin typeface="Courier New"/>
                <a:cs typeface="Courier New"/>
              </a:rPr>
              <a:t>42 002f 8945FC   		</a:t>
            </a:r>
            <a:r>
              <a:rPr lang="en-US" sz="2000" dirty="0" err="1">
                <a:latin typeface="Courier New"/>
                <a:cs typeface="Courier New"/>
              </a:rPr>
              <a:t>movl</a:t>
            </a:r>
            <a:r>
              <a:rPr lang="en-US" sz="2000" dirty="0">
                <a:latin typeface="Courier New"/>
                <a:cs typeface="Courier New"/>
              </a:rPr>
              <a:t>	%</a:t>
            </a:r>
            <a:r>
              <a:rPr lang="en-US" sz="2000" dirty="0" err="1">
                <a:latin typeface="Courier New"/>
                <a:cs typeface="Courier New"/>
              </a:rPr>
              <a:t>eax</a:t>
            </a:r>
            <a:r>
              <a:rPr lang="en-US" sz="2000" dirty="0">
                <a:latin typeface="Courier New"/>
                <a:cs typeface="Courier New"/>
              </a:rPr>
              <a:t>, -4(%</a:t>
            </a:r>
            <a:r>
              <a:rPr lang="en-US" sz="2000" dirty="0" err="1">
                <a:latin typeface="Courier New"/>
                <a:cs typeface="Courier New"/>
              </a:rPr>
              <a:t>rbp</a:t>
            </a:r>
            <a:r>
              <a:rPr lang="en-US" sz="2000" dirty="0">
                <a:latin typeface="Courier New"/>
                <a:cs typeface="Courier New"/>
              </a:rPr>
              <a:t>)</a:t>
            </a:r>
          </a:p>
          <a:p>
            <a:pPr>
              <a:defRPr/>
            </a:pPr>
            <a:r>
              <a:rPr lang="en-US" sz="2000" dirty="0">
                <a:solidFill>
                  <a:srgbClr val="0000FF"/>
                </a:solidFill>
                <a:latin typeface="Courier New"/>
                <a:cs typeface="Courier New"/>
              </a:rPr>
              <a:t>12:main.c        **** 	</a:t>
            </a:r>
            <a:r>
              <a:rPr lang="en-US" sz="2000" dirty="0" err="1">
                <a:solidFill>
                  <a:srgbClr val="0000FF"/>
                </a:solidFill>
                <a:latin typeface="Courier New"/>
                <a:cs typeface="Courier New"/>
              </a:rPr>
              <a:t>printf</a:t>
            </a:r>
            <a:r>
              <a:rPr lang="en-US" sz="2000" dirty="0">
                <a:solidFill>
                  <a:srgbClr val="0000FF"/>
                </a:solidFill>
                <a:latin typeface="Courier New"/>
                <a:cs typeface="Courier New"/>
              </a:rPr>
              <a:t>("%d\n", num+1);</a:t>
            </a:r>
          </a:p>
          <a:p>
            <a:pPr>
              <a:defRPr/>
            </a:pPr>
            <a:r>
              <a:rPr lang="en-US" sz="2000" dirty="0">
                <a:latin typeface="Courier New"/>
                <a:cs typeface="Courier New"/>
              </a:rPr>
              <a:t>43              		.</a:t>
            </a:r>
            <a:r>
              <a:rPr lang="en-US" sz="2000" dirty="0" err="1">
                <a:latin typeface="Courier New"/>
                <a:cs typeface="Courier New"/>
              </a:rPr>
              <a:t>loc</a:t>
            </a:r>
            <a:r>
              <a:rPr lang="en-US" sz="2000" dirty="0">
                <a:latin typeface="Courier New"/>
                <a:cs typeface="Courier New"/>
              </a:rPr>
              <a:t> 1 13 0</a:t>
            </a:r>
          </a:p>
          <a:p>
            <a:pPr>
              <a:defRPr/>
            </a:pPr>
            <a:r>
              <a:rPr lang="en-US" sz="2000" dirty="0">
                <a:latin typeface="Courier New"/>
                <a:cs typeface="Courier New"/>
              </a:rPr>
              <a:t>44 0032 8B45FC   		</a:t>
            </a:r>
            <a:r>
              <a:rPr lang="en-US" sz="2000" dirty="0" err="1">
                <a:latin typeface="Courier New"/>
                <a:cs typeface="Courier New"/>
              </a:rPr>
              <a:t>movl</a:t>
            </a:r>
            <a:r>
              <a:rPr lang="en-US" sz="2000" dirty="0">
                <a:latin typeface="Courier New"/>
                <a:cs typeface="Courier New"/>
              </a:rPr>
              <a:t>	-4(%</a:t>
            </a:r>
            <a:r>
              <a:rPr lang="en-US" sz="2000" dirty="0" err="1">
                <a:latin typeface="Courier New"/>
                <a:cs typeface="Courier New"/>
              </a:rPr>
              <a:t>rbp</a:t>
            </a:r>
            <a:r>
              <a:rPr lang="en-US" sz="2000" dirty="0">
                <a:latin typeface="Courier New"/>
                <a:cs typeface="Courier New"/>
              </a:rPr>
              <a:t>), %</a:t>
            </a:r>
            <a:r>
              <a:rPr lang="en-US" sz="2000" dirty="0" err="1">
                <a:latin typeface="Courier New"/>
                <a:cs typeface="Courier New"/>
              </a:rPr>
              <a:t>eax</a:t>
            </a:r>
            <a:endParaRPr lang="en-US" sz="2000" dirty="0">
              <a:latin typeface="Courier New"/>
              <a:cs typeface="Courier New"/>
            </a:endParaRPr>
          </a:p>
          <a:p>
            <a:pPr>
              <a:defRPr/>
            </a:pPr>
            <a:r>
              <a:rPr lang="en-US" sz="2000" dirty="0">
                <a:latin typeface="Courier New"/>
                <a:cs typeface="Courier New"/>
              </a:rPr>
              <a:t>45 0035 8D5001   		</a:t>
            </a:r>
            <a:r>
              <a:rPr lang="en-US" sz="2000" dirty="0" err="1">
                <a:latin typeface="Courier New"/>
                <a:cs typeface="Courier New"/>
              </a:rPr>
              <a:t>leal</a:t>
            </a:r>
            <a:r>
              <a:rPr lang="en-US" sz="2000" dirty="0">
                <a:latin typeface="Courier New"/>
                <a:cs typeface="Courier New"/>
              </a:rPr>
              <a:t>	1(%</a:t>
            </a:r>
            <a:r>
              <a:rPr lang="en-US" sz="2000" dirty="0" err="1">
                <a:latin typeface="Courier New"/>
                <a:cs typeface="Courier New"/>
              </a:rPr>
              <a:t>rax</a:t>
            </a:r>
            <a:r>
              <a:rPr lang="en-US" sz="2000" dirty="0">
                <a:latin typeface="Courier New"/>
                <a:cs typeface="Courier New"/>
              </a:rPr>
              <a:t>), %</a:t>
            </a:r>
            <a:r>
              <a:rPr lang="en-US" sz="2000" dirty="0" err="1">
                <a:latin typeface="Courier New"/>
                <a:cs typeface="Courier New"/>
              </a:rPr>
              <a:t>edx</a:t>
            </a:r>
            <a:endParaRPr lang="en-US" sz="2000" dirty="0">
              <a:latin typeface="Courier New"/>
              <a:cs typeface="Courier New"/>
            </a:endParaRPr>
          </a:p>
          <a:p>
            <a:pPr>
              <a:defRPr/>
            </a:pPr>
            <a:r>
              <a:rPr lang="en-US" sz="2000" dirty="0">
                <a:latin typeface="Courier New"/>
                <a:cs typeface="Courier New"/>
              </a:rPr>
              <a:t>46 0038 B8000000 		</a:t>
            </a:r>
            <a:r>
              <a:rPr lang="en-US" sz="2000" dirty="0" err="1">
                <a:latin typeface="Courier New"/>
                <a:cs typeface="Courier New"/>
              </a:rPr>
              <a:t>movl</a:t>
            </a:r>
            <a:r>
              <a:rPr lang="en-US" sz="2000" dirty="0">
                <a:latin typeface="Courier New"/>
                <a:cs typeface="Courier New"/>
              </a:rPr>
              <a:t>	$.LC0, %</a:t>
            </a:r>
            <a:r>
              <a:rPr lang="en-US" sz="2000" dirty="0" err="1">
                <a:latin typeface="Courier New"/>
                <a:cs typeface="Courier New"/>
              </a:rPr>
              <a:t>eax</a:t>
            </a:r>
            <a:endParaRPr lang="en-US" sz="2000" dirty="0">
              <a:latin typeface="Courier New"/>
              <a:cs typeface="Courier New"/>
            </a:endParaRPr>
          </a:p>
          <a:p>
            <a:pPr>
              <a:defRPr/>
            </a:pPr>
            <a:r>
              <a:rPr lang="en-US" sz="2000" dirty="0">
                <a:latin typeface="Courier New"/>
                <a:cs typeface="Courier New"/>
              </a:rPr>
              <a:t>46      00</a:t>
            </a:r>
          </a:p>
          <a:p>
            <a:pPr>
              <a:defRPr/>
            </a:pPr>
            <a:r>
              <a:rPr lang="en-US" sz="2000" dirty="0">
                <a:latin typeface="Courier New"/>
                <a:cs typeface="Courier New"/>
              </a:rPr>
              <a:t>47 003d 89D6     		</a:t>
            </a:r>
            <a:r>
              <a:rPr lang="en-US" sz="2000" dirty="0" err="1">
                <a:latin typeface="Courier New"/>
                <a:cs typeface="Courier New"/>
              </a:rPr>
              <a:t>movl</a:t>
            </a:r>
            <a:r>
              <a:rPr lang="en-US" sz="2000" dirty="0">
                <a:latin typeface="Courier New"/>
                <a:cs typeface="Courier New"/>
              </a:rPr>
              <a:t>	%</a:t>
            </a:r>
            <a:r>
              <a:rPr lang="en-US" sz="2000" dirty="0" err="1">
                <a:latin typeface="Courier New"/>
                <a:cs typeface="Courier New"/>
              </a:rPr>
              <a:t>edx</a:t>
            </a:r>
            <a:r>
              <a:rPr lang="en-US" sz="2000" dirty="0">
                <a:latin typeface="Courier New"/>
                <a:cs typeface="Courier New"/>
              </a:rPr>
              <a:t>, %</a:t>
            </a:r>
            <a:r>
              <a:rPr lang="en-US" sz="2000" dirty="0" err="1">
                <a:latin typeface="Courier New"/>
                <a:cs typeface="Courier New"/>
              </a:rPr>
              <a:t>esi</a:t>
            </a:r>
            <a:endParaRPr lang="en-US" sz="2000" dirty="0">
              <a:latin typeface="Courier New"/>
              <a:cs typeface="Courier New"/>
            </a:endParaRPr>
          </a:p>
          <a:p>
            <a:pPr>
              <a:defRPr/>
            </a:pPr>
            <a:r>
              <a:rPr lang="en-US" sz="2000" dirty="0">
                <a:latin typeface="Courier New"/>
                <a:cs typeface="Courier New"/>
              </a:rPr>
              <a:t>48 003f 4889C7   		</a:t>
            </a:r>
            <a:r>
              <a:rPr lang="en-US" sz="2000" dirty="0" err="1">
                <a:latin typeface="Courier New"/>
                <a:cs typeface="Courier New"/>
              </a:rPr>
              <a:t>movq</a:t>
            </a:r>
            <a:r>
              <a:rPr lang="en-US" sz="2000" dirty="0">
                <a:latin typeface="Courier New"/>
                <a:cs typeface="Courier New"/>
              </a:rPr>
              <a:t>	%</a:t>
            </a:r>
            <a:r>
              <a:rPr lang="en-US" sz="2000" dirty="0" err="1">
                <a:latin typeface="Courier New"/>
                <a:cs typeface="Courier New"/>
              </a:rPr>
              <a:t>rax</a:t>
            </a:r>
            <a:r>
              <a:rPr lang="en-US" sz="2000" dirty="0">
                <a:latin typeface="Courier New"/>
                <a:cs typeface="Courier New"/>
              </a:rPr>
              <a:t>, %</a:t>
            </a:r>
            <a:r>
              <a:rPr lang="en-US" sz="2000" dirty="0" err="1">
                <a:latin typeface="Courier New"/>
                <a:cs typeface="Courier New"/>
              </a:rPr>
              <a:t>rdi</a:t>
            </a:r>
            <a:endParaRPr lang="en-US" sz="2000" dirty="0">
              <a:latin typeface="Courier New"/>
              <a:cs typeface="Courier New"/>
            </a:endParaRPr>
          </a:p>
          <a:p>
            <a:pPr>
              <a:defRPr/>
            </a:pPr>
            <a:r>
              <a:rPr lang="en-US" sz="2000" dirty="0">
                <a:latin typeface="Courier New"/>
                <a:cs typeface="Courier New"/>
              </a:rPr>
              <a:t>49 0042 B8000000 		</a:t>
            </a:r>
            <a:r>
              <a:rPr lang="en-US" sz="2000" dirty="0" err="1">
                <a:latin typeface="Courier New"/>
                <a:cs typeface="Courier New"/>
              </a:rPr>
              <a:t>movl</a:t>
            </a:r>
            <a:r>
              <a:rPr lang="en-US" sz="2000" dirty="0">
                <a:latin typeface="Courier New"/>
                <a:cs typeface="Courier New"/>
              </a:rPr>
              <a:t>	$0, %</a:t>
            </a:r>
            <a:r>
              <a:rPr lang="en-US" sz="2000" dirty="0" err="1">
                <a:latin typeface="Courier New"/>
                <a:cs typeface="Courier New"/>
              </a:rPr>
              <a:t>eax</a:t>
            </a:r>
            <a:endParaRPr lang="en-US" sz="2000" dirty="0">
              <a:latin typeface="Courier New"/>
              <a:cs typeface="Courier New"/>
            </a:endParaRPr>
          </a:p>
          <a:p>
            <a:pPr>
              <a:defRPr/>
            </a:pPr>
            <a:r>
              <a:rPr lang="en-US" sz="2000" dirty="0">
                <a:latin typeface="Courier New"/>
                <a:cs typeface="Courier New"/>
              </a:rPr>
              <a:t>49      00</a:t>
            </a:r>
          </a:p>
          <a:p>
            <a:pPr>
              <a:defRPr/>
            </a:pPr>
            <a:r>
              <a:rPr lang="en-US" sz="2000" dirty="0">
                <a:latin typeface="Courier New"/>
                <a:cs typeface="Courier New"/>
              </a:rPr>
              <a:t>50 0047 E8000000 		call	</a:t>
            </a:r>
            <a:r>
              <a:rPr lang="en-US" sz="2000" dirty="0" err="1">
                <a:latin typeface="Courier New"/>
                <a:cs typeface="Courier New"/>
              </a:rPr>
              <a:t>printf</a:t>
            </a:r>
            <a:endParaRPr lang="en-GB" sz="2000" dirty="0">
              <a:latin typeface="Courier New"/>
              <a:cs typeface="Courier New"/>
            </a:endParaRPr>
          </a:p>
        </p:txBody>
      </p:sp>
      <p:sp>
        <p:nvSpPr>
          <p:cNvPr id="6" name="AutoShape 5"/>
          <p:cNvSpPr>
            <a:spLocks/>
          </p:cNvSpPr>
          <p:nvPr/>
        </p:nvSpPr>
        <p:spPr bwMode="auto">
          <a:xfrm flipH="1">
            <a:off x="7596188" y="811213"/>
            <a:ext cx="1439862" cy="457200"/>
          </a:xfrm>
          <a:prstGeom prst="borderCallout2">
            <a:avLst>
              <a:gd name="adj1" fmla="val 25000"/>
              <a:gd name="adj2" fmla="val 104833"/>
              <a:gd name="adj3" fmla="val 28156"/>
              <a:gd name="adj4" fmla="val 116079"/>
              <a:gd name="adj5" fmla="val 35650"/>
              <a:gd name="adj6" fmla="val 245295"/>
            </a:avLst>
          </a:prstGeom>
          <a:solidFill>
            <a:schemeClr val="bg1"/>
          </a:solidFill>
          <a:ln w="19050" cmpd="sng">
            <a:solidFill>
              <a:srgbClr val="FF6600"/>
            </a:solidFill>
            <a:miter lim="800000"/>
            <a:headEnd/>
            <a:tailEnd/>
          </a:ln>
        </p:spPr>
        <p:txBody>
          <a:bodyPr/>
          <a:lstStyle/>
          <a:p>
            <a:pPr algn="ctr">
              <a:defRPr/>
            </a:pPr>
            <a:r>
              <a:rPr lang="en-GB" sz="2000" b="1" dirty="0">
                <a:solidFill>
                  <a:srgbClr val="FF6600"/>
                </a:solidFill>
                <a:latin typeface="+mn-lt"/>
              </a:rPr>
              <a:t>Directive</a:t>
            </a:r>
          </a:p>
        </p:txBody>
      </p:sp>
      <p:sp>
        <p:nvSpPr>
          <p:cNvPr id="7" name="AutoShape 5"/>
          <p:cNvSpPr>
            <a:spLocks/>
          </p:cNvSpPr>
          <p:nvPr/>
        </p:nvSpPr>
        <p:spPr bwMode="auto">
          <a:xfrm flipH="1">
            <a:off x="7596188" y="1268413"/>
            <a:ext cx="1439862" cy="720725"/>
          </a:xfrm>
          <a:prstGeom prst="borderCallout2">
            <a:avLst>
              <a:gd name="adj1" fmla="val 25000"/>
              <a:gd name="adj2" fmla="val 104833"/>
              <a:gd name="adj3" fmla="val 28156"/>
              <a:gd name="adj4" fmla="val 116079"/>
              <a:gd name="adj5" fmla="val 70369"/>
              <a:gd name="adj6" fmla="val 193188"/>
            </a:avLst>
          </a:prstGeom>
          <a:solidFill>
            <a:schemeClr val="bg1"/>
          </a:solidFill>
          <a:ln w="19050" cmpd="sng">
            <a:solidFill>
              <a:srgbClr val="FF6600"/>
            </a:solidFill>
            <a:miter lim="800000"/>
            <a:headEnd/>
            <a:tailEnd/>
          </a:ln>
        </p:spPr>
        <p:txBody>
          <a:bodyPr/>
          <a:lstStyle/>
          <a:p>
            <a:pPr algn="ctr">
              <a:defRPr/>
            </a:pPr>
            <a:r>
              <a:rPr lang="en-GB" sz="2000" b="1" dirty="0">
                <a:solidFill>
                  <a:srgbClr val="FF6600"/>
                </a:solidFill>
                <a:latin typeface="+mn-lt"/>
              </a:rPr>
              <a:t>Assembly Instruction</a:t>
            </a:r>
          </a:p>
        </p:txBody>
      </p:sp>
      <p:sp>
        <p:nvSpPr>
          <p:cNvPr id="8" name="AutoShape 5"/>
          <p:cNvSpPr>
            <a:spLocks/>
          </p:cNvSpPr>
          <p:nvPr/>
        </p:nvSpPr>
        <p:spPr bwMode="auto">
          <a:xfrm flipH="1">
            <a:off x="7596188" y="1989138"/>
            <a:ext cx="1439862" cy="673100"/>
          </a:xfrm>
          <a:prstGeom prst="borderCallout2">
            <a:avLst>
              <a:gd name="adj1" fmla="val 25000"/>
              <a:gd name="adj2" fmla="val 104833"/>
              <a:gd name="adj3" fmla="val 28156"/>
              <a:gd name="adj4" fmla="val 116079"/>
              <a:gd name="adj5" fmla="val 48934"/>
              <a:gd name="adj6" fmla="val 450717"/>
            </a:avLst>
          </a:prstGeom>
          <a:solidFill>
            <a:schemeClr val="bg1"/>
          </a:solidFill>
          <a:ln w="19050" cmpd="sng">
            <a:solidFill>
              <a:srgbClr val="FF6600"/>
            </a:solidFill>
            <a:miter lim="800000"/>
            <a:headEnd/>
            <a:tailEnd/>
          </a:ln>
        </p:spPr>
        <p:txBody>
          <a:bodyPr/>
          <a:lstStyle/>
          <a:p>
            <a:pPr algn="ctr">
              <a:defRPr/>
            </a:pPr>
            <a:r>
              <a:rPr lang="en-GB" sz="2000" b="1" dirty="0">
                <a:solidFill>
                  <a:srgbClr val="FF6600"/>
                </a:solidFill>
                <a:latin typeface="+mn-lt"/>
              </a:rPr>
              <a:t>Machine Instruction</a:t>
            </a:r>
          </a:p>
        </p:txBody>
      </p:sp>
      <p:sp>
        <p:nvSpPr>
          <p:cNvPr id="9" name="AutoShape 5"/>
          <p:cNvSpPr>
            <a:spLocks/>
          </p:cNvSpPr>
          <p:nvPr/>
        </p:nvSpPr>
        <p:spPr bwMode="auto">
          <a:xfrm flipH="1">
            <a:off x="7596188" y="2636838"/>
            <a:ext cx="1439862" cy="431800"/>
          </a:xfrm>
          <a:prstGeom prst="borderCallout2">
            <a:avLst>
              <a:gd name="adj1" fmla="val 25000"/>
              <a:gd name="adj2" fmla="val 104833"/>
              <a:gd name="adj3" fmla="val 28156"/>
              <a:gd name="adj4" fmla="val 116079"/>
              <a:gd name="adj5" fmla="val 118376"/>
              <a:gd name="adj6" fmla="val 533888"/>
            </a:avLst>
          </a:prstGeom>
          <a:solidFill>
            <a:schemeClr val="bg1"/>
          </a:solidFill>
          <a:ln w="19050" cmpd="sng">
            <a:solidFill>
              <a:srgbClr val="FF6600"/>
            </a:solidFill>
            <a:miter lim="800000"/>
            <a:headEnd/>
            <a:tailEnd/>
          </a:ln>
        </p:spPr>
        <p:txBody>
          <a:bodyPr/>
          <a:lstStyle/>
          <a:p>
            <a:pPr algn="ctr">
              <a:defRPr/>
            </a:pPr>
            <a:r>
              <a:rPr lang="en-GB" sz="2000" b="1" dirty="0">
                <a:solidFill>
                  <a:srgbClr val="FF6600"/>
                </a:solidFill>
                <a:latin typeface="+mn-lt"/>
              </a:rPr>
              <a:t>Address</a:t>
            </a:r>
          </a:p>
        </p:txBody>
      </p:sp>
      <p:sp>
        <p:nvSpPr>
          <p:cNvPr id="10" name="AutoShape 5"/>
          <p:cNvSpPr>
            <a:spLocks/>
          </p:cNvSpPr>
          <p:nvPr/>
        </p:nvSpPr>
        <p:spPr bwMode="auto">
          <a:xfrm flipH="1">
            <a:off x="7596188" y="3068638"/>
            <a:ext cx="1439862" cy="431800"/>
          </a:xfrm>
          <a:prstGeom prst="borderCallout2">
            <a:avLst>
              <a:gd name="adj1" fmla="val 25000"/>
              <a:gd name="adj2" fmla="val 104833"/>
              <a:gd name="adj3" fmla="val 28156"/>
              <a:gd name="adj4" fmla="val 116079"/>
              <a:gd name="adj5" fmla="val 762991"/>
              <a:gd name="adj6" fmla="val 228260"/>
            </a:avLst>
          </a:prstGeom>
          <a:solidFill>
            <a:schemeClr val="bg1"/>
          </a:solidFill>
          <a:ln w="19050" cmpd="sng">
            <a:solidFill>
              <a:srgbClr val="FF6600"/>
            </a:solidFill>
            <a:miter lim="800000"/>
            <a:headEnd/>
            <a:tailEnd/>
          </a:ln>
        </p:spPr>
        <p:txBody>
          <a:bodyPr/>
          <a:lstStyle/>
          <a:p>
            <a:pPr algn="ctr">
              <a:defRPr/>
            </a:pPr>
            <a:r>
              <a:rPr lang="en-GB" sz="2000" b="1" dirty="0">
                <a:solidFill>
                  <a:srgbClr val="FF6600"/>
                </a:solidFill>
                <a:latin typeface="+mn-lt"/>
              </a:rPr>
              <a:t>Symbol</a:t>
            </a:r>
          </a:p>
        </p:txBody>
      </p:sp>
    </p:spTree>
    <p:extLst>
      <p:ext uri="{BB962C8B-B14F-4D97-AF65-F5344CB8AC3E}">
        <p14:creationId xmlns:p14="http://schemas.microsoft.com/office/powerpoint/2010/main" val="8250560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62000" y="404664"/>
            <a:ext cx="8058472" cy="792088"/>
          </a:xfrm>
        </p:spPr>
        <p:txBody>
          <a:bodyPr/>
          <a:lstStyle/>
          <a:p>
            <a:r>
              <a:rPr lang="en-US" dirty="0" smtClean="0"/>
              <a:t>Separate Compilation</a:t>
            </a:r>
            <a:endParaRPr lang="en-US" dirty="0"/>
          </a:p>
        </p:txBody>
      </p:sp>
      <p:sp>
        <p:nvSpPr>
          <p:cNvPr id="50178" name="Content Placeholder 6"/>
          <p:cNvSpPr>
            <a:spLocks noGrp="1"/>
          </p:cNvSpPr>
          <p:nvPr>
            <p:ph idx="1"/>
          </p:nvPr>
        </p:nvSpPr>
        <p:spPr/>
        <p:txBody>
          <a:bodyPr/>
          <a:lstStyle/>
          <a:p>
            <a:r>
              <a:rPr lang="en-US" smtClean="0"/>
              <a:t>No need to compile all code at once</a:t>
            </a:r>
          </a:p>
          <a:p>
            <a:pPr lvl="1"/>
            <a:r>
              <a:rPr lang="en-US" smtClean="0"/>
              <a:t>Library code</a:t>
            </a:r>
          </a:p>
          <a:p>
            <a:pPr lvl="1"/>
            <a:r>
              <a:rPr lang="en-US" smtClean="0"/>
              <a:t>Separate files</a:t>
            </a:r>
          </a:p>
          <a:p>
            <a:r>
              <a:rPr lang="en-US" smtClean="0"/>
              <a:t>Linker combines the object files</a:t>
            </a:r>
            <a:endParaRPr lang="en-US"/>
          </a:p>
        </p:txBody>
      </p:sp>
      <p:pic>
        <p:nvPicPr>
          <p:cNvPr id="50179" name="Picture 10" descr="App-b-01-01-P3744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3508375"/>
            <a:ext cx="9074150" cy="316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68912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4"/>
          <p:cNvSpPr>
            <a:spLocks noGrp="1"/>
          </p:cNvSpPr>
          <p:nvPr>
            <p:ph type="title"/>
          </p:nvPr>
        </p:nvSpPr>
        <p:spPr/>
        <p:txBody>
          <a:bodyPr/>
          <a:lstStyle/>
          <a:p>
            <a:r>
              <a:rPr lang="en-US" smtClean="0"/>
              <a:t>Linker Stitches Files Together</a:t>
            </a:r>
            <a:endParaRPr lang="en-US"/>
          </a:p>
        </p:txBody>
      </p:sp>
      <p:sp>
        <p:nvSpPr>
          <p:cNvPr id="52226" name="Content Placeholder 5"/>
          <p:cNvSpPr>
            <a:spLocks noGrp="1"/>
          </p:cNvSpPr>
          <p:nvPr>
            <p:ph idx="1"/>
          </p:nvPr>
        </p:nvSpPr>
        <p:spPr>
          <a:xfrm>
            <a:off x="323528" y="1412776"/>
            <a:ext cx="8058472" cy="4536504"/>
          </a:xfrm>
        </p:spPr>
        <p:txBody>
          <a:bodyPr/>
          <a:lstStyle/>
          <a:p>
            <a:r>
              <a:rPr lang="en-US" dirty="0" smtClean="0"/>
              <a:t>Searches object files and libraries for non-local symbols</a:t>
            </a:r>
          </a:p>
          <a:p>
            <a:r>
              <a:rPr lang="en-US" dirty="0" smtClean="0"/>
              <a:t>Resolves references in different files</a:t>
            </a:r>
          </a:p>
          <a:p>
            <a:r>
              <a:rPr lang="en-US" dirty="0" smtClean="0"/>
              <a:t>Combines them </a:t>
            </a:r>
            <a:br>
              <a:rPr lang="en-US" dirty="0" smtClean="0"/>
            </a:br>
            <a:r>
              <a:rPr lang="en-US" dirty="0" smtClean="0"/>
              <a:t>into a single </a:t>
            </a:r>
            <a:br>
              <a:rPr lang="en-US" dirty="0" smtClean="0"/>
            </a:br>
            <a:r>
              <a:rPr lang="en-US" dirty="0" smtClean="0"/>
              <a:t>executable file</a:t>
            </a:r>
            <a:endParaRPr lang="en-US" dirty="0"/>
          </a:p>
        </p:txBody>
      </p:sp>
      <p:pic>
        <p:nvPicPr>
          <p:cNvPr id="52227" name="Picture 4" descr="App-b-03-01-P3744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3010991"/>
            <a:ext cx="5760640" cy="3730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926454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34925" y="3263900"/>
            <a:ext cx="9109075" cy="347821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sk-SK" sz="2000" dirty="0">
                <a:latin typeface="Courier New"/>
                <a:cs typeface="Courier New"/>
              </a:rPr>
              <a:t>0000000000400504 &lt;main&gt;:</a:t>
            </a:r>
          </a:p>
          <a:p>
            <a:pPr>
              <a:defRPr/>
            </a:pPr>
            <a:r>
              <a:rPr lang="sk-SK" sz="2000" dirty="0">
                <a:latin typeface="Courier New"/>
                <a:cs typeface="Courier New"/>
              </a:rPr>
              <a:t>  400504:  55                   push   %rbp</a:t>
            </a:r>
          </a:p>
          <a:p>
            <a:pPr>
              <a:defRPr/>
            </a:pPr>
            <a:r>
              <a:rPr lang="sk-SK" sz="2000" dirty="0">
                <a:latin typeface="Courier New"/>
                <a:cs typeface="Courier New"/>
              </a:rPr>
              <a:t>  400505:  48 89 e5             mov    %rsp,%rbp</a:t>
            </a:r>
          </a:p>
          <a:p>
            <a:pPr>
              <a:defRPr/>
            </a:pPr>
            <a:r>
              <a:rPr lang="sk-SK" sz="2000" dirty="0">
                <a:latin typeface="Courier New"/>
                <a:cs typeface="Courier New"/>
              </a:rPr>
              <a:t>  400508:  48 83 ec 20          sub    $0x20,%rsp</a:t>
            </a:r>
          </a:p>
          <a:p>
            <a:pPr>
              <a:defRPr/>
            </a:pPr>
            <a:r>
              <a:rPr lang="sk-SK" sz="2000" dirty="0">
                <a:latin typeface="Courier New"/>
                <a:cs typeface="Courier New"/>
              </a:rPr>
              <a:t>  40050c:  89 7d ec             mov    %edi,-0x14(%rbp)</a:t>
            </a:r>
          </a:p>
          <a:p>
            <a:pPr>
              <a:defRPr/>
            </a:pPr>
            <a:r>
              <a:rPr lang="sk-SK" sz="2000" dirty="0">
                <a:latin typeface="Courier New"/>
                <a:cs typeface="Courier New"/>
              </a:rPr>
              <a:t>  40050f:  48 89 75 e0          mov    %rsi,-0x20(%rbp)</a:t>
            </a:r>
          </a:p>
          <a:p>
            <a:pPr>
              <a:defRPr/>
            </a:pPr>
            <a:r>
              <a:rPr lang="sk-SK" sz="2000" dirty="0">
                <a:latin typeface="Courier New"/>
                <a:cs typeface="Courier New"/>
              </a:rPr>
              <a:t>  400513:  83 7d ec 01          cmpl   $0x1,-0x14(%rbp)</a:t>
            </a:r>
          </a:p>
          <a:p>
            <a:pPr>
              <a:defRPr/>
            </a:pPr>
            <a:r>
              <a:rPr lang="sk-SK" sz="2000" dirty="0">
                <a:latin typeface="Courier New"/>
                <a:cs typeface="Courier New"/>
              </a:rPr>
              <a:t>  400517:  7f 07                jg     400520 &lt;main+0x1c&gt;</a:t>
            </a:r>
          </a:p>
          <a:p>
            <a:pPr>
              <a:defRPr/>
            </a:pPr>
            <a:r>
              <a:rPr lang="sk-SK" sz="2000" dirty="0">
                <a:latin typeface="Courier New"/>
                <a:cs typeface="Courier New"/>
              </a:rPr>
              <a:t>  400519:  b8 01 00 00 00       mov    $0x1,%eax</a:t>
            </a:r>
          </a:p>
          <a:p>
            <a:pPr>
              <a:defRPr/>
            </a:pPr>
            <a:r>
              <a:rPr lang="sk-SK" sz="2000" dirty="0">
                <a:latin typeface="Courier New"/>
                <a:cs typeface="Courier New"/>
              </a:rPr>
              <a:t>  40051e:  eb 35                jmp    400555 &lt;main+0x51&gt;</a:t>
            </a:r>
          </a:p>
          <a:p>
            <a:pPr>
              <a:defRPr/>
            </a:pPr>
            <a:r>
              <a:rPr lang="sk-SK" sz="2000" dirty="0">
                <a:latin typeface="Courier New"/>
                <a:cs typeface="Courier New"/>
              </a:rPr>
              <a:t>  </a:t>
            </a:r>
            <a:endParaRPr lang="en-GB" sz="2000" dirty="0">
              <a:latin typeface="Courier New"/>
              <a:cs typeface="Courier New"/>
            </a:endParaRPr>
          </a:p>
        </p:txBody>
      </p:sp>
      <p:sp>
        <p:nvSpPr>
          <p:cNvPr id="6" name="AutoShape 5"/>
          <p:cNvSpPr>
            <a:spLocks/>
          </p:cNvSpPr>
          <p:nvPr/>
        </p:nvSpPr>
        <p:spPr bwMode="auto">
          <a:xfrm flipH="1">
            <a:off x="6300788" y="765175"/>
            <a:ext cx="1439862" cy="457200"/>
          </a:xfrm>
          <a:prstGeom prst="borderCallout2">
            <a:avLst>
              <a:gd name="adj1" fmla="val 25000"/>
              <a:gd name="adj2" fmla="val 104833"/>
              <a:gd name="adj3" fmla="val 28156"/>
              <a:gd name="adj4" fmla="val 116079"/>
              <a:gd name="adj5" fmla="val 966739"/>
              <a:gd name="adj6" fmla="val 156112"/>
            </a:avLst>
          </a:prstGeom>
          <a:solidFill>
            <a:schemeClr val="bg1"/>
          </a:solidFill>
          <a:ln w="19050" cmpd="sng">
            <a:solidFill>
              <a:srgbClr val="FF6600"/>
            </a:solidFill>
            <a:miter lim="800000"/>
            <a:headEnd/>
            <a:tailEnd/>
          </a:ln>
        </p:spPr>
        <p:txBody>
          <a:bodyPr/>
          <a:lstStyle/>
          <a:p>
            <a:pPr algn="ctr">
              <a:defRPr/>
            </a:pPr>
            <a:r>
              <a:rPr lang="en-GB" sz="2000" dirty="0">
                <a:solidFill>
                  <a:srgbClr val="FF6600"/>
                </a:solidFill>
                <a:latin typeface="+mj-lt"/>
              </a:rPr>
              <a:t>Compare</a:t>
            </a:r>
          </a:p>
        </p:txBody>
      </p:sp>
      <p:sp>
        <p:nvSpPr>
          <p:cNvPr id="7" name="AutoShape 5"/>
          <p:cNvSpPr>
            <a:spLocks/>
          </p:cNvSpPr>
          <p:nvPr/>
        </p:nvSpPr>
        <p:spPr bwMode="auto">
          <a:xfrm flipH="1">
            <a:off x="7019925" y="1412875"/>
            <a:ext cx="1439863" cy="431800"/>
          </a:xfrm>
          <a:prstGeom prst="borderCallout2">
            <a:avLst>
              <a:gd name="adj1" fmla="val 25000"/>
              <a:gd name="adj2" fmla="val 104833"/>
              <a:gd name="adj3" fmla="val 28156"/>
              <a:gd name="adj4" fmla="val 116079"/>
              <a:gd name="adj5" fmla="val 965483"/>
              <a:gd name="adj6" fmla="val 178157"/>
            </a:avLst>
          </a:prstGeom>
          <a:solidFill>
            <a:schemeClr val="bg1"/>
          </a:solidFill>
          <a:ln w="19050" cmpd="sng">
            <a:solidFill>
              <a:srgbClr val="FF6600"/>
            </a:solidFill>
            <a:miter lim="800000"/>
            <a:headEnd/>
            <a:tailEnd/>
          </a:ln>
        </p:spPr>
        <p:txBody>
          <a:bodyPr/>
          <a:lstStyle/>
          <a:p>
            <a:pPr algn="ctr">
              <a:defRPr/>
            </a:pPr>
            <a:r>
              <a:rPr lang="en-GB" sz="2000" dirty="0">
                <a:solidFill>
                  <a:srgbClr val="FF6600"/>
                </a:solidFill>
                <a:latin typeface="+mj-lt"/>
              </a:rPr>
              <a:t>Jump</a:t>
            </a:r>
          </a:p>
        </p:txBody>
      </p:sp>
      <p:sp>
        <p:nvSpPr>
          <p:cNvPr id="8" name="AutoShape 5"/>
          <p:cNvSpPr>
            <a:spLocks/>
          </p:cNvSpPr>
          <p:nvPr/>
        </p:nvSpPr>
        <p:spPr bwMode="auto">
          <a:xfrm flipH="1">
            <a:off x="7596188" y="1989138"/>
            <a:ext cx="1439862" cy="673100"/>
          </a:xfrm>
          <a:prstGeom prst="borderCallout2">
            <a:avLst>
              <a:gd name="adj1" fmla="val 25000"/>
              <a:gd name="adj2" fmla="val 104833"/>
              <a:gd name="adj3" fmla="val 28156"/>
              <a:gd name="adj4" fmla="val 116079"/>
              <a:gd name="adj5" fmla="val 610521"/>
              <a:gd name="adj6" fmla="val 162124"/>
            </a:avLst>
          </a:prstGeom>
          <a:solidFill>
            <a:schemeClr val="bg1"/>
          </a:solidFill>
          <a:ln w="19050" cmpd="sng">
            <a:solidFill>
              <a:srgbClr val="FF6600"/>
            </a:solidFill>
            <a:miter lim="800000"/>
            <a:headEnd/>
            <a:tailEnd/>
          </a:ln>
        </p:spPr>
        <p:txBody>
          <a:bodyPr/>
          <a:lstStyle/>
          <a:p>
            <a:pPr algn="ctr">
              <a:defRPr/>
            </a:pPr>
            <a:r>
              <a:rPr lang="en-GB" sz="2000" dirty="0">
                <a:solidFill>
                  <a:srgbClr val="FF6600"/>
                </a:solidFill>
                <a:latin typeface="+mj-lt"/>
              </a:rPr>
              <a:t>Jump (to end)</a:t>
            </a:r>
          </a:p>
        </p:txBody>
      </p:sp>
      <p:sp>
        <p:nvSpPr>
          <p:cNvPr id="11" name="Rectangle 10"/>
          <p:cNvSpPr/>
          <p:nvPr/>
        </p:nvSpPr>
        <p:spPr>
          <a:xfrm>
            <a:off x="179388" y="1139825"/>
            <a:ext cx="5113337" cy="15684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GB" sz="2400" dirty="0">
                <a:solidFill>
                  <a:srgbClr val="0000FF"/>
                </a:solidFill>
                <a:latin typeface="Courier New"/>
                <a:cs typeface="Courier New"/>
              </a:rPr>
              <a:t>// check for argument</a:t>
            </a:r>
          </a:p>
          <a:p>
            <a:pPr>
              <a:defRPr/>
            </a:pPr>
            <a:r>
              <a:rPr lang="en-GB" sz="2400" dirty="0">
                <a:latin typeface="Courier New"/>
                <a:cs typeface="Courier New"/>
              </a:rPr>
              <a:t>if (</a:t>
            </a:r>
            <a:r>
              <a:rPr lang="en-GB" sz="2400" dirty="0" err="1">
                <a:latin typeface="Courier New"/>
                <a:cs typeface="Courier New"/>
              </a:rPr>
              <a:t>argc</a:t>
            </a:r>
            <a:r>
              <a:rPr lang="en-GB" sz="2400" dirty="0">
                <a:latin typeface="Courier New"/>
                <a:cs typeface="Courier New"/>
              </a:rPr>
              <a:t> &lt; 2) {</a:t>
            </a:r>
          </a:p>
          <a:p>
            <a:pPr>
              <a:defRPr/>
            </a:pPr>
            <a:r>
              <a:rPr lang="en-GB" sz="2400" dirty="0">
                <a:latin typeface="Courier New"/>
                <a:cs typeface="Courier New"/>
              </a:rPr>
              <a:t>	return 1 ;</a:t>
            </a:r>
          </a:p>
          <a:p>
            <a:pPr>
              <a:defRPr/>
            </a:pPr>
            <a:r>
              <a:rPr lang="en-GB" sz="2400" dirty="0">
                <a:latin typeface="Courier New"/>
                <a:cs typeface="Courier New"/>
              </a:rPr>
              <a:t>}</a:t>
            </a:r>
          </a:p>
        </p:txBody>
      </p:sp>
      <p:sp>
        <p:nvSpPr>
          <p:cNvPr id="37894" name="Title 1"/>
          <p:cNvSpPr>
            <a:spLocks noGrp="1"/>
          </p:cNvSpPr>
          <p:nvPr>
            <p:ph type="title"/>
          </p:nvPr>
        </p:nvSpPr>
        <p:spPr>
          <a:xfrm>
            <a:off x="762000" y="116632"/>
            <a:ext cx="7620000" cy="792088"/>
          </a:xfrm>
        </p:spPr>
        <p:txBody>
          <a:bodyPr/>
          <a:lstStyle/>
          <a:p>
            <a:r>
              <a:rPr lang="en-GB" dirty="0" smtClean="0"/>
              <a:t>Disassembly: </a:t>
            </a:r>
            <a:r>
              <a:rPr lang="en-GB" dirty="0" err="1" smtClean="0"/>
              <a:t>objdump</a:t>
            </a:r>
            <a:endParaRPr lang="en-GB" dirty="0"/>
          </a:p>
        </p:txBody>
      </p:sp>
    </p:spTree>
    <p:extLst>
      <p:ext uri="{BB962C8B-B14F-4D97-AF65-F5344CB8AC3E}">
        <p14:creationId xmlns:p14="http://schemas.microsoft.com/office/powerpoint/2010/main" val="35964521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34925" y="1125538"/>
            <a:ext cx="9109075" cy="563086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sk-SK" sz="2000" dirty="0">
                <a:latin typeface="Courier New"/>
                <a:cs typeface="Courier New"/>
              </a:rPr>
              <a:t>0000000000400504 &lt;main&gt;:</a:t>
            </a:r>
          </a:p>
          <a:p>
            <a:pPr>
              <a:defRPr/>
            </a:pPr>
            <a:r>
              <a:rPr lang="sk-SK" sz="2000" dirty="0">
                <a:latin typeface="Courier New"/>
                <a:cs typeface="Courier New"/>
              </a:rPr>
              <a:t>...</a:t>
            </a:r>
          </a:p>
          <a:p>
            <a:pPr>
              <a:defRPr/>
            </a:pPr>
            <a:r>
              <a:rPr lang="sk-SK" sz="2000" dirty="0">
                <a:latin typeface="Courier New"/>
                <a:cs typeface="Courier New"/>
              </a:rPr>
              <a:t>  400520:  48 8b 45 e0          mov    -0x20(%rbp),%rax</a:t>
            </a:r>
          </a:p>
          <a:p>
            <a:pPr>
              <a:defRPr/>
            </a:pPr>
            <a:r>
              <a:rPr lang="sk-SK" sz="2000" dirty="0">
                <a:latin typeface="Courier New"/>
                <a:cs typeface="Courier New"/>
              </a:rPr>
              <a:t>  400524:  48 83 c0 08          add    $0x8,%rax</a:t>
            </a:r>
          </a:p>
          <a:p>
            <a:pPr>
              <a:defRPr/>
            </a:pPr>
            <a:r>
              <a:rPr lang="sk-SK" sz="2000" dirty="0">
                <a:latin typeface="Courier New"/>
                <a:cs typeface="Courier New"/>
              </a:rPr>
              <a:t>  400528:  48 8b 00             mov    (%rax),%rax</a:t>
            </a:r>
          </a:p>
          <a:p>
            <a:pPr>
              <a:defRPr/>
            </a:pPr>
            <a:r>
              <a:rPr lang="sk-SK" sz="2000" dirty="0">
                <a:latin typeface="Courier New"/>
                <a:cs typeface="Courier New"/>
              </a:rPr>
              <a:t>  40052b:  48 89 c7             mov    %rax,%rdi</a:t>
            </a:r>
          </a:p>
          <a:p>
            <a:pPr>
              <a:defRPr/>
            </a:pPr>
            <a:r>
              <a:rPr lang="sk-SK" sz="2000" dirty="0">
                <a:latin typeface="Courier New"/>
                <a:cs typeface="Courier New"/>
              </a:rPr>
              <a:t>  40052e:  e8 dd fe ff ff       callq  400410 &lt;</a:t>
            </a:r>
            <a:r>
              <a:rPr lang="sk-SK" sz="2000" dirty="0">
                <a:solidFill>
                  <a:srgbClr val="FF0000"/>
                </a:solidFill>
                <a:latin typeface="Courier New"/>
                <a:cs typeface="Courier New"/>
              </a:rPr>
              <a:t>atoi@plt</a:t>
            </a:r>
            <a:r>
              <a:rPr lang="sk-SK" sz="2000" dirty="0">
                <a:latin typeface="Courier New"/>
                <a:cs typeface="Courier New"/>
              </a:rPr>
              <a:t>&gt;</a:t>
            </a:r>
          </a:p>
          <a:p>
            <a:pPr>
              <a:defRPr/>
            </a:pPr>
            <a:r>
              <a:rPr lang="sk-SK" sz="2000" dirty="0">
                <a:latin typeface="Courier New"/>
                <a:cs typeface="Courier New"/>
              </a:rPr>
              <a:t>  400533:  89 45 fc             mov    %eax,-0x4(%rbp)</a:t>
            </a:r>
          </a:p>
          <a:p>
            <a:pPr>
              <a:defRPr/>
            </a:pPr>
            <a:r>
              <a:rPr lang="sk-SK" sz="2000" dirty="0">
                <a:latin typeface="Courier New"/>
                <a:cs typeface="Courier New"/>
              </a:rPr>
              <a:t>  400536:  8b 45 fc             mov    -0x4(%rbp),%eax</a:t>
            </a:r>
          </a:p>
          <a:p>
            <a:pPr>
              <a:defRPr/>
            </a:pPr>
            <a:r>
              <a:rPr lang="sk-SK" sz="2000" dirty="0">
                <a:latin typeface="Courier New"/>
                <a:cs typeface="Courier New"/>
              </a:rPr>
              <a:t>  400539:  8d 50 01             lea    0x1(%rax),%edx</a:t>
            </a:r>
          </a:p>
          <a:p>
            <a:pPr>
              <a:defRPr/>
            </a:pPr>
            <a:r>
              <a:rPr lang="sk-SK" sz="2000" dirty="0">
                <a:latin typeface="Courier New"/>
                <a:cs typeface="Courier New"/>
              </a:rPr>
              <a:t>  40053c:  b8 58 06 40 00       mov    $0x400658,%eax</a:t>
            </a:r>
          </a:p>
          <a:p>
            <a:pPr>
              <a:defRPr/>
            </a:pPr>
            <a:r>
              <a:rPr lang="sk-SK" sz="2000" dirty="0">
                <a:latin typeface="Courier New"/>
                <a:cs typeface="Courier New"/>
              </a:rPr>
              <a:t>  400541:  89 d6                mov    %edx,%esi</a:t>
            </a:r>
          </a:p>
          <a:p>
            <a:pPr>
              <a:defRPr/>
            </a:pPr>
            <a:r>
              <a:rPr lang="sk-SK" sz="2000" dirty="0">
                <a:latin typeface="Courier New"/>
                <a:cs typeface="Courier New"/>
              </a:rPr>
              <a:t>  400543:  48 89 c7             mov    %rax,%rdi</a:t>
            </a:r>
          </a:p>
          <a:p>
            <a:pPr>
              <a:defRPr/>
            </a:pPr>
            <a:r>
              <a:rPr lang="sk-SK" sz="2000" dirty="0">
                <a:latin typeface="Courier New"/>
                <a:cs typeface="Courier New"/>
              </a:rPr>
              <a:t>  400546:  b8 00 00 00 00       mov    $0x0,%eax</a:t>
            </a:r>
          </a:p>
          <a:p>
            <a:pPr>
              <a:defRPr/>
            </a:pPr>
            <a:r>
              <a:rPr lang="sk-SK" sz="2000" dirty="0">
                <a:latin typeface="Courier New"/>
                <a:cs typeface="Courier New"/>
              </a:rPr>
              <a:t>  40054b:  e8 a0 fe ff ff       callq  4003f0 &lt;</a:t>
            </a:r>
            <a:r>
              <a:rPr lang="sk-SK" sz="2000" dirty="0">
                <a:solidFill>
                  <a:srgbClr val="FF0000"/>
                </a:solidFill>
                <a:latin typeface="Courier New"/>
                <a:cs typeface="Courier New"/>
              </a:rPr>
              <a:t>printf@plt</a:t>
            </a:r>
            <a:r>
              <a:rPr lang="sk-SK" sz="2000" dirty="0">
                <a:latin typeface="Courier New"/>
                <a:cs typeface="Courier New"/>
              </a:rPr>
              <a:t>&gt;</a:t>
            </a:r>
          </a:p>
          <a:p>
            <a:pPr>
              <a:defRPr/>
            </a:pPr>
            <a:r>
              <a:rPr lang="sk-SK" sz="2000" dirty="0">
                <a:latin typeface="Courier New"/>
                <a:cs typeface="Courier New"/>
              </a:rPr>
              <a:t>  400550:  b8 00 00 00 00       mov    $0x0,%eax</a:t>
            </a:r>
          </a:p>
          <a:p>
            <a:pPr>
              <a:defRPr/>
            </a:pPr>
            <a:r>
              <a:rPr lang="sk-SK" sz="2000" dirty="0">
                <a:latin typeface="Courier New"/>
                <a:cs typeface="Courier New"/>
              </a:rPr>
              <a:t>  400555:  c9                   leaveq </a:t>
            </a:r>
          </a:p>
          <a:p>
            <a:pPr>
              <a:defRPr/>
            </a:pPr>
            <a:r>
              <a:rPr lang="sk-SK" sz="2000" dirty="0">
                <a:latin typeface="Courier New"/>
                <a:cs typeface="Courier New"/>
              </a:rPr>
              <a:t>  400556:  c3                   retq</a:t>
            </a:r>
            <a:endParaRPr lang="en-GB" sz="2000" dirty="0">
              <a:latin typeface="Courier New"/>
              <a:cs typeface="Courier New"/>
            </a:endParaRPr>
          </a:p>
        </p:txBody>
      </p:sp>
      <p:sp>
        <p:nvSpPr>
          <p:cNvPr id="6" name="AutoShape 5"/>
          <p:cNvSpPr>
            <a:spLocks/>
          </p:cNvSpPr>
          <p:nvPr/>
        </p:nvSpPr>
        <p:spPr bwMode="auto">
          <a:xfrm flipH="1">
            <a:off x="6227763" y="476250"/>
            <a:ext cx="2160587" cy="457200"/>
          </a:xfrm>
          <a:prstGeom prst="borderCallout2">
            <a:avLst>
              <a:gd name="adj1" fmla="val 25000"/>
              <a:gd name="adj2" fmla="val 104833"/>
              <a:gd name="adj3" fmla="val 28156"/>
              <a:gd name="adj4" fmla="val 116079"/>
              <a:gd name="adj5" fmla="val 553272"/>
              <a:gd name="adj6" fmla="val 44215"/>
            </a:avLst>
          </a:prstGeom>
          <a:solidFill>
            <a:schemeClr val="bg1"/>
          </a:solidFill>
          <a:ln w="19050" cmpd="sng">
            <a:solidFill>
              <a:srgbClr val="FF6600"/>
            </a:solidFill>
            <a:miter lim="800000"/>
            <a:headEnd/>
            <a:tailEnd/>
          </a:ln>
        </p:spPr>
        <p:txBody>
          <a:bodyPr/>
          <a:lstStyle/>
          <a:p>
            <a:pPr algn="ctr">
              <a:defRPr/>
            </a:pPr>
            <a:r>
              <a:rPr lang="en-GB" sz="2000" dirty="0">
                <a:solidFill>
                  <a:srgbClr val="FF6600"/>
                </a:solidFill>
                <a:latin typeface="+mj-lt"/>
              </a:rPr>
              <a:t>Unresolved jump</a:t>
            </a:r>
          </a:p>
        </p:txBody>
      </p:sp>
      <p:sp>
        <p:nvSpPr>
          <p:cNvPr id="38915" name="Title 1"/>
          <p:cNvSpPr>
            <a:spLocks noGrp="1"/>
          </p:cNvSpPr>
          <p:nvPr>
            <p:ph type="title"/>
          </p:nvPr>
        </p:nvSpPr>
        <p:spPr>
          <a:xfrm>
            <a:off x="539552" y="188640"/>
            <a:ext cx="7620000" cy="1008112"/>
          </a:xfrm>
        </p:spPr>
        <p:txBody>
          <a:bodyPr/>
          <a:lstStyle/>
          <a:p>
            <a:r>
              <a:rPr lang="en-GB" dirty="0" smtClean="0"/>
              <a:t>Disassembly: </a:t>
            </a:r>
            <a:r>
              <a:rPr lang="en-GB" dirty="0" err="1" smtClean="0"/>
              <a:t>objdump</a:t>
            </a:r>
            <a:endParaRPr lang="en-GB" dirty="0"/>
          </a:p>
        </p:txBody>
      </p:sp>
    </p:spTree>
    <p:extLst>
      <p:ext uri="{BB962C8B-B14F-4D97-AF65-F5344CB8AC3E}">
        <p14:creationId xmlns:p14="http://schemas.microsoft.com/office/powerpoint/2010/main" val="11338687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4"/>
          <p:cNvSpPr>
            <a:spLocks noGrp="1" noChangeArrowheads="1"/>
          </p:cNvSpPr>
          <p:nvPr>
            <p:ph type="title"/>
          </p:nvPr>
        </p:nvSpPr>
        <p:spPr/>
        <p:txBody>
          <a:bodyPr/>
          <a:lstStyle/>
          <a:p>
            <a:r>
              <a:rPr lang="en-US" smtClean="0"/>
              <a:t>Loading a Program</a:t>
            </a:r>
            <a:endParaRPr lang="en-AU"/>
          </a:p>
        </p:txBody>
      </p:sp>
      <p:sp>
        <p:nvSpPr>
          <p:cNvPr id="345093" name="Rectangle 5"/>
          <p:cNvSpPr>
            <a:spLocks noGrp="1" noChangeArrowheads="1"/>
          </p:cNvSpPr>
          <p:nvPr>
            <p:ph type="body" idx="1"/>
          </p:nvPr>
        </p:nvSpPr>
        <p:spPr/>
        <p:txBody>
          <a:bodyPr>
            <a:normAutofit fontScale="92500" lnSpcReduction="10000"/>
          </a:bodyPr>
          <a:lstStyle/>
          <a:p>
            <a:r>
              <a:rPr lang="en-US" dirty="0" smtClean="0"/>
              <a:t>Load from image file on disk into memory</a:t>
            </a:r>
          </a:p>
          <a:p>
            <a:pPr marL="777240" lvl="1" indent="-457200">
              <a:buFont typeface="+mj-lt"/>
              <a:buAutoNum type="arabicPeriod"/>
            </a:pPr>
            <a:r>
              <a:rPr lang="en-US" dirty="0" smtClean="0"/>
              <a:t>Read header to determine sizes</a:t>
            </a:r>
          </a:p>
          <a:p>
            <a:pPr marL="777240" lvl="1" indent="-457200">
              <a:buFont typeface="+mj-lt"/>
              <a:buAutoNum type="arabicPeriod"/>
            </a:pPr>
            <a:r>
              <a:rPr lang="en-US" dirty="0" smtClean="0"/>
              <a:t>Allocates space in memory</a:t>
            </a:r>
          </a:p>
          <a:p>
            <a:pPr marL="777240" lvl="1" indent="-457200">
              <a:buFont typeface="+mj-lt"/>
              <a:buAutoNum type="arabicPeriod"/>
            </a:pPr>
            <a:r>
              <a:rPr lang="en-US" dirty="0" smtClean="0"/>
              <a:t>Copy text and initialized data into memory</a:t>
            </a:r>
          </a:p>
          <a:p>
            <a:pPr marL="777240" lvl="1" indent="-457200">
              <a:buFont typeface="+mj-lt"/>
              <a:buAutoNum type="arabicPeriod"/>
            </a:pPr>
            <a:r>
              <a:rPr lang="en-US" dirty="0" smtClean="0"/>
              <a:t>Set up arguments on stack</a:t>
            </a:r>
          </a:p>
          <a:p>
            <a:pPr marL="777240" lvl="1" indent="-457200">
              <a:buFont typeface="+mj-lt"/>
              <a:buAutoNum type="arabicPeriod"/>
            </a:pPr>
            <a:r>
              <a:rPr lang="en-US" dirty="0" smtClean="0"/>
              <a:t>Initialize registers</a:t>
            </a:r>
          </a:p>
          <a:p>
            <a:pPr marL="777240" lvl="1" indent="-457200">
              <a:buFont typeface="+mj-lt"/>
              <a:buAutoNum type="arabicPeriod"/>
            </a:pPr>
            <a:r>
              <a:rPr lang="en-US" dirty="0" smtClean="0"/>
              <a:t>Jump to startup routine</a:t>
            </a:r>
          </a:p>
          <a:p>
            <a:pPr marL="777240" lvl="1" indent="-457200">
              <a:buFont typeface="+mj-lt"/>
              <a:buAutoNum type="arabicPeriod"/>
            </a:pPr>
            <a:r>
              <a:rPr lang="en-US" dirty="0" smtClean="0"/>
              <a:t>… and calls main</a:t>
            </a:r>
          </a:p>
          <a:p>
            <a:pPr marL="777240" lvl="1" indent="-457200">
              <a:buFont typeface="+mj-lt"/>
              <a:buAutoNum type="arabicPeriod"/>
            </a:pPr>
            <a:r>
              <a:rPr lang="en-US" dirty="0" smtClean="0"/>
              <a:t>When main returns, do “exit” systems call</a:t>
            </a:r>
          </a:p>
          <a:p>
            <a:endParaRPr lang="en-US" dirty="0" smtClean="0"/>
          </a:p>
          <a:p>
            <a:r>
              <a:rPr lang="en-US" dirty="0" smtClean="0"/>
              <a:t>Loader also does dynamic linking </a:t>
            </a:r>
          </a:p>
        </p:txBody>
      </p:sp>
    </p:spTree>
    <p:extLst>
      <p:ext uri="{BB962C8B-B14F-4D97-AF65-F5344CB8AC3E}">
        <p14:creationId xmlns:p14="http://schemas.microsoft.com/office/powerpoint/2010/main" val="376753574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lstStyle/>
          <a:p>
            <a:r>
              <a:rPr lang="en-GB" dirty="0" smtClean="0"/>
              <a:t>Compiled </a:t>
            </a:r>
            <a:r>
              <a:rPr lang="en-GB" dirty="0"/>
              <a:t>p</a:t>
            </a:r>
            <a:r>
              <a:rPr lang="en-GB" dirty="0" smtClean="0"/>
              <a:t>rograms are incomplete</a:t>
            </a:r>
          </a:p>
          <a:p>
            <a:r>
              <a:rPr lang="en-GB" dirty="0" smtClean="0"/>
              <a:t>Linker adds libraries</a:t>
            </a:r>
          </a:p>
          <a:p>
            <a:r>
              <a:rPr lang="en-GB" dirty="0" smtClean="0"/>
              <a:t>… but linked programs are incomplete too</a:t>
            </a:r>
          </a:p>
          <a:p>
            <a:r>
              <a:rPr lang="en-GB" dirty="0" smtClean="0"/>
              <a:t>Loader resolves references to shared libraries (dynamic linking) </a:t>
            </a:r>
            <a:endParaRPr lang="en-GB" dirty="0"/>
          </a:p>
        </p:txBody>
      </p:sp>
      <p:sp>
        <p:nvSpPr>
          <p:cNvPr id="4" name="TextBox 3"/>
          <p:cNvSpPr txBox="1"/>
          <p:nvPr/>
        </p:nvSpPr>
        <p:spPr>
          <a:xfrm>
            <a:off x="1024289" y="4581128"/>
            <a:ext cx="7148111" cy="1384995"/>
          </a:xfrm>
          <a:prstGeom prst="rect">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2800" dirty="0" smtClean="0"/>
              <a:t>Still to solve:</a:t>
            </a:r>
          </a:p>
          <a:p>
            <a:pPr marL="457200" indent="-457200">
              <a:buFont typeface="Arial"/>
              <a:buChar char="•"/>
            </a:pPr>
            <a:r>
              <a:rPr lang="en-GB" sz="2800" dirty="0" smtClean="0"/>
              <a:t>How can several programs run at once?</a:t>
            </a:r>
          </a:p>
          <a:p>
            <a:pPr marL="457200" indent="-457200">
              <a:buFont typeface="Arial"/>
              <a:buChar char="•"/>
            </a:pPr>
            <a:r>
              <a:rPr lang="en-GB" sz="2800" dirty="0" smtClean="0"/>
              <a:t>How can programs move around in memory?</a:t>
            </a:r>
          </a:p>
        </p:txBody>
      </p:sp>
    </p:spTree>
    <p:extLst>
      <p:ext uri="{BB962C8B-B14F-4D97-AF65-F5344CB8AC3E}">
        <p14:creationId xmlns:p14="http://schemas.microsoft.com/office/powerpoint/2010/main" val="2871970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 2.1 – 2.4 </a:t>
            </a:r>
            <a:endParaRPr lang="en-GB" dirty="0"/>
          </a:p>
        </p:txBody>
      </p:sp>
      <p:sp>
        <p:nvSpPr>
          <p:cNvPr id="3" name="Content Placeholder 2"/>
          <p:cNvSpPr>
            <a:spLocks noGrp="1"/>
          </p:cNvSpPr>
          <p:nvPr>
            <p:ph idx="1"/>
          </p:nvPr>
        </p:nvSpPr>
        <p:spPr/>
        <p:txBody>
          <a:bodyPr/>
          <a:lstStyle/>
          <a:p>
            <a:r>
              <a:rPr lang="en-GB" dirty="0" smtClean="0"/>
              <a:t>Use the online VM to compile a C program and understand</a:t>
            </a:r>
          </a:p>
          <a:p>
            <a:pPr lvl="1"/>
            <a:r>
              <a:rPr lang="en-GB" dirty="0" smtClean="0"/>
              <a:t>Libraries</a:t>
            </a:r>
          </a:p>
          <a:p>
            <a:pPr lvl="1"/>
            <a:r>
              <a:rPr lang="en-GB" dirty="0" smtClean="0"/>
              <a:t>Linking </a:t>
            </a:r>
            <a:endParaRPr lang="en-GB" dirty="0"/>
          </a:p>
        </p:txBody>
      </p:sp>
    </p:spTree>
    <p:extLst>
      <p:ext uri="{BB962C8B-B14F-4D97-AF65-F5344CB8AC3E}">
        <p14:creationId xmlns:p14="http://schemas.microsoft.com/office/powerpoint/2010/main" val="1580421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Processes &amp; Interrupts</a:t>
            </a:r>
            <a:endParaRPr lang="en-GB" dirty="0"/>
          </a:p>
        </p:txBody>
      </p:sp>
      <p:sp>
        <p:nvSpPr>
          <p:cNvPr id="5" name="Subtitle 4"/>
          <p:cNvSpPr>
            <a:spLocks noGrp="1"/>
          </p:cNvSpPr>
          <p:nvPr>
            <p:ph type="subTitle" idx="1"/>
          </p:nvPr>
        </p:nvSpPr>
        <p:spPr/>
        <p:txBody>
          <a:bodyPr/>
          <a:lstStyle/>
          <a:p>
            <a:r>
              <a:rPr lang="en-GB" dirty="0" smtClean="0"/>
              <a:t>Lots of stuff happening at once!</a:t>
            </a:r>
            <a:endParaRPr lang="en-GB" dirty="0"/>
          </a:p>
        </p:txBody>
      </p:sp>
    </p:spTree>
    <p:extLst>
      <p:ext uri="{BB962C8B-B14F-4D97-AF65-F5344CB8AC3E}">
        <p14:creationId xmlns:p14="http://schemas.microsoft.com/office/powerpoint/2010/main" val="125511659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26"/>
          <p:cNvSpPr>
            <a:spLocks noGrp="1" noChangeArrowheads="1"/>
          </p:cNvSpPr>
          <p:nvPr>
            <p:ph type="title"/>
          </p:nvPr>
        </p:nvSpPr>
        <p:spPr/>
        <p:txBody>
          <a:bodyPr/>
          <a:lstStyle/>
          <a:p>
            <a:pPr eaLnBrk="1" hangingPunct="1">
              <a:defRPr/>
            </a:pPr>
            <a:r>
              <a:rPr lang="en-GB" dirty="0" smtClean="0">
                <a:cs typeface="+mj-cs"/>
              </a:rPr>
              <a:t>Interrupts</a:t>
            </a:r>
          </a:p>
        </p:txBody>
      </p:sp>
      <p:sp>
        <p:nvSpPr>
          <p:cNvPr id="76803" name="Rectangle 1027" descr="Rectangle: Click to edit Master text styles&#10;Second level&#10;Third level&#10;Fourth level&#10;Fifth level"/>
          <p:cNvSpPr>
            <a:spLocks noGrp="1" noChangeArrowheads="1"/>
          </p:cNvSpPr>
          <p:nvPr>
            <p:ph type="body" idx="1"/>
          </p:nvPr>
        </p:nvSpPr>
        <p:spPr>
          <a:xfrm>
            <a:off x="533400" y="1371600"/>
            <a:ext cx="3048000" cy="3209528"/>
          </a:xfrm>
        </p:spPr>
        <p:txBody>
          <a:bodyPr/>
          <a:lstStyle/>
          <a:p>
            <a:pPr eaLnBrk="1" hangingPunct="1">
              <a:defRPr/>
            </a:pPr>
            <a:r>
              <a:rPr lang="en-GB" dirty="0" smtClean="0">
                <a:cs typeface="+mn-cs"/>
              </a:rPr>
              <a:t>I/O device speed varies</a:t>
            </a:r>
          </a:p>
          <a:p>
            <a:pPr eaLnBrk="1" hangingPunct="1">
              <a:defRPr/>
            </a:pPr>
            <a:r>
              <a:rPr lang="en-GB" dirty="0" smtClean="0">
                <a:cs typeface="+mn-cs"/>
              </a:rPr>
              <a:t>How many CPU clock cycles per keystroke?</a:t>
            </a:r>
          </a:p>
          <a:p>
            <a:pPr marL="0" indent="0" eaLnBrk="1" hangingPunct="1">
              <a:buNone/>
              <a:defRPr/>
            </a:pPr>
            <a:endParaRPr lang="en-GB" dirty="0" smtClean="0">
              <a:cs typeface="+mn-cs"/>
            </a:endParaRPr>
          </a:p>
        </p:txBody>
      </p:sp>
      <p:pic>
        <p:nvPicPr>
          <p:cNvPr id="76804" name="Picture 1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482438"/>
            <a:ext cx="3312368" cy="2221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 name="Rectangle 1027" descr="Rectangle: Click to edit Master text styles&#10;Second level&#10;Third level&#10;Fourth level&#10;Fifth level"/>
          <p:cNvSpPr txBox="1">
            <a:spLocks noChangeArrowheads="1"/>
          </p:cNvSpPr>
          <p:nvPr/>
        </p:nvSpPr>
        <p:spPr bwMode="auto">
          <a:xfrm>
            <a:off x="539552" y="3891880"/>
            <a:ext cx="8062664" cy="2273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600"/>
              </a:spcBef>
              <a:spcAft>
                <a:spcPct val="0"/>
              </a:spcAft>
              <a:buClr>
                <a:schemeClr val="accent1"/>
              </a:buClr>
              <a:buFont typeface="Arial" charset="0"/>
              <a:buChar char="•"/>
              <a:defRPr sz="2800" kern="1200">
                <a:solidFill>
                  <a:schemeClr val="tx2"/>
                </a:solidFill>
                <a:latin typeface="Tahoma"/>
                <a:ea typeface="ＭＳ Ｐゴシック" charset="0"/>
                <a:cs typeface="Tahoma"/>
              </a:defRPr>
            </a:lvl1pPr>
            <a:lvl2pPr marL="593725" indent="-273050" algn="l" rtl="0" eaLnBrk="0" fontAlgn="base" hangingPunct="0">
              <a:spcBef>
                <a:spcPts val="600"/>
              </a:spcBef>
              <a:spcAft>
                <a:spcPct val="0"/>
              </a:spcAft>
              <a:buClr>
                <a:schemeClr val="accent1"/>
              </a:buClr>
              <a:buFont typeface="Arial" charset="0"/>
              <a:buChar char="•"/>
              <a:defRPr sz="2400" kern="1200">
                <a:solidFill>
                  <a:schemeClr val="tx2"/>
                </a:solidFill>
                <a:latin typeface="Tahoma"/>
                <a:ea typeface="ＭＳ Ｐゴシック" charset="0"/>
                <a:cs typeface="Tahoma"/>
              </a:defRPr>
            </a:lvl2pPr>
            <a:lvl3pPr marL="868363" indent="-228600" algn="l" rtl="0" eaLnBrk="0" fontAlgn="base" hangingPunct="0">
              <a:spcBef>
                <a:spcPts val="600"/>
              </a:spcBef>
              <a:spcAft>
                <a:spcPct val="0"/>
              </a:spcAft>
              <a:buClr>
                <a:schemeClr val="accent1"/>
              </a:buClr>
              <a:buFont typeface="Arial" charset="0"/>
              <a:buChar char="•"/>
              <a:defRPr sz="2400" kern="1200">
                <a:solidFill>
                  <a:schemeClr val="tx2"/>
                </a:solidFill>
                <a:latin typeface="Tahoma"/>
                <a:ea typeface="ＭＳ Ｐゴシック" charset="0"/>
                <a:cs typeface="Tahoma"/>
              </a:defRPr>
            </a:lvl3pPr>
            <a:lvl4pPr marL="1143000" indent="-228600" algn="l" rtl="0" eaLnBrk="0" fontAlgn="base" hangingPunct="0">
              <a:spcBef>
                <a:spcPts val="600"/>
              </a:spcBef>
              <a:spcAft>
                <a:spcPct val="0"/>
              </a:spcAft>
              <a:buClr>
                <a:schemeClr val="accent1"/>
              </a:buClr>
              <a:buFont typeface="Arial" charset="0"/>
              <a:buChar char="•"/>
              <a:defRPr sz="2000" kern="1200">
                <a:solidFill>
                  <a:schemeClr val="tx2"/>
                </a:solidFill>
                <a:latin typeface="Tahoma"/>
                <a:ea typeface="ＭＳ Ｐゴシック" charset="0"/>
                <a:cs typeface="Tahoma"/>
              </a:defRPr>
            </a:lvl4pPr>
            <a:lvl5pPr marL="1371600" indent="-228600" algn="l" rtl="0" eaLnBrk="0" fontAlgn="base" hangingPunct="0">
              <a:spcBef>
                <a:spcPts val="600"/>
              </a:spcBef>
              <a:spcAft>
                <a:spcPct val="0"/>
              </a:spcAft>
              <a:buClr>
                <a:schemeClr val="accent1"/>
              </a:buClr>
              <a:buFont typeface="Arial" charset="0"/>
              <a:buChar char="•"/>
              <a:defRPr sz="2000" kern="1200">
                <a:solidFill>
                  <a:schemeClr val="tx2"/>
                </a:solidFill>
                <a:latin typeface="Tahoma"/>
                <a:ea typeface="ＭＳ Ｐゴシック" charset="0"/>
                <a:cs typeface="Tahoma"/>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eaLnBrk="1" hangingPunct="1">
              <a:defRPr/>
            </a:pPr>
            <a:r>
              <a:rPr lang="en-GB" dirty="0" smtClean="0">
                <a:latin typeface="+mn-lt"/>
                <a:cs typeface="+mn-cs"/>
              </a:rPr>
              <a:t>How to avoid CPU waiting for I/O?</a:t>
            </a:r>
          </a:p>
          <a:p>
            <a:pPr eaLnBrk="1" hangingPunct="1">
              <a:defRPr/>
            </a:pPr>
            <a:r>
              <a:rPr lang="en-GB" dirty="0" smtClean="0">
                <a:latin typeface="+mn-lt"/>
                <a:cs typeface="+mn-cs"/>
              </a:rPr>
              <a:t>Interrupt</a:t>
            </a:r>
          </a:p>
          <a:p>
            <a:pPr lvl="1" eaLnBrk="1" hangingPunct="1">
              <a:defRPr/>
            </a:pPr>
            <a:r>
              <a:rPr lang="en-GB" dirty="0" smtClean="0">
                <a:latin typeface="+mn-lt"/>
                <a:cs typeface="+mn-cs"/>
              </a:rPr>
              <a:t>Signal from outside the CPU</a:t>
            </a:r>
          </a:p>
          <a:p>
            <a:pPr lvl="1" eaLnBrk="1" hangingPunct="1">
              <a:defRPr/>
            </a:pPr>
            <a:r>
              <a:rPr lang="en-GB" dirty="0" smtClean="0">
                <a:latin typeface="+mn-lt"/>
                <a:cs typeface="+mn-cs"/>
              </a:rPr>
              <a:t>… changes the program </a:t>
            </a:r>
          </a:p>
        </p:txBody>
      </p:sp>
      <p:pic>
        <p:nvPicPr>
          <p:cNvPr id="6"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52719" y="5085184"/>
            <a:ext cx="1881653"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3234511"/>
            <a:ext cx="1773972" cy="131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8"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15383" y="2242793"/>
            <a:ext cx="1241823" cy="682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8615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3"/>
          <p:cNvSpPr>
            <a:spLocks noGrp="1"/>
          </p:cNvSpPr>
          <p:nvPr>
            <p:ph type="title"/>
          </p:nvPr>
        </p:nvSpPr>
        <p:spPr/>
        <p:txBody>
          <a:bodyPr/>
          <a:lstStyle/>
          <a:p>
            <a:r>
              <a:rPr lang="en-US" smtClean="0"/>
              <a:t>Processes</a:t>
            </a:r>
            <a:endParaRPr lang="en-US"/>
          </a:p>
        </p:txBody>
      </p:sp>
      <p:sp>
        <p:nvSpPr>
          <p:cNvPr id="37890" name="Content Placeholder 4"/>
          <p:cNvSpPr>
            <a:spLocks noGrp="1"/>
          </p:cNvSpPr>
          <p:nvPr>
            <p:ph idx="1"/>
          </p:nvPr>
        </p:nvSpPr>
        <p:spPr/>
        <p:txBody>
          <a:bodyPr>
            <a:normAutofit lnSpcReduction="10000"/>
          </a:bodyPr>
          <a:lstStyle/>
          <a:p>
            <a:r>
              <a:rPr lang="en-US" dirty="0" smtClean="0"/>
              <a:t>An instance of a program running</a:t>
            </a:r>
          </a:p>
          <a:p>
            <a:pPr lvl="1"/>
            <a:r>
              <a:rPr lang="en-US" dirty="0" smtClean="0"/>
              <a:t>Process has memory</a:t>
            </a:r>
          </a:p>
          <a:p>
            <a:pPr lvl="1"/>
            <a:r>
              <a:rPr lang="en-US" dirty="0" smtClean="0"/>
              <a:t>Process does I/O</a:t>
            </a:r>
          </a:p>
          <a:p>
            <a:r>
              <a:rPr lang="en-US" dirty="0"/>
              <a:t>Processes are created by other </a:t>
            </a:r>
            <a:r>
              <a:rPr lang="en-US" dirty="0" smtClean="0"/>
              <a:t>processes</a:t>
            </a:r>
          </a:p>
          <a:p>
            <a:r>
              <a:rPr lang="en-US" dirty="0" smtClean="0"/>
              <a:t>Multiple processes</a:t>
            </a:r>
          </a:p>
          <a:p>
            <a:pPr lvl="1"/>
            <a:r>
              <a:rPr lang="en-US" dirty="0" smtClean="0"/>
              <a:t>Avoid waiting for I/O – better throughput</a:t>
            </a:r>
          </a:p>
          <a:p>
            <a:pPr lvl="1"/>
            <a:r>
              <a:rPr lang="en-US" dirty="0" smtClean="0"/>
              <a:t>User can listen to music while coding</a:t>
            </a:r>
          </a:p>
          <a:p>
            <a:r>
              <a:rPr lang="en-US" dirty="0"/>
              <a:t>One process </a:t>
            </a:r>
            <a:r>
              <a:rPr lang="en-US" b="1" dirty="0"/>
              <a:t>protected</a:t>
            </a:r>
            <a:r>
              <a:rPr lang="en-US" dirty="0"/>
              <a:t> from another</a:t>
            </a:r>
          </a:p>
          <a:p>
            <a:pPr lvl="1"/>
            <a:r>
              <a:rPr lang="en-US" dirty="0"/>
              <a:t>Looping program?</a:t>
            </a:r>
          </a:p>
          <a:p>
            <a:pPr lvl="1"/>
            <a:r>
              <a:rPr lang="en-US" dirty="0"/>
              <a:t>Blue screen</a:t>
            </a:r>
            <a:r>
              <a:rPr lang="en-US" dirty="0" smtClean="0"/>
              <a:t>?</a:t>
            </a:r>
          </a:p>
          <a:p>
            <a:endParaRPr lang="en-US" dirty="0"/>
          </a:p>
        </p:txBody>
      </p:sp>
    </p:spTree>
    <p:extLst>
      <p:ext uri="{BB962C8B-B14F-4D97-AF65-F5344CB8AC3E}">
        <p14:creationId xmlns:p14="http://schemas.microsoft.com/office/powerpoint/2010/main" val="106474560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Inside the Computer</a:t>
            </a:r>
            <a:endParaRPr lang="en-GB" dirty="0"/>
          </a:p>
        </p:txBody>
      </p:sp>
      <p:sp>
        <p:nvSpPr>
          <p:cNvPr id="3" name="Content Placeholder 2"/>
          <p:cNvSpPr>
            <a:spLocks noGrp="1"/>
          </p:cNvSpPr>
          <p:nvPr>
            <p:ph idx="1"/>
          </p:nvPr>
        </p:nvSpPr>
        <p:spPr>
          <a:xfrm>
            <a:off x="762000" y="1412776"/>
            <a:ext cx="3882008" cy="4536504"/>
          </a:xfrm>
        </p:spPr>
        <p:txBody>
          <a:bodyPr>
            <a:normAutofit lnSpcReduction="10000"/>
          </a:bodyPr>
          <a:lstStyle/>
          <a:p>
            <a:r>
              <a:rPr lang="en-GB" dirty="0" smtClean="0"/>
              <a:t>Interrupt handler</a:t>
            </a:r>
          </a:p>
          <a:p>
            <a:pPr lvl="1"/>
            <a:r>
              <a:rPr lang="en-GB" dirty="0" smtClean="0"/>
              <a:t>Responds to I/O</a:t>
            </a:r>
          </a:p>
          <a:p>
            <a:r>
              <a:rPr lang="en-GB" dirty="0" smtClean="0"/>
              <a:t>Libraries</a:t>
            </a:r>
          </a:p>
          <a:p>
            <a:pPr lvl="1"/>
            <a:r>
              <a:rPr lang="en-GB" dirty="0" smtClean="0"/>
              <a:t>Shared between programs</a:t>
            </a:r>
          </a:p>
          <a:p>
            <a:r>
              <a:rPr lang="en-GB" dirty="0" smtClean="0"/>
              <a:t>Processes</a:t>
            </a:r>
          </a:p>
          <a:p>
            <a:pPr lvl="1"/>
            <a:r>
              <a:rPr lang="en-GB" dirty="0" smtClean="0"/>
              <a:t>Instances of a program running</a:t>
            </a:r>
          </a:p>
          <a:p>
            <a:r>
              <a:rPr lang="en-GB" dirty="0" smtClean="0"/>
              <a:t>OS Kernel</a:t>
            </a:r>
          </a:p>
          <a:p>
            <a:pPr lvl="1"/>
            <a:r>
              <a:rPr lang="en-GB" dirty="0" smtClean="0"/>
              <a:t>Keeps track!</a:t>
            </a:r>
            <a:endParaRPr lang="en-GB" dirty="0"/>
          </a:p>
        </p:txBody>
      </p:sp>
      <p:sp>
        <p:nvSpPr>
          <p:cNvPr id="4" name="Rectangle 3"/>
          <p:cNvSpPr/>
          <p:nvPr/>
        </p:nvSpPr>
        <p:spPr>
          <a:xfrm>
            <a:off x="5436096" y="1628800"/>
            <a:ext cx="1944216" cy="432048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p:cNvSpPr/>
          <p:nvPr/>
        </p:nvSpPr>
        <p:spPr>
          <a:xfrm>
            <a:off x="5571728" y="1844824"/>
            <a:ext cx="1664568" cy="65645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dirty="0" smtClean="0">
                <a:solidFill>
                  <a:schemeClr val="tx1"/>
                </a:solidFill>
              </a:rPr>
              <a:t>OS kernel </a:t>
            </a:r>
            <a:endParaRPr lang="en-GB" sz="2800" dirty="0">
              <a:solidFill>
                <a:schemeClr val="tx1"/>
              </a:solidFill>
            </a:endParaRPr>
          </a:p>
        </p:txBody>
      </p:sp>
      <p:sp>
        <p:nvSpPr>
          <p:cNvPr id="6" name="Rectangle 5"/>
          <p:cNvSpPr/>
          <p:nvPr/>
        </p:nvSpPr>
        <p:spPr>
          <a:xfrm>
            <a:off x="5580112" y="3429000"/>
            <a:ext cx="1664568" cy="368424"/>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dirty="0" err="1" smtClean="0">
                <a:solidFill>
                  <a:schemeClr val="tx1"/>
                </a:solidFill>
              </a:rPr>
              <a:t>Int</a:t>
            </a:r>
            <a:r>
              <a:rPr lang="en-GB" sz="2000" dirty="0" smtClean="0">
                <a:solidFill>
                  <a:schemeClr val="tx1"/>
                </a:solidFill>
              </a:rPr>
              <a:t> handler </a:t>
            </a:r>
            <a:endParaRPr lang="en-GB" sz="2000" dirty="0">
              <a:solidFill>
                <a:schemeClr val="tx1"/>
              </a:solidFill>
            </a:endParaRPr>
          </a:p>
        </p:txBody>
      </p:sp>
      <p:sp>
        <p:nvSpPr>
          <p:cNvPr id="7" name="Rectangle 6"/>
          <p:cNvSpPr/>
          <p:nvPr/>
        </p:nvSpPr>
        <p:spPr>
          <a:xfrm>
            <a:off x="5580112" y="3861048"/>
            <a:ext cx="1664568" cy="368424"/>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dirty="0" err="1" smtClean="0">
                <a:solidFill>
                  <a:schemeClr val="tx1"/>
                </a:solidFill>
              </a:rPr>
              <a:t>Int</a:t>
            </a:r>
            <a:r>
              <a:rPr lang="en-GB" sz="2000" dirty="0" smtClean="0">
                <a:solidFill>
                  <a:schemeClr val="tx1"/>
                </a:solidFill>
              </a:rPr>
              <a:t> handler </a:t>
            </a:r>
            <a:endParaRPr lang="en-GB" sz="2000" dirty="0">
              <a:solidFill>
                <a:schemeClr val="tx1"/>
              </a:solidFill>
            </a:endParaRPr>
          </a:p>
        </p:txBody>
      </p:sp>
      <p:sp>
        <p:nvSpPr>
          <p:cNvPr id="8" name="Rectangle 7"/>
          <p:cNvSpPr/>
          <p:nvPr/>
        </p:nvSpPr>
        <p:spPr>
          <a:xfrm>
            <a:off x="5580112" y="4293096"/>
            <a:ext cx="1664568" cy="43204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dirty="0" smtClean="0">
                <a:solidFill>
                  <a:schemeClr val="tx1"/>
                </a:solidFill>
              </a:rPr>
              <a:t>P1 </a:t>
            </a:r>
            <a:endParaRPr lang="en-GB" sz="2800" dirty="0">
              <a:solidFill>
                <a:schemeClr val="tx1"/>
              </a:solidFill>
            </a:endParaRPr>
          </a:p>
        </p:txBody>
      </p:sp>
      <p:sp>
        <p:nvSpPr>
          <p:cNvPr id="9" name="Rectangle 8"/>
          <p:cNvSpPr/>
          <p:nvPr/>
        </p:nvSpPr>
        <p:spPr>
          <a:xfrm>
            <a:off x="5580112" y="4797152"/>
            <a:ext cx="1664568" cy="43204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dirty="0" smtClean="0">
                <a:solidFill>
                  <a:schemeClr val="tx1"/>
                </a:solidFill>
              </a:rPr>
              <a:t>P2 </a:t>
            </a:r>
            <a:endParaRPr lang="en-GB" sz="2800" dirty="0">
              <a:solidFill>
                <a:schemeClr val="tx1"/>
              </a:solidFill>
            </a:endParaRPr>
          </a:p>
        </p:txBody>
      </p:sp>
      <p:sp>
        <p:nvSpPr>
          <p:cNvPr id="10" name="Rectangle 9"/>
          <p:cNvSpPr/>
          <p:nvPr/>
        </p:nvSpPr>
        <p:spPr>
          <a:xfrm>
            <a:off x="5580112" y="5301208"/>
            <a:ext cx="1664568" cy="43204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dirty="0" smtClean="0">
                <a:solidFill>
                  <a:schemeClr val="tx1"/>
                </a:solidFill>
              </a:rPr>
              <a:t>P3 </a:t>
            </a:r>
            <a:endParaRPr lang="en-GB" sz="2800" dirty="0">
              <a:solidFill>
                <a:schemeClr val="tx1"/>
              </a:solidFill>
            </a:endParaRPr>
          </a:p>
        </p:txBody>
      </p:sp>
      <p:sp>
        <p:nvSpPr>
          <p:cNvPr id="11" name="Rectangle 10"/>
          <p:cNvSpPr/>
          <p:nvPr/>
        </p:nvSpPr>
        <p:spPr>
          <a:xfrm>
            <a:off x="5580112" y="2564904"/>
            <a:ext cx="1664568" cy="368424"/>
          </a:xfrm>
          <a:prstGeom prst="rect">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dirty="0" smtClean="0">
                <a:solidFill>
                  <a:schemeClr val="tx1"/>
                </a:solidFill>
              </a:rPr>
              <a:t>Shared lib </a:t>
            </a:r>
            <a:endParaRPr lang="en-GB" sz="2000" dirty="0">
              <a:solidFill>
                <a:schemeClr val="tx1"/>
              </a:solidFill>
            </a:endParaRPr>
          </a:p>
        </p:txBody>
      </p:sp>
      <p:sp>
        <p:nvSpPr>
          <p:cNvPr id="12" name="Rectangle 11"/>
          <p:cNvSpPr/>
          <p:nvPr/>
        </p:nvSpPr>
        <p:spPr>
          <a:xfrm>
            <a:off x="5580112" y="2996952"/>
            <a:ext cx="1664568" cy="368424"/>
          </a:xfrm>
          <a:prstGeom prst="rect">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dirty="0" smtClean="0">
                <a:solidFill>
                  <a:schemeClr val="tx1"/>
                </a:solidFill>
              </a:rPr>
              <a:t>Shared lib </a:t>
            </a:r>
            <a:endParaRPr lang="en-GB" sz="2000" dirty="0">
              <a:solidFill>
                <a:schemeClr val="tx1"/>
              </a:solidFill>
            </a:endParaRPr>
          </a:p>
        </p:txBody>
      </p:sp>
    </p:spTree>
    <p:extLst>
      <p:ext uri="{BB962C8B-B14F-4D97-AF65-F5344CB8AC3E}">
        <p14:creationId xmlns:p14="http://schemas.microsoft.com/office/powerpoint/2010/main" val="2580712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sz="4000" dirty="0" smtClean="0"/>
              <a:t>How Many Programs Run at Once?</a:t>
            </a:r>
            <a:endParaRPr lang="en-US" sz="4000" dirty="0"/>
          </a:p>
        </p:txBody>
      </p:sp>
      <p:sp>
        <p:nvSpPr>
          <p:cNvPr id="39938" name="Content Placeholder 2"/>
          <p:cNvSpPr>
            <a:spLocks noGrp="1"/>
          </p:cNvSpPr>
          <p:nvPr>
            <p:ph idx="1"/>
          </p:nvPr>
        </p:nvSpPr>
        <p:spPr>
          <a:xfrm>
            <a:off x="762000" y="1412776"/>
            <a:ext cx="7543800" cy="4680520"/>
          </a:xfrm>
        </p:spPr>
        <p:txBody>
          <a:bodyPr>
            <a:normAutofit/>
          </a:bodyPr>
          <a:lstStyle/>
          <a:p>
            <a:r>
              <a:rPr lang="en-US" dirty="0" smtClean="0"/>
              <a:t>Uniprocessor – only one really</a:t>
            </a:r>
          </a:p>
          <a:p>
            <a:pPr lvl="1"/>
            <a:r>
              <a:rPr lang="en-US" dirty="0" smtClean="0"/>
              <a:t>Illusion of multiple processes</a:t>
            </a:r>
          </a:p>
          <a:p>
            <a:pPr lvl="1"/>
            <a:r>
              <a:rPr lang="en-US" dirty="0" smtClean="0"/>
              <a:t>… juggling</a:t>
            </a:r>
          </a:p>
          <a:p>
            <a:r>
              <a:rPr lang="en-US" dirty="0" smtClean="0"/>
              <a:t>Multiprocessors – several programs at once</a:t>
            </a:r>
          </a:p>
          <a:p>
            <a:pPr lvl="1"/>
            <a:r>
              <a:rPr lang="en-US" dirty="0" smtClean="0"/>
              <a:t>… still requires juggling</a:t>
            </a:r>
          </a:p>
          <a:p>
            <a:endParaRPr lang="en-US" dirty="0" smtClean="0"/>
          </a:p>
          <a:p>
            <a:r>
              <a:rPr lang="en-US" dirty="0" smtClean="0"/>
              <a:t>Concurrency v parallelism</a:t>
            </a:r>
          </a:p>
          <a:p>
            <a:pPr lvl="1"/>
            <a:r>
              <a:rPr lang="en-US" dirty="0" smtClean="0"/>
              <a:t>Parallel programming: use multiple processors to go faster e.g. weather forecast</a:t>
            </a:r>
          </a:p>
          <a:p>
            <a:pPr lvl="1"/>
            <a:r>
              <a:rPr lang="en-US" dirty="0" smtClean="0"/>
              <a:t>Concurrency: play music while editing</a:t>
            </a:r>
          </a:p>
          <a:p>
            <a:endParaRPr lang="en-US" dirty="0"/>
          </a:p>
        </p:txBody>
      </p:sp>
    </p:spTree>
    <p:extLst>
      <p:ext uri="{BB962C8B-B14F-4D97-AF65-F5344CB8AC3E}">
        <p14:creationId xmlns:p14="http://schemas.microsoft.com/office/powerpoint/2010/main" val="234637592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smtClean="0"/>
              <a:t>Trace: CPU Point of View</a:t>
            </a:r>
            <a:endParaRPr lang="en-US"/>
          </a:p>
        </p:txBody>
      </p:sp>
      <p:pic>
        <p:nvPicPr>
          <p:cNvPr id="24578" name="Content Placeholder 3" descr="Fig03_04.gif"/>
          <p:cNvPicPr>
            <a:picLocks noGrp="1" noChangeAspect="1"/>
          </p:cNvPicPr>
          <p:nvPr>
            <p:ph idx="4294967295"/>
          </p:nvPr>
        </p:nvPicPr>
        <p:blipFill>
          <a:blip r:embed="rId3">
            <a:extLst>
              <a:ext uri="{28A0092B-C50C-407E-A947-70E740481C1C}">
                <a14:useLocalDpi xmlns:a14="http://schemas.microsoft.com/office/drawing/2010/main" val="0"/>
              </a:ext>
            </a:extLst>
          </a:blip>
          <a:srcRect b="22279"/>
          <a:stretch>
            <a:fillRect/>
          </a:stretch>
        </p:blipFill>
        <p:spPr>
          <a:xfrm>
            <a:off x="5486400" y="1431925"/>
            <a:ext cx="3657600" cy="4276725"/>
          </a:xfrm>
        </p:spPr>
      </p:pic>
      <p:pic>
        <p:nvPicPr>
          <p:cNvPr id="2457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76400"/>
            <a:ext cx="1806575"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Arrow Connector 8"/>
          <p:cNvCxnSpPr/>
          <p:nvPr/>
        </p:nvCxnSpPr>
        <p:spPr>
          <a:xfrm flipH="1">
            <a:off x="2133600" y="2894013"/>
            <a:ext cx="1143000" cy="158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486400" y="1524000"/>
            <a:ext cx="838200" cy="9144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1" name="Rectangle 10"/>
          <p:cNvSpPr/>
          <p:nvPr/>
        </p:nvSpPr>
        <p:spPr>
          <a:xfrm>
            <a:off x="5486400" y="2438400"/>
            <a:ext cx="838200" cy="9144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2" name="Rectangle 11"/>
          <p:cNvSpPr/>
          <p:nvPr/>
        </p:nvSpPr>
        <p:spPr>
          <a:xfrm>
            <a:off x="5486400" y="3352800"/>
            <a:ext cx="838200" cy="5334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3" name="Rectangle 12"/>
          <p:cNvSpPr/>
          <p:nvPr/>
        </p:nvSpPr>
        <p:spPr>
          <a:xfrm>
            <a:off x="5486400" y="3962400"/>
            <a:ext cx="838200" cy="8382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4" name="Rectangle 13"/>
          <p:cNvSpPr/>
          <p:nvPr/>
        </p:nvSpPr>
        <p:spPr>
          <a:xfrm>
            <a:off x="5486400" y="4800600"/>
            <a:ext cx="838200" cy="6096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5" name="Rectangle 14"/>
          <p:cNvSpPr/>
          <p:nvPr/>
        </p:nvSpPr>
        <p:spPr>
          <a:xfrm>
            <a:off x="7467600" y="1524000"/>
            <a:ext cx="838200" cy="3810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6" name="Rectangle 15"/>
          <p:cNvSpPr/>
          <p:nvPr/>
        </p:nvSpPr>
        <p:spPr>
          <a:xfrm>
            <a:off x="7467600" y="1981200"/>
            <a:ext cx="838200" cy="8382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7" name="Rectangle 16"/>
          <p:cNvSpPr/>
          <p:nvPr/>
        </p:nvSpPr>
        <p:spPr>
          <a:xfrm>
            <a:off x="7467600" y="2819400"/>
            <a:ext cx="838200" cy="8382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8" name="Rectangle 17"/>
          <p:cNvSpPr/>
          <p:nvPr/>
        </p:nvSpPr>
        <p:spPr>
          <a:xfrm>
            <a:off x="7467600" y="3733800"/>
            <a:ext cx="838200" cy="8382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19" name="Rectangle 18"/>
          <p:cNvSpPr/>
          <p:nvPr/>
        </p:nvSpPr>
        <p:spPr>
          <a:xfrm>
            <a:off x="7467600" y="4572000"/>
            <a:ext cx="838200" cy="8382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22" name="Explosion 1 21"/>
          <p:cNvSpPr/>
          <p:nvPr/>
        </p:nvSpPr>
        <p:spPr>
          <a:xfrm>
            <a:off x="3238500" y="2397125"/>
            <a:ext cx="1981200" cy="1752600"/>
          </a:xfrm>
          <a:prstGeom prst="irregularSeal1">
            <a:avLst/>
          </a:prstGeom>
          <a:solidFill>
            <a:srgbClr val="FF6600"/>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NZ" dirty="0">
                <a:solidFill>
                  <a:schemeClr val="tx1"/>
                </a:solidFill>
              </a:rPr>
              <a:t>Timeout</a:t>
            </a:r>
          </a:p>
        </p:txBody>
      </p:sp>
      <p:sp>
        <p:nvSpPr>
          <p:cNvPr id="23" name="Explosion 1 22"/>
          <p:cNvSpPr/>
          <p:nvPr/>
        </p:nvSpPr>
        <p:spPr>
          <a:xfrm>
            <a:off x="3311525" y="3116263"/>
            <a:ext cx="1981200" cy="1752600"/>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dirty="0"/>
              <a:t>I/O</a:t>
            </a:r>
          </a:p>
        </p:txBody>
      </p:sp>
      <p:sp>
        <p:nvSpPr>
          <p:cNvPr id="25" name="Explosion 1 24"/>
          <p:cNvSpPr/>
          <p:nvPr/>
        </p:nvSpPr>
        <p:spPr>
          <a:xfrm>
            <a:off x="3311525" y="4221163"/>
            <a:ext cx="1981200" cy="1752600"/>
          </a:xfrm>
          <a:prstGeom prst="irregularSeal1">
            <a:avLst/>
          </a:prstGeom>
          <a:solidFill>
            <a:srgbClr val="FF6600"/>
          </a:solidFill>
        </p:spPr>
        <p:style>
          <a:lnRef idx="1">
            <a:schemeClr val="accent4"/>
          </a:lnRef>
          <a:fillRef idx="2">
            <a:schemeClr val="accent4"/>
          </a:fillRef>
          <a:effectRef idx="1">
            <a:schemeClr val="accent4"/>
          </a:effectRef>
          <a:fontRef idx="minor">
            <a:schemeClr val="dk1"/>
          </a:fontRef>
        </p:style>
        <p:txBody>
          <a:bodyPr anchor="ctr"/>
          <a:lstStyle/>
          <a:p>
            <a:pPr algn="ctr">
              <a:defRPr/>
            </a:pPr>
            <a:r>
              <a:rPr lang="en-NZ" dirty="0">
                <a:solidFill>
                  <a:schemeClr val="tx1"/>
                </a:solidFill>
              </a:rPr>
              <a:t>Timeout</a:t>
            </a:r>
          </a:p>
        </p:txBody>
      </p:sp>
      <p:sp>
        <p:nvSpPr>
          <p:cNvPr id="24" name="Explosion 1 23"/>
          <p:cNvSpPr/>
          <p:nvPr/>
        </p:nvSpPr>
        <p:spPr>
          <a:xfrm>
            <a:off x="3276600" y="2684463"/>
            <a:ext cx="1981200" cy="1752600"/>
          </a:xfrm>
          <a:prstGeom prst="irregularSeal1">
            <a:avLst/>
          </a:prstGeom>
          <a:solidFill>
            <a:srgbClr val="FF6600"/>
          </a:solidFill>
        </p:spPr>
        <p:style>
          <a:lnRef idx="1">
            <a:schemeClr val="accent4"/>
          </a:lnRef>
          <a:fillRef idx="2">
            <a:schemeClr val="accent4"/>
          </a:fillRef>
          <a:effectRef idx="1">
            <a:schemeClr val="accent4"/>
          </a:effectRef>
          <a:fontRef idx="minor">
            <a:schemeClr val="dk1"/>
          </a:fontRef>
        </p:style>
        <p:txBody>
          <a:bodyPr anchor="ctr"/>
          <a:lstStyle/>
          <a:p>
            <a:pPr algn="ctr">
              <a:defRPr/>
            </a:pPr>
            <a:r>
              <a:rPr lang="en-NZ" dirty="0">
                <a:solidFill>
                  <a:schemeClr val="tx1"/>
                </a:solidFill>
              </a:rPr>
              <a:t>Timeout</a:t>
            </a:r>
          </a:p>
        </p:txBody>
      </p:sp>
      <p:sp>
        <p:nvSpPr>
          <p:cNvPr id="2" name="TextBox 1"/>
          <p:cNvSpPr txBox="1"/>
          <p:nvPr/>
        </p:nvSpPr>
        <p:spPr>
          <a:xfrm>
            <a:off x="6326188" y="1855788"/>
            <a:ext cx="881062" cy="277812"/>
          </a:xfrm>
          <a:prstGeom prst="rect">
            <a:avLst/>
          </a:prstGeom>
          <a:noFill/>
        </p:spPr>
        <p:txBody>
          <a:bodyPr wrap="none">
            <a:spAutoFit/>
          </a:bodyPr>
          <a:lstStyle/>
          <a:p>
            <a:pPr>
              <a:defRPr/>
            </a:pPr>
            <a:r>
              <a:rPr lang="en-GB" sz="1200" i="1" dirty="0">
                <a:solidFill>
                  <a:srgbClr val="008000"/>
                </a:solidFill>
                <a:latin typeface="+mj-lt"/>
              </a:rPr>
              <a:t>Process A</a:t>
            </a:r>
          </a:p>
        </p:txBody>
      </p:sp>
      <p:sp>
        <p:nvSpPr>
          <p:cNvPr id="26" name="TextBox 25"/>
          <p:cNvSpPr txBox="1"/>
          <p:nvPr/>
        </p:nvSpPr>
        <p:spPr>
          <a:xfrm>
            <a:off x="6326188" y="2792413"/>
            <a:ext cx="947737" cy="276225"/>
          </a:xfrm>
          <a:prstGeom prst="rect">
            <a:avLst/>
          </a:prstGeom>
          <a:noFill/>
        </p:spPr>
        <p:txBody>
          <a:bodyPr wrap="none">
            <a:spAutoFit/>
          </a:bodyPr>
          <a:lstStyle/>
          <a:p>
            <a:pPr>
              <a:defRPr/>
            </a:pPr>
            <a:r>
              <a:rPr lang="en-GB" sz="1200" i="1" dirty="0">
                <a:solidFill>
                  <a:srgbClr val="008000"/>
                </a:solidFill>
                <a:latin typeface="+mj-lt"/>
              </a:rPr>
              <a:t>Dispatcher</a:t>
            </a:r>
          </a:p>
        </p:txBody>
      </p:sp>
      <p:sp>
        <p:nvSpPr>
          <p:cNvPr id="27" name="TextBox 26"/>
          <p:cNvSpPr txBox="1"/>
          <p:nvPr/>
        </p:nvSpPr>
        <p:spPr>
          <a:xfrm>
            <a:off x="6327775" y="3429000"/>
            <a:ext cx="881063" cy="276225"/>
          </a:xfrm>
          <a:prstGeom prst="rect">
            <a:avLst/>
          </a:prstGeom>
          <a:noFill/>
        </p:spPr>
        <p:txBody>
          <a:bodyPr wrap="none">
            <a:spAutoFit/>
          </a:bodyPr>
          <a:lstStyle/>
          <a:p>
            <a:pPr>
              <a:defRPr/>
            </a:pPr>
            <a:r>
              <a:rPr lang="en-GB" sz="1200" i="1" dirty="0">
                <a:solidFill>
                  <a:srgbClr val="008000"/>
                </a:solidFill>
                <a:latin typeface="+mj-lt"/>
              </a:rPr>
              <a:t>Process B</a:t>
            </a:r>
          </a:p>
        </p:txBody>
      </p:sp>
      <p:sp>
        <p:nvSpPr>
          <p:cNvPr id="28" name="TextBox 27"/>
          <p:cNvSpPr txBox="1"/>
          <p:nvPr/>
        </p:nvSpPr>
        <p:spPr>
          <a:xfrm>
            <a:off x="6326188" y="4879975"/>
            <a:ext cx="882650" cy="277813"/>
          </a:xfrm>
          <a:prstGeom prst="rect">
            <a:avLst/>
          </a:prstGeom>
          <a:noFill/>
        </p:spPr>
        <p:txBody>
          <a:bodyPr wrap="none">
            <a:spAutoFit/>
          </a:bodyPr>
          <a:lstStyle/>
          <a:p>
            <a:pPr>
              <a:defRPr/>
            </a:pPr>
            <a:r>
              <a:rPr lang="en-GB" sz="1200" i="1" dirty="0">
                <a:solidFill>
                  <a:srgbClr val="008000"/>
                </a:solidFill>
                <a:latin typeface="+mj-lt"/>
              </a:rPr>
              <a:t>Process C</a:t>
            </a:r>
          </a:p>
        </p:txBody>
      </p:sp>
      <p:sp>
        <p:nvSpPr>
          <p:cNvPr id="29" name="TextBox 28"/>
          <p:cNvSpPr txBox="1"/>
          <p:nvPr/>
        </p:nvSpPr>
        <p:spPr>
          <a:xfrm>
            <a:off x="6332538" y="4232275"/>
            <a:ext cx="949325" cy="276225"/>
          </a:xfrm>
          <a:prstGeom prst="rect">
            <a:avLst/>
          </a:prstGeom>
          <a:noFill/>
        </p:spPr>
        <p:txBody>
          <a:bodyPr wrap="none">
            <a:spAutoFit/>
          </a:bodyPr>
          <a:lstStyle/>
          <a:p>
            <a:pPr>
              <a:defRPr/>
            </a:pPr>
            <a:r>
              <a:rPr lang="en-GB" sz="1200" i="1" dirty="0">
                <a:solidFill>
                  <a:srgbClr val="008000"/>
                </a:solidFill>
                <a:latin typeface="+mj-lt"/>
              </a:rPr>
              <a:t>Dispatcher</a:t>
            </a:r>
          </a:p>
        </p:txBody>
      </p:sp>
      <p:sp>
        <p:nvSpPr>
          <p:cNvPr id="30" name="TextBox 29"/>
          <p:cNvSpPr txBox="1"/>
          <p:nvPr/>
        </p:nvSpPr>
        <p:spPr>
          <a:xfrm>
            <a:off x="8304213" y="2205038"/>
            <a:ext cx="947737" cy="276225"/>
          </a:xfrm>
          <a:prstGeom prst="rect">
            <a:avLst/>
          </a:prstGeom>
          <a:noFill/>
        </p:spPr>
        <p:txBody>
          <a:bodyPr wrap="none">
            <a:spAutoFit/>
          </a:bodyPr>
          <a:lstStyle/>
          <a:p>
            <a:pPr>
              <a:defRPr/>
            </a:pPr>
            <a:r>
              <a:rPr lang="en-GB" sz="1200" i="1" dirty="0">
                <a:solidFill>
                  <a:srgbClr val="008000"/>
                </a:solidFill>
                <a:latin typeface="+mj-lt"/>
              </a:rPr>
              <a:t>Dispatcher</a:t>
            </a:r>
          </a:p>
        </p:txBody>
      </p:sp>
      <p:sp>
        <p:nvSpPr>
          <p:cNvPr id="31" name="TextBox 30"/>
          <p:cNvSpPr txBox="1"/>
          <p:nvPr/>
        </p:nvSpPr>
        <p:spPr>
          <a:xfrm>
            <a:off x="8297863" y="3008313"/>
            <a:ext cx="882650" cy="276225"/>
          </a:xfrm>
          <a:prstGeom prst="rect">
            <a:avLst/>
          </a:prstGeom>
          <a:noFill/>
        </p:spPr>
        <p:txBody>
          <a:bodyPr wrap="none">
            <a:spAutoFit/>
          </a:bodyPr>
          <a:lstStyle/>
          <a:p>
            <a:pPr>
              <a:defRPr/>
            </a:pPr>
            <a:r>
              <a:rPr lang="en-GB" sz="1200" i="1" dirty="0">
                <a:solidFill>
                  <a:srgbClr val="008000"/>
                </a:solidFill>
                <a:latin typeface="+mj-lt"/>
              </a:rPr>
              <a:t>Process A</a:t>
            </a:r>
          </a:p>
        </p:txBody>
      </p:sp>
      <p:sp>
        <p:nvSpPr>
          <p:cNvPr id="32" name="TextBox 31"/>
          <p:cNvSpPr txBox="1"/>
          <p:nvPr/>
        </p:nvSpPr>
        <p:spPr>
          <a:xfrm>
            <a:off x="8297863" y="4735513"/>
            <a:ext cx="882650" cy="277812"/>
          </a:xfrm>
          <a:prstGeom prst="rect">
            <a:avLst/>
          </a:prstGeom>
          <a:noFill/>
        </p:spPr>
        <p:txBody>
          <a:bodyPr wrap="none">
            <a:spAutoFit/>
          </a:bodyPr>
          <a:lstStyle/>
          <a:p>
            <a:pPr>
              <a:defRPr/>
            </a:pPr>
            <a:r>
              <a:rPr lang="en-GB" sz="1200" i="1" dirty="0">
                <a:solidFill>
                  <a:srgbClr val="008000"/>
                </a:solidFill>
                <a:latin typeface="+mj-lt"/>
              </a:rPr>
              <a:t>Process C</a:t>
            </a:r>
          </a:p>
        </p:txBody>
      </p:sp>
      <p:sp>
        <p:nvSpPr>
          <p:cNvPr id="33" name="TextBox 32"/>
          <p:cNvSpPr txBox="1"/>
          <p:nvPr/>
        </p:nvSpPr>
        <p:spPr>
          <a:xfrm>
            <a:off x="8304213" y="4016375"/>
            <a:ext cx="947737" cy="276225"/>
          </a:xfrm>
          <a:prstGeom prst="rect">
            <a:avLst/>
          </a:prstGeom>
          <a:noFill/>
        </p:spPr>
        <p:txBody>
          <a:bodyPr wrap="none">
            <a:spAutoFit/>
          </a:bodyPr>
          <a:lstStyle/>
          <a:p>
            <a:pPr>
              <a:defRPr/>
            </a:pPr>
            <a:r>
              <a:rPr lang="en-GB" sz="1200" i="1" dirty="0">
                <a:solidFill>
                  <a:srgbClr val="008000"/>
                </a:solidFill>
                <a:latin typeface="+mj-lt"/>
              </a:rPr>
              <a:t>Dispatcher</a:t>
            </a:r>
          </a:p>
        </p:txBody>
      </p:sp>
    </p:spTree>
    <p:extLst>
      <p:ext uri="{BB962C8B-B14F-4D97-AF65-F5344CB8AC3E}">
        <p14:creationId xmlns:p14="http://schemas.microsoft.com/office/powerpoint/2010/main" val="4017806776"/>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nodeType="afterGroup">
                            <p:stCondLst>
                              <p:cond delay="500"/>
                            </p:stCondLst>
                            <p:childTnLst>
                              <p:par>
                                <p:cTn id="9" presetID="0" presetClass="path" presetSubtype="0" accel="50000" decel="50000" fill="hold" nodeType="afterEffect">
                                  <p:stCondLst>
                                    <p:cond delay="0"/>
                                  </p:stCondLst>
                                  <p:childTnLst>
                                    <p:animMotion origin="layout" path="M 6.66667E-6 -1.48148E-6 L 6.66667E-6 0.03334 " pathEditMode="relative" ptsTypes="AA">
                                      <p:cBhvr>
                                        <p:cTn id="10" dur="2000" fill="hold"/>
                                        <p:tgtEl>
                                          <p:spTgt spid="9"/>
                                        </p:tgtEl>
                                        <p:attrNameLst>
                                          <p:attrName>ppt_x</p:attrName>
                                          <p:attrName>ppt_y</p:attrName>
                                        </p:attrNameLst>
                                      </p:cBhvr>
                                    </p:animMotion>
                                  </p:childTnLst>
                                </p:cTn>
                              </p:par>
                            </p:childTnLst>
                          </p:cTn>
                        </p:par>
                        <p:par>
                          <p:cTn id="11" fill="hold" nodeType="afterGroup">
                            <p:stCondLst>
                              <p:cond delay="2500"/>
                            </p:stCondLst>
                            <p:childTnLst>
                              <p:par>
                                <p:cTn id="12" presetID="1" presetClass="entr" presetSubtype="0"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childTnLst>
                          </p:cTn>
                        </p:par>
                        <p:par>
                          <p:cTn id="14" fill="hold" nodeType="afterGroup">
                            <p:stCondLst>
                              <p:cond delay="2500"/>
                            </p:stCondLst>
                            <p:childTnLst>
                              <p:par>
                                <p:cTn id="15" presetID="1" presetClass="exit" presetSubtype="0" fill="hold" grpId="1" nodeType="afterEffect">
                                  <p:stCondLst>
                                    <p:cond delay="1000"/>
                                  </p:stCondLst>
                                  <p:childTnLst>
                                    <p:set>
                                      <p:cBhvr>
                                        <p:cTn id="16" dur="1" fill="hold">
                                          <p:stCondLst>
                                            <p:cond delay="0"/>
                                          </p:stCondLst>
                                        </p:cTn>
                                        <p:tgtEl>
                                          <p:spTgt spid="22"/>
                                        </p:tgtEl>
                                        <p:attrNameLst>
                                          <p:attrName>style.visibility</p:attrName>
                                        </p:attrNameLst>
                                      </p:cBhvr>
                                      <p:to>
                                        <p:strVal val="hidden"/>
                                      </p:to>
                                    </p:set>
                                  </p:childTnLst>
                                </p:cTn>
                              </p:par>
                            </p:childTnLst>
                          </p:cTn>
                        </p:par>
                        <p:par>
                          <p:cTn id="17" fill="hold" nodeType="afterGroup">
                            <p:stCondLst>
                              <p:cond delay="3500"/>
                            </p:stCondLst>
                            <p:childTnLst>
                              <p:par>
                                <p:cTn id="18" presetID="9" presetClass="exit" presetSubtype="0" fill="hold" grpId="1" nodeType="afterEffect">
                                  <p:stCondLst>
                                    <p:cond delay="0"/>
                                  </p:stCondLst>
                                  <p:childTnLst>
                                    <p:animEffect transition="out" filter="dissolve">
                                      <p:cBhvr>
                                        <p:cTn id="19" dur="500"/>
                                        <p:tgtEl>
                                          <p:spTgt spid="10"/>
                                        </p:tgtEl>
                                      </p:cBhvr>
                                    </p:animEffect>
                                    <p:set>
                                      <p:cBhvr>
                                        <p:cTn id="20" dur="1" fill="hold">
                                          <p:stCondLst>
                                            <p:cond delay="499"/>
                                          </p:stCondLst>
                                        </p:cTn>
                                        <p:tgtEl>
                                          <p:spTgt spid="10"/>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par>
                          <p:cTn id="23" fill="hold" nodeType="afterGroup">
                            <p:stCondLst>
                              <p:cond delay="4000"/>
                            </p:stCondLst>
                            <p:childTnLst>
                              <p:par>
                                <p:cTn id="24" presetID="0" presetClass="path" presetSubtype="0" accel="50000" decel="50000" fill="hold" nodeType="afterEffect">
                                  <p:stCondLst>
                                    <p:cond delay="0"/>
                                  </p:stCondLst>
                                  <p:childTnLst>
                                    <p:animMotion origin="layout" path="M 0.00417 -0.11088 L 0.00417 -0.06643 " pathEditMode="relative" rAng="0" ptsTypes="AA">
                                      <p:cBhvr>
                                        <p:cTn id="25" dur="2000" fill="hold"/>
                                        <p:tgtEl>
                                          <p:spTgt spid="9"/>
                                        </p:tgtEl>
                                        <p:attrNameLst>
                                          <p:attrName>ppt_x</p:attrName>
                                          <p:attrName>ppt_y</p:attrName>
                                        </p:attrNameLst>
                                      </p:cBhvr>
                                      <p:rCtr x="0" y="22"/>
                                    </p:animMotion>
                                  </p:childTnLst>
                                </p:cTn>
                              </p:par>
                            </p:childTnLst>
                          </p:cTn>
                        </p:par>
                        <p:par>
                          <p:cTn id="26" fill="hold" nodeType="afterGroup">
                            <p:stCondLst>
                              <p:cond delay="6000"/>
                            </p:stCondLst>
                            <p:childTnLst>
                              <p:par>
                                <p:cTn id="27" presetID="9" presetClass="exit" presetSubtype="0" fill="hold" grpId="1" nodeType="afterEffect">
                                  <p:stCondLst>
                                    <p:cond delay="0"/>
                                  </p:stCondLst>
                                  <p:childTnLst>
                                    <p:animEffect transition="out" filter="dissolve">
                                      <p:cBhvr>
                                        <p:cTn id="28" dur="500"/>
                                        <p:tgtEl>
                                          <p:spTgt spid="11"/>
                                        </p:tgtEl>
                                      </p:cBhvr>
                                    </p:animEffect>
                                    <p:set>
                                      <p:cBhvr>
                                        <p:cTn id="29" dur="1" fill="hold">
                                          <p:stCondLst>
                                            <p:cond delay="499"/>
                                          </p:stCondLst>
                                        </p:cTn>
                                        <p:tgtEl>
                                          <p:spTgt spid="11"/>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par>
                          <p:cTn id="32" fill="hold" nodeType="afterGroup">
                            <p:stCondLst>
                              <p:cond delay="6500"/>
                            </p:stCondLst>
                            <p:childTnLst>
                              <p:par>
                                <p:cTn id="33" presetID="0" presetClass="path" presetSubtype="0" accel="50000" decel="50000" fill="hold" nodeType="afterEffect">
                                  <p:stCondLst>
                                    <p:cond delay="0"/>
                                  </p:stCondLst>
                                  <p:childTnLst>
                                    <p:animMotion origin="layout" path="M 0.00417 0.11134 L 0.00417 0.13357 " pathEditMode="relative" rAng="0" ptsTypes="AA">
                                      <p:cBhvr>
                                        <p:cTn id="34" dur="2000" fill="hold"/>
                                        <p:tgtEl>
                                          <p:spTgt spid="9"/>
                                        </p:tgtEl>
                                        <p:attrNameLst>
                                          <p:attrName>ppt_x</p:attrName>
                                          <p:attrName>ppt_y</p:attrName>
                                        </p:attrNameLst>
                                      </p:cBhvr>
                                      <p:rCtr x="0" y="11"/>
                                    </p:animMotion>
                                  </p:childTnLst>
                                </p:cTn>
                              </p:par>
                            </p:childTnLst>
                          </p:cTn>
                        </p:par>
                        <p:par>
                          <p:cTn id="35" fill="hold" nodeType="afterGroup">
                            <p:stCondLst>
                              <p:cond delay="8500"/>
                            </p:stCondLst>
                            <p:childTnLst>
                              <p:par>
                                <p:cTn id="36" presetID="9" presetClass="exit" presetSubtype="0" fill="hold" grpId="1" nodeType="afterEffect">
                                  <p:stCondLst>
                                    <p:cond delay="0"/>
                                  </p:stCondLst>
                                  <p:childTnLst>
                                    <p:animEffect transition="out" filter="dissolve">
                                      <p:cBhvr>
                                        <p:cTn id="37" dur="500"/>
                                        <p:tgtEl>
                                          <p:spTgt spid="12"/>
                                        </p:tgtEl>
                                      </p:cBhvr>
                                    </p:animEffect>
                                    <p:set>
                                      <p:cBhvr>
                                        <p:cTn id="38" dur="1" fill="hold">
                                          <p:stCondLst>
                                            <p:cond delay="499"/>
                                          </p:stCondLst>
                                        </p:cTn>
                                        <p:tgtEl>
                                          <p:spTgt spid="12"/>
                                        </p:tgtEl>
                                        <p:attrNameLst>
                                          <p:attrName>style.visibility</p:attrName>
                                        </p:attrNameLst>
                                      </p:cBhvr>
                                      <p:to>
                                        <p:strVal val="hidden"/>
                                      </p:to>
                                    </p:set>
                                  </p:childTnLst>
                                </p:cTn>
                              </p:par>
                            </p:childTnLst>
                          </p:cTn>
                        </p:par>
                        <p:par>
                          <p:cTn id="39" fill="hold" nodeType="afterGroup">
                            <p:stCondLst>
                              <p:cond delay="9000"/>
                            </p:stCondLst>
                            <p:childTnLst>
                              <p:par>
                                <p:cTn id="40" presetID="1"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childTnLst>
                          </p:cTn>
                        </p:par>
                        <p:par>
                          <p:cTn id="42" fill="hold" nodeType="afterGroup">
                            <p:stCondLst>
                              <p:cond delay="9000"/>
                            </p:stCondLst>
                            <p:childTnLst>
                              <p:par>
                                <p:cTn id="43" presetID="1" presetClass="exit" presetSubtype="0" fill="hold" grpId="1" nodeType="afterEffect">
                                  <p:stCondLst>
                                    <p:cond delay="1000"/>
                                  </p:stCondLst>
                                  <p:childTnLst>
                                    <p:set>
                                      <p:cBhvr>
                                        <p:cTn id="44" dur="1" fill="hold">
                                          <p:stCondLst>
                                            <p:cond delay="0"/>
                                          </p:stCondLst>
                                        </p:cTn>
                                        <p:tgtEl>
                                          <p:spTgt spid="2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par>
                          <p:cTn id="47" fill="hold" nodeType="afterGroup">
                            <p:stCondLst>
                              <p:cond delay="10000"/>
                            </p:stCondLst>
                            <p:childTnLst>
                              <p:par>
                                <p:cTn id="48" presetID="0" presetClass="path" presetSubtype="0" accel="50000" decel="50000" fill="hold" nodeType="afterEffect">
                                  <p:stCondLst>
                                    <p:cond delay="0"/>
                                  </p:stCondLst>
                                  <p:childTnLst>
                                    <p:animMotion origin="layout" path="M 0.00417 -0.11088 L 0.00417 -0.06643 " pathEditMode="relative" rAng="0" ptsTypes="AA">
                                      <p:cBhvr>
                                        <p:cTn id="49" dur="2000" fill="hold"/>
                                        <p:tgtEl>
                                          <p:spTgt spid="9"/>
                                        </p:tgtEl>
                                        <p:attrNameLst>
                                          <p:attrName>ppt_x</p:attrName>
                                          <p:attrName>ppt_y</p:attrName>
                                        </p:attrNameLst>
                                      </p:cBhvr>
                                      <p:rCtr x="0" y="22"/>
                                    </p:animMotion>
                                  </p:childTnLst>
                                </p:cTn>
                              </p:par>
                            </p:childTnLst>
                          </p:cTn>
                        </p:par>
                        <p:par>
                          <p:cTn id="50" fill="hold" nodeType="afterGroup">
                            <p:stCondLst>
                              <p:cond delay="12000"/>
                            </p:stCondLst>
                            <p:childTnLst>
                              <p:par>
                                <p:cTn id="51" presetID="9" presetClass="exit" presetSubtype="0" fill="hold" grpId="1" nodeType="afterEffect">
                                  <p:stCondLst>
                                    <p:cond delay="0"/>
                                  </p:stCondLst>
                                  <p:childTnLst>
                                    <p:animEffect transition="out" filter="dissolve">
                                      <p:cBhvr>
                                        <p:cTn id="52" dur="500"/>
                                        <p:tgtEl>
                                          <p:spTgt spid="13"/>
                                        </p:tgtEl>
                                      </p:cBhvr>
                                    </p:animEffect>
                                    <p:set>
                                      <p:cBhvr>
                                        <p:cTn id="53" dur="1" fill="hold">
                                          <p:stCondLst>
                                            <p:cond delay="499"/>
                                          </p:stCondLst>
                                        </p:cTn>
                                        <p:tgtEl>
                                          <p:spTgt spid="13"/>
                                        </p:tgtEl>
                                        <p:attrNameLst>
                                          <p:attrName>style.visibility</p:attrName>
                                        </p:attrNameLst>
                                      </p:cBhvr>
                                      <p:to>
                                        <p:strVal val="hidden"/>
                                      </p:to>
                                    </p:set>
                                  </p:childTnLst>
                                </p:cTn>
                              </p:par>
                              <p:par>
                                <p:cTn id="54" presetID="1"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childTnLst>
                          </p:cTn>
                        </p:par>
                        <p:par>
                          <p:cTn id="58" fill="hold" nodeType="afterGroup">
                            <p:stCondLst>
                              <p:cond delay="12500"/>
                            </p:stCondLst>
                            <p:childTnLst>
                              <p:par>
                                <p:cTn id="59" presetID="0" presetClass="path" presetSubtype="0" accel="50000" decel="50000" fill="hold" nodeType="afterEffect">
                                  <p:stCondLst>
                                    <p:cond delay="0"/>
                                  </p:stCondLst>
                                  <p:childTnLst>
                                    <p:animMotion origin="layout" path="M 0.0125 0.24468 L 0.0125 0.28912 " pathEditMode="relative" rAng="0" ptsTypes="AA">
                                      <p:cBhvr>
                                        <p:cTn id="60" dur="2000" fill="hold"/>
                                        <p:tgtEl>
                                          <p:spTgt spid="9"/>
                                        </p:tgtEl>
                                        <p:attrNameLst>
                                          <p:attrName>ppt_x</p:attrName>
                                          <p:attrName>ppt_y</p:attrName>
                                        </p:attrNameLst>
                                      </p:cBhvr>
                                      <p:rCtr x="0" y="22"/>
                                    </p:animMotion>
                                  </p:childTnLst>
                                </p:cTn>
                              </p:par>
                            </p:childTnLst>
                          </p:cTn>
                        </p:par>
                        <p:par>
                          <p:cTn id="61" fill="hold" nodeType="afterGroup">
                            <p:stCondLst>
                              <p:cond delay="14500"/>
                            </p:stCondLst>
                            <p:childTnLst>
                              <p:par>
                                <p:cTn id="62" presetID="1" presetClass="entr" presetSubtype="0"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childTnLst>
                                </p:cTn>
                              </p:par>
                            </p:childTnLst>
                          </p:cTn>
                        </p:par>
                        <p:par>
                          <p:cTn id="64" fill="hold" nodeType="afterGroup">
                            <p:stCondLst>
                              <p:cond delay="14500"/>
                            </p:stCondLst>
                            <p:childTnLst>
                              <p:par>
                                <p:cTn id="65" presetID="1" presetClass="exit" presetSubtype="0" fill="hold" grpId="1" nodeType="afterEffect">
                                  <p:stCondLst>
                                    <p:cond delay="1000"/>
                                  </p:stCondLst>
                                  <p:childTnLst>
                                    <p:set>
                                      <p:cBhvr>
                                        <p:cTn id="66" dur="1" fill="hold">
                                          <p:stCondLst>
                                            <p:cond delay="0"/>
                                          </p:stCondLst>
                                        </p:cTn>
                                        <p:tgtEl>
                                          <p:spTgt spid="25"/>
                                        </p:tgtEl>
                                        <p:attrNameLst>
                                          <p:attrName>style.visibility</p:attrName>
                                        </p:attrNameLst>
                                      </p:cBhvr>
                                      <p:to>
                                        <p:strVal val="hidden"/>
                                      </p:to>
                                    </p:set>
                                  </p:childTnLst>
                                </p:cTn>
                              </p:par>
                            </p:childTnLst>
                          </p:cTn>
                        </p:par>
                        <p:par>
                          <p:cTn id="67" fill="hold" nodeType="afterGroup">
                            <p:stCondLst>
                              <p:cond delay="15500"/>
                            </p:stCondLst>
                            <p:childTnLst>
                              <p:par>
                                <p:cTn id="68" presetID="9" presetClass="exit" presetSubtype="0" fill="hold" grpId="1" nodeType="afterEffect">
                                  <p:stCondLst>
                                    <p:cond delay="0"/>
                                  </p:stCondLst>
                                  <p:childTnLst>
                                    <p:animEffect transition="out" filter="dissolve">
                                      <p:cBhvr>
                                        <p:cTn id="69" dur="500"/>
                                        <p:tgtEl>
                                          <p:spTgt spid="14"/>
                                        </p:tgtEl>
                                      </p:cBhvr>
                                    </p:animEffect>
                                    <p:set>
                                      <p:cBhvr>
                                        <p:cTn id="70" dur="1" fill="hold">
                                          <p:stCondLst>
                                            <p:cond delay="499"/>
                                          </p:stCondLst>
                                        </p:cTn>
                                        <p:tgtEl>
                                          <p:spTgt spid="14"/>
                                        </p:tgtEl>
                                        <p:attrNameLst>
                                          <p:attrName>style.visibility</p:attrName>
                                        </p:attrNameLst>
                                      </p:cBhvr>
                                      <p:to>
                                        <p:strVal val="hidden"/>
                                      </p:to>
                                    </p:set>
                                  </p:childTnLst>
                                </p:cTn>
                              </p:par>
                            </p:childTnLst>
                          </p:cTn>
                        </p:par>
                        <p:par>
                          <p:cTn id="71" fill="hold" nodeType="afterGroup">
                            <p:stCondLst>
                              <p:cond delay="16000"/>
                            </p:stCondLst>
                            <p:childTnLst>
                              <p:par>
                                <p:cTn id="72" presetID="9" presetClass="exit" presetSubtype="0" fill="hold" grpId="1" nodeType="afterEffect">
                                  <p:stCondLst>
                                    <p:cond delay="0"/>
                                  </p:stCondLst>
                                  <p:childTnLst>
                                    <p:animEffect transition="out" filter="dissolve">
                                      <p:cBhvr>
                                        <p:cTn id="73" dur="500"/>
                                        <p:tgtEl>
                                          <p:spTgt spid="15"/>
                                        </p:tgtEl>
                                      </p:cBhvr>
                                    </p:animEffect>
                                    <p:set>
                                      <p:cBhvr>
                                        <p:cTn id="74" dur="1" fill="hold">
                                          <p:stCondLst>
                                            <p:cond delay="499"/>
                                          </p:stCondLst>
                                        </p:cTn>
                                        <p:tgtEl>
                                          <p:spTgt spid="15"/>
                                        </p:tgtEl>
                                        <p:attrNameLst>
                                          <p:attrName>style.visibility</p:attrName>
                                        </p:attrNameLst>
                                      </p:cBhvr>
                                      <p:to>
                                        <p:strVal val="hidden"/>
                                      </p:to>
                                    </p:set>
                                  </p:childTnLst>
                                </p:cTn>
                              </p:par>
                              <p:par>
                                <p:cTn id="75" presetID="1" presetClass="entr" presetSubtype="0"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childTnLst>
                                </p:cTn>
                              </p:par>
                            </p:childTnLst>
                          </p:cTn>
                        </p:par>
                        <p:par>
                          <p:cTn id="77" fill="hold" nodeType="afterGroup">
                            <p:stCondLst>
                              <p:cond delay="16500"/>
                            </p:stCondLst>
                            <p:childTnLst>
                              <p:par>
                                <p:cTn id="78" presetID="0" presetClass="path" presetSubtype="0" accel="50000" decel="50000" fill="hold" nodeType="afterEffect">
                                  <p:stCondLst>
                                    <p:cond delay="0"/>
                                  </p:stCondLst>
                                  <p:childTnLst>
                                    <p:animMotion origin="layout" path="M 0.00417 -0.11088 L 0.00417 -0.06643 " pathEditMode="relative" rAng="0" ptsTypes="AA">
                                      <p:cBhvr>
                                        <p:cTn id="79" dur="2000" fill="hold"/>
                                        <p:tgtEl>
                                          <p:spTgt spid="9"/>
                                        </p:tgtEl>
                                        <p:attrNameLst>
                                          <p:attrName>ppt_x</p:attrName>
                                          <p:attrName>ppt_y</p:attrName>
                                        </p:attrNameLst>
                                      </p:cBhvr>
                                      <p:rCtr x="0" y="22"/>
                                    </p:animMotion>
                                  </p:childTnLst>
                                </p:cTn>
                              </p:par>
                            </p:childTnLst>
                          </p:cTn>
                        </p:par>
                        <p:par>
                          <p:cTn id="80" fill="hold" nodeType="afterGroup">
                            <p:stCondLst>
                              <p:cond delay="18500"/>
                            </p:stCondLst>
                            <p:childTnLst>
                              <p:par>
                                <p:cTn id="81" presetID="9" presetClass="exit" presetSubtype="0" fill="hold" grpId="1" nodeType="afterEffect">
                                  <p:stCondLst>
                                    <p:cond delay="0"/>
                                  </p:stCondLst>
                                  <p:childTnLst>
                                    <p:animEffect transition="out" filter="dissolve">
                                      <p:cBhvr>
                                        <p:cTn id="82" dur="500"/>
                                        <p:tgtEl>
                                          <p:spTgt spid="16"/>
                                        </p:tgtEl>
                                      </p:cBhvr>
                                    </p:animEffect>
                                    <p:set>
                                      <p:cBhvr>
                                        <p:cTn id="83" dur="1" fill="hold">
                                          <p:stCondLst>
                                            <p:cond delay="499"/>
                                          </p:stCondLst>
                                        </p:cTn>
                                        <p:tgtEl>
                                          <p:spTgt spid="16"/>
                                        </p:tgtEl>
                                        <p:attrNameLst>
                                          <p:attrName>style.visibility</p:attrName>
                                        </p:attrNameLst>
                                      </p:cBhvr>
                                      <p:to>
                                        <p:strVal val="hidden"/>
                                      </p:to>
                                    </p:set>
                                  </p:childTnLst>
                                </p:cTn>
                              </p:par>
                              <p:par>
                                <p:cTn id="84" presetID="1" presetClass="entr" presetSubtype="0" fill="hold" grpId="0" nodeType="withEffect">
                                  <p:stCondLst>
                                    <p:cond delay="0"/>
                                  </p:stCondLst>
                                  <p:childTnLst>
                                    <p:set>
                                      <p:cBhvr>
                                        <p:cTn id="85" dur="1" fill="hold">
                                          <p:stCondLst>
                                            <p:cond delay="0"/>
                                          </p:stCondLst>
                                        </p:cTn>
                                        <p:tgtEl>
                                          <p:spTgt spid="17"/>
                                        </p:tgtEl>
                                        <p:attrNameLst>
                                          <p:attrName>style.visibility</p:attrName>
                                        </p:attrNameLst>
                                      </p:cBhvr>
                                      <p:to>
                                        <p:strVal val="visible"/>
                                      </p:to>
                                    </p:set>
                                  </p:childTnLst>
                                </p:cTn>
                              </p:par>
                            </p:childTnLst>
                          </p:cTn>
                        </p:par>
                        <p:par>
                          <p:cTn id="86" fill="hold" nodeType="afterGroup">
                            <p:stCondLst>
                              <p:cond delay="19000"/>
                            </p:stCondLst>
                            <p:childTnLst>
                              <p:par>
                                <p:cTn id="87" presetID="0" presetClass="path" presetSubtype="0" accel="50000" decel="50000" fill="hold" nodeType="afterEffect">
                                  <p:stCondLst>
                                    <p:cond delay="0"/>
                                  </p:stCondLst>
                                  <p:childTnLst>
                                    <p:animMotion origin="layout" path="M 6.66667E-6 0.03334 L 6.66667E-6 0.06667 " pathEditMode="relative" ptsTypes="AA">
                                      <p:cBhvr>
                                        <p:cTn id="88" dur="2000" fill="hold"/>
                                        <p:tgtEl>
                                          <p:spTgt spid="9"/>
                                        </p:tgtEl>
                                        <p:attrNameLst>
                                          <p:attrName>ppt_x</p:attrName>
                                          <p:attrName>ppt_y</p:attrName>
                                        </p:attrNameLst>
                                      </p:cBhvr>
                                    </p:animMotion>
                                  </p:childTnLst>
                                </p:cTn>
                              </p:par>
                            </p:childTnLst>
                          </p:cTn>
                        </p:par>
                        <p:par>
                          <p:cTn id="89" fill="hold" nodeType="afterGroup">
                            <p:stCondLst>
                              <p:cond delay="21000"/>
                            </p:stCondLst>
                            <p:childTnLst>
                              <p:par>
                                <p:cTn id="90" presetID="9" presetClass="exit" presetSubtype="0" fill="hold" grpId="1" nodeType="afterEffect">
                                  <p:stCondLst>
                                    <p:cond delay="0"/>
                                  </p:stCondLst>
                                  <p:childTnLst>
                                    <p:animEffect transition="out" filter="dissolve">
                                      <p:cBhvr>
                                        <p:cTn id="91" dur="500"/>
                                        <p:tgtEl>
                                          <p:spTgt spid="17"/>
                                        </p:tgtEl>
                                      </p:cBhvr>
                                    </p:animEffect>
                                    <p:set>
                                      <p:cBhvr>
                                        <p:cTn id="92" dur="1" fill="hold">
                                          <p:stCondLst>
                                            <p:cond delay="499"/>
                                          </p:stCondLst>
                                        </p:cTn>
                                        <p:tgtEl>
                                          <p:spTgt spid="17"/>
                                        </p:tgtEl>
                                        <p:attrNameLst>
                                          <p:attrName>style.visibility</p:attrName>
                                        </p:attrNameLst>
                                      </p:cBhvr>
                                      <p:to>
                                        <p:strVal val="hidden"/>
                                      </p:to>
                                    </p:set>
                                  </p:childTnLst>
                                </p:cTn>
                              </p:par>
                            </p:childTnLst>
                          </p:cTn>
                        </p:par>
                        <p:par>
                          <p:cTn id="93" fill="hold" nodeType="afterGroup">
                            <p:stCondLst>
                              <p:cond delay="21500"/>
                            </p:stCondLst>
                            <p:childTnLst>
                              <p:par>
                                <p:cTn id="94" presetID="1" presetClass="entr" presetSubtype="0" fill="hold" grpId="0" nodeType="afterEffect">
                                  <p:stCondLst>
                                    <p:cond delay="0"/>
                                  </p:stCondLst>
                                  <p:childTnLst>
                                    <p:set>
                                      <p:cBhvr>
                                        <p:cTn id="95" dur="1" fill="hold">
                                          <p:stCondLst>
                                            <p:cond delay="0"/>
                                          </p:stCondLst>
                                        </p:cTn>
                                        <p:tgtEl>
                                          <p:spTgt spid="24"/>
                                        </p:tgtEl>
                                        <p:attrNameLst>
                                          <p:attrName>style.visibility</p:attrName>
                                        </p:attrNameLst>
                                      </p:cBhvr>
                                      <p:to>
                                        <p:strVal val="visible"/>
                                      </p:to>
                                    </p:set>
                                  </p:childTnLst>
                                </p:cTn>
                              </p:par>
                            </p:childTnLst>
                          </p:cTn>
                        </p:par>
                        <p:par>
                          <p:cTn id="96" fill="hold" nodeType="afterGroup">
                            <p:stCondLst>
                              <p:cond delay="21500"/>
                            </p:stCondLst>
                            <p:childTnLst>
                              <p:par>
                                <p:cTn id="97" presetID="1" presetClass="exit" presetSubtype="0" fill="hold" grpId="1" nodeType="afterEffect">
                                  <p:stCondLst>
                                    <p:cond delay="1000"/>
                                  </p:stCondLst>
                                  <p:childTnLst>
                                    <p:set>
                                      <p:cBhvr>
                                        <p:cTn id="98" dur="1" fill="hold">
                                          <p:stCondLst>
                                            <p:cond delay="0"/>
                                          </p:stCondLst>
                                        </p:cTn>
                                        <p:tgtEl>
                                          <p:spTgt spid="24"/>
                                        </p:tgtEl>
                                        <p:attrNameLst>
                                          <p:attrName>style.visibility</p:attrName>
                                        </p:attrNameLst>
                                      </p:cBhvr>
                                      <p:to>
                                        <p:strVal val="hidden"/>
                                      </p:to>
                                    </p:set>
                                  </p:childTnLst>
                                </p:cTn>
                              </p:par>
                              <p:par>
                                <p:cTn id="99" presetID="1" presetClass="entr" presetSubtype="0" fill="hold" grpId="0" nodeType="withEffect">
                                  <p:stCondLst>
                                    <p:cond delay="0"/>
                                  </p:stCondLst>
                                  <p:childTnLst>
                                    <p:set>
                                      <p:cBhvr>
                                        <p:cTn id="100" dur="1" fill="hold">
                                          <p:stCondLst>
                                            <p:cond delay="0"/>
                                          </p:stCondLst>
                                        </p:cTn>
                                        <p:tgtEl>
                                          <p:spTgt spid="18"/>
                                        </p:tgtEl>
                                        <p:attrNameLst>
                                          <p:attrName>style.visibility</p:attrName>
                                        </p:attrNameLst>
                                      </p:cBhvr>
                                      <p:to>
                                        <p:strVal val="visible"/>
                                      </p:to>
                                    </p:set>
                                  </p:childTnLst>
                                </p:cTn>
                              </p:par>
                            </p:childTnLst>
                          </p:cTn>
                        </p:par>
                        <p:par>
                          <p:cTn id="101" fill="hold" nodeType="afterGroup">
                            <p:stCondLst>
                              <p:cond delay="22500"/>
                            </p:stCondLst>
                            <p:childTnLst>
                              <p:par>
                                <p:cTn id="102" presetID="0" presetClass="path" presetSubtype="0" accel="50000" decel="50000" fill="hold" nodeType="afterEffect">
                                  <p:stCondLst>
                                    <p:cond delay="0"/>
                                  </p:stCondLst>
                                  <p:childTnLst>
                                    <p:animMotion origin="layout" path="M 0.00417 -0.11088 L 0.00417 -0.06643 " pathEditMode="relative" rAng="0" ptsTypes="AA">
                                      <p:cBhvr>
                                        <p:cTn id="103" dur="2000" fill="hold"/>
                                        <p:tgtEl>
                                          <p:spTgt spid="9"/>
                                        </p:tgtEl>
                                        <p:attrNameLst>
                                          <p:attrName>ppt_x</p:attrName>
                                          <p:attrName>ppt_y</p:attrName>
                                        </p:attrNameLst>
                                      </p:cBhvr>
                                      <p:rCtr x="0" y="22"/>
                                    </p:animMotion>
                                  </p:childTnLst>
                                </p:cTn>
                              </p:par>
                            </p:childTnLst>
                          </p:cTn>
                        </p:par>
                        <p:par>
                          <p:cTn id="104" fill="hold" nodeType="afterGroup">
                            <p:stCondLst>
                              <p:cond delay="24500"/>
                            </p:stCondLst>
                            <p:childTnLst>
                              <p:par>
                                <p:cTn id="105" presetID="9" presetClass="exit" presetSubtype="0" fill="hold" grpId="1" nodeType="afterEffect">
                                  <p:stCondLst>
                                    <p:cond delay="0"/>
                                  </p:stCondLst>
                                  <p:childTnLst>
                                    <p:animEffect transition="out" filter="dissolve">
                                      <p:cBhvr>
                                        <p:cTn id="106" dur="500"/>
                                        <p:tgtEl>
                                          <p:spTgt spid="18"/>
                                        </p:tgtEl>
                                      </p:cBhvr>
                                    </p:animEffect>
                                    <p:set>
                                      <p:cBhvr>
                                        <p:cTn id="107" dur="1" fill="hold">
                                          <p:stCondLst>
                                            <p:cond delay="499"/>
                                          </p:stCondLst>
                                        </p:cTn>
                                        <p:tgtEl>
                                          <p:spTgt spid="18"/>
                                        </p:tgtEl>
                                        <p:attrNameLst>
                                          <p:attrName>style.visibility</p:attrName>
                                        </p:attrNameLst>
                                      </p:cBhvr>
                                      <p:to>
                                        <p:strVal val="hidden"/>
                                      </p:to>
                                    </p:set>
                                  </p:childTnLst>
                                </p:cTn>
                              </p:par>
                              <p:par>
                                <p:cTn id="108" presetID="1" presetClass="entr" presetSubtype="0" fill="hold" grpId="0" nodeType="withEffect">
                                  <p:stCondLst>
                                    <p:cond delay="0"/>
                                  </p:stCondLst>
                                  <p:childTnLst>
                                    <p:set>
                                      <p:cBhvr>
                                        <p:cTn id="109" dur="1" fill="hold">
                                          <p:stCondLst>
                                            <p:cond delay="0"/>
                                          </p:stCondLst>
                                        </p:cTn>
                                        <p:tgtEl>
                                          <p:spTgt spid="19"/>
                                        </p:tgtEl>
                                        <p:attrNameLst>
                                          <p:attrName>style.visibility</p:attrName>
                                        </p:attrNameLst>
                                      </p:cBhvr>
                                      <p:to>
                                        <p:strVal val="visible"/>
                                      </p:to>
                                    </p:set>
                                  </p:childTnLst>
                                </p:cTn>
                              </p:par>
                            </p:childTnLst>
                          </p:cTn>
                        </p:par>
                        <p:par>
                          <p:cTn id="110" fill="hold" nodeType="afterGroup">
                            <p:stCondLst>
                              <p:cond delay="25000"/>
                            </p:stCondLst>
                            <p:childTnLst>
                              <p:par>
                                <p:cTn id="111" presetID="0" presetClass="path" presetSubtype="0" accel="50000" decel="50000" fill="hold" nodeType="afterEffect">
                                  <p:stCondLst>
                                    <p:cond delay="0"/>
                                  </p:stCondLst>
                                  <p:childTnLst>
                                    <p:animMotion origin="layout" path="M 0.0125 0.28912 L 0.0125 0.3669 " pathEditMode="relative" ptsTypes="AA">
                                      <p:cBhvr>
                                        <p:cTn id="112" dur="2000" fill="hold"/>
                                        <p:tgtEl>
                                          <p:spTgt spid="9"/>
                                        </p:tgtEl>
                                        <p:attrNameLst>
                                          <p:attrName>ppt_x</p:attrName>
                                          <p:attrName>ppt_y</p:attrName>
                                        </p:attrNameLst>
                                      </p:cBhvr>
                                    </p:animMotion>
                                  </p:childTnLst>
                                </p:cTn>
                              </p:par>
                            </p:childTnLst>
                          </p:cTn>
                        </p:par>
                        <p:par>
                          <p:cTn id="113" fill="hold" nodeType="afterGroup">
                            <p:stCondLst>
                              <p:cond delay="27000"/>
                            </p:stCondLst>
                            <p:childTnLst>
                              <p:par>
                                <p:cTn id="114" presetID="9" presetClass="exit" presetSubtype="0" fill="hold" nodeType="afterEffect">
                                  <p:stCondLst>
                                    <p:cond delay="0"/>
                                  </p:stCondLst>
                                  <p:childTnLst>
                                    <p:animEffect transition="out" filter="dissolve">
                                      <p:cBhvr>
                                        <p:cTn id="115" dur="500"/>
                                        <p:tgtEl>
                                          <p:spTgt spid="19"/>
                                        </p:tgtEl>
                                      </p:cBhvr>
                                    </p:animEffect>
                                    <p:set>
                                      <p:cBhvr>
                                        <p:cTn id="116"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22" grpId="0" animBg="1"/>
      <p:bldP spid="22" grpId="1" animBg="1"/>
      <p:bldP spid="23" grpId="0" animBg="1"/>
      <p:bldP spid="23" grpId="1" animBg="1"/>
      <p:bldP spid="25" grpId="0" animBg="1"/>
      <p:bldP spid="25" grpId="1" animBg="1"/>
      <p:bldP spid="24" grpId="0" animBg="1"/>
      <p:bldP spid="24"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Scheduler</a:t>
            </a:r>
            <a:endParaRPr lang="en-GB" dirty="0"/>
          </a:p>
        </p:txBody>
      </p:sp>
      <p:sp>
        <p:nvSpPr>
          <p:cNvPr id="3" name="Content Placeholder 2"/>
          <p:cNvSpPr>
            <a:spLocks noGrp="1"/>
          </p:cNvSpPr>
          <p:nvPr>
            <p:ph idx="1"/>
          </p:nvPr>
        </p:nvSpPr>
        <p:spPr>
          <a:xfrm>
            <a:off x="762000" y="1412776"/>
            <a:ext cx="7543800" cy="2088232"/>
          </a:xfrm>
        </p:spPr>
        <p:txBody>
          <a:bodyPr>
            <a:normAutofit/>
          </a:bodyPr>
          <a:lstStyle/>
          <a:p>
            <a:r>
              <a:rPr lang="en-GB" dirty="0" smtClean="0"/>
              <a:t>Queue of processes ready to run</a:t>
            </a:r>
          </a:p>
          <a:p>
            <a:pPr lvl="1"/>
            <a:r>
              <a:rPr lang="en-GB" dirty="0" smtClean="0"/>
              <a:t>Other processes waiting for an I/O</a:t>
            </a:r>
          </a:p>
          <a:p>
            <a:r>
              <a:rPr lang="en-GB" dirty="0" smtClean="0"/>
              <a:t>Which one to run next?</a:t>
            </a:r>
          </a:p>
          <a:p>
            <a:pPr lvl="1"/>
            <a:r>
              <a:rPr lang="en-GB" dirty="0" smtClean="0"/>
              <a:t>Don’t want the music to stop</a:t>
            </a:r>
            <a:endParaRPr lang="en-GB" dirty="0"/>
          </a:p>
        </p:txBody>
      </p:sp>
      <p:pic>
        <p:nvPicPr>
          <p:cNvPr id="4" name="Content Placeholder 3" descr="Fig03_05b.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331640" y="3763863"/>
            <a:ext cx="6080125" cy="2257425"/>
          </a:xfrm>
          <a:prstGeom prst="rect">
            <a:avLst/>
          </a:prstGeom>
        </p:spPr>
      </p:pic>
      <p:sp>
        <p:nvSpPr>
          <p:cNvPr id="5" name="Rectangle 4"/>
          <p:cNvSpPr/>
          <p:nvPr/>
        </p:nvSpPr>
        <p:spPr>
          <a:xfrm>
            <a:off x="2665140" y="4221063"/>
            <a:ext cx="1905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dirty="0"/>
          </a:p>
        </p:txBody>
      </p:sp>
      <p:sp>
        <p:nvSpPr>
          <p:cNvPr id="6" name="Rectangle 5"/>
          <p:cNvSpPr/>
          <p:nvPr/>
        </p:nvSpPr>
        <p:spPr>
          <a:xfrm>
            <a:off x="2893740" y="4225826"/>
            <a:ext cx="190500" cy="304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NZ" dirty="0"/>
          </a:p>
        </p:txBody>
      </p:sp>
      <p:sp>
        <p:nvSpPr>
          <p:cNvPr id="7" name="Rectangle 6"/>
          <p:cNvSpPr/>
          <p:nvPr/>
        </p:nvSpPr>
        <p:spPr>
          <a:xfrm>
            <a:off x="3117578" y="4227413"/>
            <a:ext cx="190500" cy="304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NZ" dirty="0"/>
          </a:p>
        </p:txBody>
      </p:sp>
      <p:sp>
        <p:nvSpPr>
          <p:cNvPr id="8" name="Rectangle 7"/>
          <p:cNvSpPr/>
          <p:nvPr/>
        </p:nvSpPr>
        <p:spPr>
          <a:xfrm>
            <a:off x="3341415" y="4227413"/>
            <a:ext cx="190500" cy="3048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NZ" dirty="0"/>
          </a:p>
        </p:txBody>
      </p:sp>
      <p:sp>
        <p:nvSpPr>
          <p:cNvPr id="9" name="Rectangle 8"/>
          <p:cNvSpPr/>
          <p:nvPr/>
        </p:nvSpPr>
        <p:spPr>
          <a:xfrm>
            <a:off x="3552553" y="4227413"/>
            <a:ext cx="190500" cy="3048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NZ" dirty="0"/>
          </a:p>
        </p:txBody>
      </p:sp>
      <p:sp>
        <p:nvSpPr>
          <p:cNvPr id="10" name="Rectangle 9"/>
          <p:cNvSpPr/>
          <p:nvPr/>
        </p:nvSpPr>
        <p:spPr>
          <a:xfrm>
            <a:off x="3763690" y="4229001"/>
            <a:ext cx="190500" cy="3048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NZ" dirty="0"/>
          </a:p>
        </p:txBody>
      </p:sp>
      <p:sp>
        <p:nvSpPr>
          <p:cNvPr id="11" name="Rectangle 10"/>
          <p:cNvSpPr/>
          <p:nvPr/>
        </p:nvSpPr>
        <p:spPr>
          <a:xfrm>
            <a:off x="3974828" y="4229001"/>
            <a:ext cx="192087"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NZ" dirty="0"/>
          </a:p>
        </p:txBody>
      </p:sp>
    </p:spTree>
    <p:extLst>
      <p:ext uri="{BB962C8B-B14F-4D97-AF65-F5344CB8AC3E}">
        <p14:creationId xmlns:p14="http://schemas.microsoft.com/office/powerpoint/2010/main" val="3168952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33333E-6 -6.2963E-6 C 0.07483 -0.00116 0.14983 -0.00209 0.17969 -0.00254 " pathEditMode="relative" ptsTypes="aA">
                                      <p:cBhvr>
                                        <p:cTn id="6" dur="2000" fill="hold"/>
                                        <p:tgtEl>
                                          <p:spTgt spid="11"/>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025 0 " pathEditMode="relative" ptsTypes="AA">
                                      <p:cBhvr>
                                        <p:cTn id="8" dur="2000" fill="hold"/>
                                        <p:tgtEl>
                                          <p:spTgt spid="5"/>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 0 L 0.025 0 " pathEditMode="relative" ptsTypes="AA">
                                      <p:cBhvr>
                                        <p:cTn id="10" dur="2000" fill="hold"/>
                                        <p:tgtEl>
                                          <p:spTgt spid="6"/>
                                        </p:tgtEl>
                                        <p:attrNameLst>
                                          <p:attrName>ppt_x</p:attrName>
                                          <p:attrName>ppt_y</p:attrName>
                                        </p:attrNameLst>
                                      </p:cBhvr>
                                    </p:animMotion>
                                  </p:childTnLst>
                                </p:cTn>
                              </p:par>
                              <p:par>
                                <p:cTn id="11" presetID="0" presetClass="path" presetSubtype="0" accel="50000" decel="50000" fill="hold" grpId="0" nodeType="withEffect">
                                  <p:stCondLst>
                                    <p:cond delay="0"/>
                                  </p:stCondLst>
                                  <p:childTnLst>
                                    <p:animMotion origin="layout" path="M 0 0 L 0.025 0 " pathEditMode="relative" ptsTypes="AA">
                                      <p:cBhvr>
                                        <p:cTn id="12" dur="2000" fill="hold"/>
                                        <p:tgtEl>
                                          <p:spTgt spid="7"/>
                                        </p:tgtEl>
                                        <p:attrNameLst>
                                          <p:attrName>ppt_x</p:attrName>
                                          <p:attrName>ppt_y</p:attrName>
                                        </p:attrNameLst>
                                      </p:cBhvr>
                                    </p:animMotion>
                                  </p:childTnLst>
                                </p:cTn>
                              </p:par>
                              <p:par>
                                <p:cTn id="13" presetID="0" presetClass="path" presetSubtype="0" accel="50000" decel="50000" fill="hold" grpId="0" nodeType="withEffect">
                                  <p:stCondLst>
                                    <p:cond delay="0"/>
                                  </p:stCondLst>
                                  <p:childTnLst>
                                    <p:animMotion origin="layout" path="M 0 0 L 0.025 0 " pathEditMode="relative" ptsTypes="AA">
                                      <p:cBhvr>
                                        <p:cTn id="14" dur="2000" fill="hold"/>
                                        <p:tgtEl>
                                          <p:spTgt spid="8"/>
                                        </p:tgtEl>
                                        <p:attrNameLst>
                                          <p:attrName>ppt_x</p:attrName>
                                          <p:attrName>ppt_y</p:attrName>
                                        </p:attrNameLst>
                                      </p:cBhvr>
                                    </p:animMotion>
                                  </p:childTnLst>
                                </p:cTn>
                              </p:par>
                              <p:par>
                                <p:cTn id="15" presetID="0" presetClass="path" presetSubtype="0" accel="50000" decel="50000" fill="hold" grpId="0" nodeType="withEffect">
                                  <p:stCondLst>
                                    <p:cond delay="0"/>
                                  </p:stCondLst>
                                  <p:childTnLst>
                                    <p:animMotion origin="layout" path="M 0 0 L 0.025 0 " pathEditMode="relative" ptsTypes="AA">
                                      <p:cBhvr>
                                        <p:cTn id="16" dur="2000" fill="hold"/>
                                        <p:tgtEl>
                                          <p:spTgt spid="9"/>
                                        </p:tgtEl>
                                        <p:attrNameLst>
                                          <p:attrName>ppt_x</p:attrName>
                                          <p:attrName>ppt_y</p:attrName>
                                        </p:attrNameLst>
                                      </p:cBhvr>
                                    </p:animMotion>
                                  </p:childTnLst>
                                </p:cTn>
                              </p:par>
                              <p:par>
                                <p:cTn id="17" presetID="0" presetClass="path" presetSubtype="0" accel="50000" decel="50000" fill="hold" grpId="0" nodeType="withEffect">
                                  <p:stCondLst>
                                    <p:cond delay="0"/>
                                  </p:stCondLst>
                                  <p:childTnLst>
                                    <p:animMotion origin="layout" path="M 0 0 L 0.025 0 " pathEditMode="relative" ptsTypes="AA">
                                      <p:cBhvr>
                                        <p:cTn id="18" dur="2000" fill="hold"/>
                                        <p:tgtEl>
                                          <p:spTgt spid="10"/>
                                        </p:tgtEl>
                                        <p:attrNameLst>
                                          <p:attrName>ppt_x</p:attrName>
                                          <p:attrName>ppt_y</p:attrName>
                                        </p:attrNameLst>
                                      </p:cBhvr>
                                    </p:animMotion>
                                  </p:childTnLst>
                                </p:cTn>
                              </p:par>
                            </p:childTnLst>
                          </p:cTn>
                        </p:par>
                        <p:par>
                          <p:cTn id="19" fill="hold">
                            <p:stCondLst>
                              <p:cond delay="2000"/>
                            </p:stCondLst>
                            <p:childTnLst>
                              <p:par>
                                <p:cTn id="20" presetID="0" presetClass="path" presetSubtype="0" accel="50000" decel="50000" fill="hold" grpId="1" nodeType="afterEffect">
                                  <p:stCondLst>
                                    <p:cond delay="2000"/>
                                  </p:stCondLst>
                                  <p:childTnLst>
                                    <p:animMotion origin="layout" path="M 0.17725 1.48148E-6 C 0.21666 -0.00232 0.25625 -0.0044 0.2717 0.02222 C 0.28715 0.04884 0.35052 0.1375 0.26996 0.16042 C 0.18941 0.18333 -0.14219 0.18727 -0.21164 0.16042 C -0.28108 0.13356 -0.21389 0.06667 -0.14671 1.48148E-6 " pathEditMode="relative" rAng="0" ptsTypes="aaaaA">
                                      <p:cBhvr>
                                        <p:cTn id="21" dur="2000" fill="hold"/>
                                        <p:tgtEl>
                                          <p:spTgt spid="11"/>
                                        </p:tgtEl>
                                        <p:attrNameLst>
                                          <p:attrName>ppt_x</p:attrName>
                                          <p:attrName>ppt_y</p:attrName>
                                        </p:attrNameLst>
                                      </p:cBhvr>
                                      <p:rCtr x="-143" y="91"/>
                                    </p:animMotion>
                                  </p:childTnLst>
                                </p:cTn>
                              </p:par>
                            </p:childTnLst>
                          </p:cTn>
                        </p:par>
                        <p:par>
                          <p:cTn id="22" fill="hold">
                            <p:stCondLst>
                              <p:cond delay="6000"/>
                            </p:stCondLst>
                            <p:childTnLst>
                              <p:par>
                                <p:cTn id="23" presetID="0" presetClass="path" presetSubtype="0" accel="50000" decel="50000" fill="hold" grpId="1" nodeType="afterEffect">
                                  <p:stCondLst>
                                    <p:cond delay="0"/>
                                  </p:stCondLst>
                                  <p:childTnLst>
                                    <p:animMotion origin="layout" path="M 0.02361 1.48148E-6 L 0.20694 1.48148E-6 " pathEditMode="relative" rAng="0" ptsTypes="AA">
                                      <p:cBhvr>
                                        <p:cTn id="24" dur="2000" fill="hold"/>
                                        <p:tgtEl>
                                          <p:spTgt spid="10"/>
                                        </p:tgtEl>
                                        <p:attrNameLst>
                                          <p:attrName>ppt_x</p:attrName>
                                          <p:attrName>ppt_y</p:attrName>
                                        </p:attrNameLst>
                                      </p:cBhvr>
                                      <p:rCtr x="9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0" grpId="1" animBg="1"/>
      <p:bldP spid="11" grpId="0" animBg="1"/>
      <p:bldP spid="11"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lstStyle/>
          <a:p>
            <a:r>
              <a:rPr lang="en-GB" dirty="0" smtClean="0"/>
              <a:t>Many user processes sharing the computer</a:t>
            </a:r>
          </a:p>
          <a:p>
            <a:pPr lvl="1"/>
            <a:r>
              <a:rPr lang="en-GB" dirty="0" smtClean="0"/>
              <a:t>Music and coding</a:t>
            </a:r>
          </a:p>
          <a:p>
            <a:pPr lvl="1"/>
            <a:r>
              <a:rPr lang="en-GB" dirty="0" smtClean="0"/>
              <a:t>Multiple users</a:t>
            </a:r>
          </a:p>
          <a:p>
            <a:r>
              <a:rPr lang="en-GB" dirty="0" smtClean="0"/>
              <a:t>OS has a scheduler to switch between processes</a:t>
            </a:r>
          </a:p>
          <a:p>
            <a:r>
              <a:rPr lang="en-GB" dirty="0" smtClean="0"/>
              <a:t>Processes are protected from each other</a:t>
            </a:r>
          </a:p>
          <a:p>
            <a:pPr lvl="1"/>
            <a:r>
              <a:rPr lang="en-GB" dirty="0" smtClean="0"/>
              <a:t>Ok if your program loops</a:t>
            </a:r>
          </a:p>
          <a:p>
            <a:pPr lvl="1"/>
            <a:endParaRPr lang="en-GB" dirty="0"/>
          </a:p>
        </p:txBody>
      </p:sp>
    </p:spTree>
    <p:extLst>
      <p:ext uri="{BB962C8B-B14F-4D97-AF65-F5344CB8AC3E}">
        <p14:creationId xmlns:p14="http://schemas.microsoft.com/office/powerpoint/2010/main" val="3938381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Memory Management</a:t>
            </a:r>
            <a:endParaRPr lang="en-GB" dirty="0"/>
          </a:p>
        </p:txBody>
      </p:sp>
      <p:sp>
        <p:nvSpPr>
          <p:cNvPr id="5" name="Subtitle 4"/>
          <p:cNvSpPr>
            <a:spLocks noGrp="1"/>
          </p:cNvSpPr>
          <p:nvPr>
            <p:ph type="subTitle" idx="1"/>
          </p:nvPr>
        </p:nvSpPr>
        <p:spPr/>
        <p:txBody>
          <a:bodyPr/>
          <a:lstStyle/>
          <a:p>
            <a:r>
              <a:rPr lang="en-GB" dirty="0" smtClean="0"/>
              <a:t>Lots of processes in memory</a:t>
            </a:r>
            <a:endParaRPr lang="en-GB" dirty="0"/>
          </a:p>
        </p:txBody>
      </p:sp>
    </p:spTree>
    <p:extLst>
      <p:ext uri="{BB962C8B-B14F-4D97-AF65-F5344CB8AC3E}">
        <p14:creationId xmlns:p14="http://schemas.microsoft.com/office/powerpoint/2010/main" val="319579747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Memory Management Problem</a:t>
            </a:r>
            <a:endParaRPr lang="en-GB" dirty="0"/>
          </a:p>
        </p:txBody>
      </p:sp>
      <p:sp>
        <p:nvSpPr>
          <p:cNvPr id="3" name="Content Placeholder 2"/>
          <p:cNvSpPr>
            <a:spLocks noGrp="1"/>
          </p:cNvSpPr>
          <p:nvPr>
            <p:ph idx="1"/>
          </p:nvPr>
        </p:nvSpPr>
        <p:spPr/>
        <p:txBody>
          <a:bodyPr/>
          <a:lstStyle/>
          <a:p>
            <a:r>
              <a:rPr lang="en-GB" dirty="0" smtClean="0"/>
              <a:t>How much memory?</a:t>
            </a:r>
          </a:p>
          <a:p>
            <a:pPr lvl="1"/>
            <a:r>
              <a:rPr lang="en-GB" dirty="0" smtClean="0"/>
              <a:t>Process may need more or less memory</a:t>
            </a:r>
          </a:p>
          <a:p>
            <a:r>
              <a:rPr lang="en-GB" dirty="0" smtClean="0"/>
              <a:t>Where in memory?</a:t>
            </a:r>
          </a:p>
          <a:p>
            <a:pPr lvl="1"/>
            <a:r>
              <a:rPr lang="en-GB" dirty="0" smtClean="0"/>
              <a:t>Processes come and go – where is space</a:t>
            </a:r>
          </a:p>
          <a:p>
            <a:pPr lvl="1"/>
            <a:r>
              <a:rPr lang="en-GB" dirty="0" smtClean="0"/>
              <a:t>Program must work in any location</a:t>
            </a:r>
          </a:p>
          <a:p>
            <a:endParaRPr lang="en-GB" dirty="0"/>
          </a:p>
          <a:p>
            <a:r>
              <a:rPr lang="en-GB" dirty="0" smtClean="0"/>
              <a:t>Solutions</a:t>
            </a:r>
          </a:p>
          <a:p>
            <a:pPr lvl="1"/>
            <a:r>
              <a:rPr lang="en-GB" dirty="0" smtClean="0"/>
              <a:t>Paged memory</a:t>
            </a:r>
          </a:p>
          <a:p>
            <a:pPr lvl="1"/>
            <a:r>
              <a:rPr lang="en-GB" dirty="0" smtClean="0"/>
              <a:t>Address translation</a:t>
            </a:r>
          </a:p>
          <a:p>
            <a:pPr lvl="1"/>
            <a:endParaRPr lang="en-GB" dirty="0"/>
          </a:p>
        </p:txBody>
      </p:sp>
    </p:spTree>
    <p:extLst>
      <p:ext uri="{BB962C8B-B14F-4D97-AF65-F5344CB8AC3E}">
        <p14:creationId xmlns:p14="http://schemas.microsoft.com/office/powerpoint/2010/main" val="211305784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NZ" dirty="0" smtClean="0"/>
              <a:t>Processes, Pages and Frames</a:t>
            </a:r>
            <a:endParaRPr lang="en-NZ" dirty="0"/>
          </a:p>
        </p:txBody>
      </p:sp>
      <p:sp>
        <p:nvSpPr>
          <p:cNvPr id="4" name="Content Placeholder 3"/>
          <p:cNvSpPr>
            <a:spLocks noGrp="1"/>
          </p:cNvSpPr>
          <p:nvPr>
            <p:ph sz="half" idx="2"/>
          </p:nvPr>
        </p:nvSpPr>
        <p:spPr>
          <a:xfrm>
            <a:off x="4648200" y="1389864"/>
            <a:ext cx="3657600" cy="4919456"/>
          </a:xfrm>
        </p:spPr>
        <p:txBody>
          <a:bodyPr>
            <a:normAutofit/>
          </a:bodyPr>
          <a:lstStyle/>
          <a:p>
            <a:r>
              <a:rPr lang="en-GB" dirty="0" smtClean="0"/>
              <a:t>Program memory divided into pages</a:t>
            </a:r>
          </a:p>
          <a:p>
            <a:r>
              <a:rPr lang="en-GB" dirty="0" smtClean="0"/>
              <a:t>Computer memory divided into frames</a:t>
            </a:r>
          </a:p>
          <a:p>
            <a:r>
              <a:rPr lang="en-GB" dirty="0" smtClean="0"/>
              <a:t>Pages allocated to frames</a:t>
            </a:r>
          </a:p>
          <a:p>
            <a:endParaRPr lang="en-GB" dirty="0"/>
          </a:p>
          <a:p>
            <a:r>
              <a:rPr lang="en-GB" b="1" dirty="0" smtClean="0"/>
              <a:t>Page table</a:t>
            </a:r>
          </a:p>
          <a:p>
            <a:pPr lvl="1"/>
            <a:r>
              <a:rPr lang="en-GB" dirty="0" smtClean="0"/>
              <a:t>List of frames used by each process</a:t>
            </a:r>
            <a:endParaRPr lang="en-GB" dirty="0"/>
          </a:p>
        </p:txBody>
      </p: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447800"/>
            <a:ext cx="4419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816696" y="1982688"/>
            <a:ext cx="2286000" cy="3048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A.0</a:t>
            </a:r>
          </a:p>
        </p:txBody>
      </p:sp>
      <p:sp>
        <p:nvSpPr>
          <p:cNvPr id="7" name="Rectangle 6"/>
          <p:cNvSpPr/>
          <p:nvPr/>
        </p:nvSpPr>
        <p:spPr>
          <a:xfrm>
            <a:off x="1816696" y="2287488"/>
            <a:ext cx="2286000" cy="3048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A.1</a:t>
            </a:r>
          </a:p>
        </p:txBody>
      </p:sp>
      <p:sp>
        <p:nvSpPr>
          <p:cNvPr id="8" name="Rectangle 7"/>
          <p:cNvSpPr/>
          <p:nvPr/>
        </p:nvSpPr>
        <p:spPr>
          <a:xfrm>
            <a:off x="1816696" y="2592288"/>
            <a:ext cx="2286000" cy="3048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A.2</a:t>
            </a:r>
          </a:p>
        </p:txBody>
      </p:sp>
      <p:sp>
        <p:nvSpPr>
          <p:cNvPr id="9" name="Rectangle 8"/>
          <p:cNvSpPr/>
          <p:nvPr/>
        </p:nvSpPr>
        <p:spPr>
          <a:xfrm>
            <a:off x="1816696" y="2897088"/>
            <a:ext cx="2286000" cy="3048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A.3</a:t>
            </a:r>
          </a:p>
        </p:txBody>
      </p:sp>
      <p:sp>
        <p:nvSpPr>
          <p:cNvPr id="10" name="Rectangle 9"/>
          <p:cNvSpPr/>
          <p:nvPr/>
        </p:nvSpPr>
        <p:spPr>
          <a:xfrm>
            <a:off x="1816696" y="3201888"/>
            <a:ext cx="2286000" cy="3048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B.0</a:t>
            </a:r>
          </a:p>
        </p:txBody>
      </p:sp>
      <p:sp>
        <p:nvSpPr>
          <p:cNvPr id="11" name="Rectangle 10"/>
          <p:cNvSpPr/>
          <p:nvPr/>
        </p:nvSpPr>
        <p:spPr>
          <a:xfrm>
            <a:off x="1816696" y="3506688"/>
            <a:ext cx="2286000" cy="3048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B.1</a:t>
            </a:r>
          </a:p>
        </p:txBody>
      </p:sp>
      <p:sp>
        <p:nvSpPr>
          <p:cNvPr id="12" name="Rectangle 11"/>
          <p:cNvSpPr/>
          <p:nvPr/>
        </p:nvSpPr>
        <p:spPr>
          <a:xfrm>
            <a:off x="1816696" y="3811488"/>
            <a:ext cx="2286000" cy="3048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B.2</a:t>
            </a:r>
          </a:p>
        </p:txBody>
      </p:sp>
      <p:sp>
        <p:nvSpPr>
          <p:cNvPr id="13" name="Rectangle 12"/>
          <p:cNvSpPr/>
          <p:nvPr/>
        </p:nvSpPr>
        <p:spPr>
          <a:xfrm>
            <a:off x="1816696" y="4155976"/>
            <a:ext cx="2286000" cy="3048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C.0</a:t>
            </a:r>
          </a:p>
        </p:txBody>
      </p:sp>
      <p:sp>
        <p:nvSpPr>
          <p:cNvPr id="14" name="Rectangle 13"/>
          <p:cNvSpPr/>
          <p:nvPr/>
        </p:nvSpPr>
        <p:spPr>
          <a:xfrm>
            <a:off x="1816696" y="4460776"/>
            <a:ext cx="2286000" cy="3048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C.1</a:t>
            </a:r>
          </a:p>
        </p:txBody>
      </p:sp>
      <p:sp>
        <p:nvSpPr>
          <p:cNvPr id="15" name="Rectangle 14"/>
          <p:cNvSpPr/>
          <p:nvPr/>
        </p:nvSpPr>
        <p:spPr>
          <a:xfrm>
            <a:off x="1816696" y="4765576"/>
            <a:ext cx="2286000" cy="3048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C.2</a:t>
            </a:r>
          </a:p>
        </p:txBody>
      </p:sp>
      <p:sp>
        <p:nvSpPr>
          <p:cNvPr id="16" name="Rectangle 15"/>
          <p:cNvSpPr/>
          <p:nvPr/>
        </p:nvSpPr>
        <p:spPr>
          <a:xfrm>
            <a:off x="1816696" y="5070376"/>
            <a:ext cx="2286000" cy="3048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C.3</a:t>
            </a:r>
          </a:p>
        </p:txBody>
      </p:sp>
      <p:sp>
        <p:nvSpPr>
          <p:cNvPr id="17" name="Rectangle 16"/>
          <p:cNvSpPr/>
          <p:nvPr/>
        </p:nvSpPr>
        <p:spPr>
          <a:xfrm>
            <a:off x="1816696" y="3201888"/>
            <a:ext cx="2286000" cy="3048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D.0</a:t>
            </a:r>
          </a:p>
        </p:txBody>
      </p:sp>
      <p:sp>
        <p:nvSpPr>
          <p:cNvPr id="18" name="Rectangle 17"/>
          <p:cNvSpPr/>
          <p:nvPr/>
        </p:nvSpPr>
        <p:spPr>
          <a:xfrm>
            <a:off x="1816696" y="3506688"/>
            <a:ext cx="2286000" cy="3048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D.1</a:t>
            </a:r>
          </a:p>
        </p:txBody>
      </p:sp>
      <p:sp>
        <p:nvSpPr>
          <p:cNvPr id="19" name="Rectangle 18"/>
          <p:cNvSpPr/>
          <p:nvPr/>
        </p:nvSpPr>
        <p:spPr>
          <a:xfrm>
            <a:off x="1816696" y="3811488"/>
            <a:ext cx="2286000" cy="3048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D.2</a:t>
            </a:r>
          </a:p>
        </p:txBody>
      </p:sp>
      <p:sp>
        <p:nvSpPr>
          <p:cNvPr id="20" name="Rectangle 19"/>
          <p:cNvSpPr/>
          <p:nvPr/>
        </p:nvSpPr>
        <p:spPr>
          <a:xfrm>
            <a:off x="1816696" y="5411688"/>
            <a:ext cx="2286000" cy="3048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D.3</a:t>
            </a:r>
          </a:p>
        </p:txBody>
      </p:sp>
      <p:sp>
        <p:nvSpPr>
          <p:cNvPr id="21" name="Rectangle 20"/>
          <p:cNvSpPr/>
          <p:nvPr/>
        </p:nvSpPr>
        <p:spPr>
          <a:xfrm>
            <a:off x="1816696" y="5716488"/>
            <a:ext cx="2286000" cy="3048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NZ" sz="2400">
                <a:solidFill>
                  <a:schemeClr val="tx1"/>
                </a:solidFill>
                <a:ea typeface="ＭＳ Ｐゴシック" charset="0"/>
                <a:cs typeface="ＭＳ Ｐゴシック" charset="0"/>
              </a:rPr>
              <a:t>D.4</a:t>
            </a:r>
          </a:p>
        </p:txBody>
      </p:sp>
    </p:spTree>
    <p:extLst>
      <p:ext uri="{BB962C8B-B14F-4D97-AF65-F5344CB8AC3E}">
        <p14:creationId xmlns:p14="http://schemas.microsoft.com/office/powerpoint/2010/main" val="38004509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500"/>
                            </p:stCondLst>
                            <p:childTnLst>
                              <p:par>
                                <p:cTn id="31" presetID="2" presetClass="entr" presetSubtype="6"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1+#ppt_w/2"/>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par>
                          <p:cTn id="35" fill="hold" nodeType="afterGroup">
                            <p:stCondLst>
                              <p:cond delay="1000"/>
                            </p:stCondLst>
                            <p:childTnLst>
                              <p:par>
                                <p:cTn id="36" presetID="2" presetClass="entr" presetSubtype="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1+#ppt_w/2"/>
                                          </p:val>
                                        </p:tav>
                                        <p:tav tm="100000">
                                          <p:val>
                                            <p:strVal val="#ppt_x"/>
                                          </p:val>
                                        </p:tav>
                                      </p:tavLst>
                                    </p:anim>
                                    <p:anim calcmode="lin" valueType="num">
                                      <p:cBhvr additive="base">
                                        <p:cTn id="39" dur="500" fill="hold"/>
                                        <p:tgtEl>
                                          <p:spTgt spid="12"/>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1500"/>
                            </p:stCondLst>
                            <p:childTnLst>
                              <p:par>
                                <p:cTn id="41" presetID="2" presetClass="entr" presetSubtype="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par>
                          <p:cTn id="45" fill="hold" nodeType="afterGroup">
                            <p:stCondLst>
                              <p:cond delay="2000"/>
                            </p:stCondLst>
                            <p:childTnLst>
                              <p:par>
                                <p:cTn id="46" presetID="2" presetClass="entr" presetSubtype="6"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1+#ppt_w/2"/>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par>
                          <p:cTn id="50" fill="hold" nodeType="afterGroup">
                            <p:stCondLst>
                              <p:cond delay="2500"/>
                            </p:stCondLst>
                            <p:childTnLst>
                              <p:par>
                                <p:cTn id="51" presetID="2" presetClass="entr" presetSubtype="6"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1+#ppt_w/2"/>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childTnLst>
                          </p:cTn>
                        </p:par>
                        <p:par>
                          <p:cTn id="55" fill="hold" nodeType="afterGroup">
                            <p:stCondLst>
                              <p:cond delay="3000"/>
                            </p:stCondLst>
                            <p:childTnLst>
                              <p:par>
                                <p:cTn id="56" presetID="2" presetClass="entr" presetSubtype="6"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1+#ppt_w/2"/>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xit" presetSubtype="6" fill="hold" grpId="1" nodeType="clickEffect">
                                  <p:stCondLst>
                                    <p:cond delay="0"/>
                                  </p:stCondLst>
                                  <p:childTnLst>
                                    <p:anim calcmode="lin" valueType="num">
                                      <p:cBhvr additive="base">
                                        <p:cTn id="63" dur="500"/>
                                        <p:tgtEl>
                                          <p:spTgt spid="10"/>
                                        </p:tgtEl>
                                        <p:attrNameLst>
                                          <p:attrName>ppt_x</p:attrName>
                                        </p:attrNameLst>
                                      </p:cBhvr>
                                      <p:tavLst>
                                        <p:tav tm="0">
                                          <p:val>
                                            <p:strVal val="ppt_x"/>
                                          </p:val>
                                        </p:tav>
                                        <p:tav tm="100000">
                                          <p:val>
                                            <p:strVal val="1+ppt_w/2"/>
                                          </p:val>
                                        </p:tav>
                                      </p:tavLst>
                                    </p:anim>
                                    <p:anim calcmode="lin" valueType="num">
                                      <p:cBhvr additive="base">
                                        <p:cTn id="64" dur="500"/>
                                        <p:tgtEl>
                                          <p:spTgt spid="10"/>
                                        </p:tgtEl>
                                        <p:attrNameLst>
                                          <p:attrName>ppt_y</p:attrName>
                                        </p:attrNameLst>
                                      </p:cBhvr>
                                      <p:tavLst>
                                        <p:tav tm="0">
                                          <p:val>
                                            <p:strVal val="ppt_y"/>
                                          </p:val>
                                        </p:tav>
                                        <p:tav tm="100000">
                                          <p:val>
                                            <p:strVal val="1+ppt_h/2"/>
                                          </p:val>
                                        </p:tav>
                                      </p:tavLst>
                                    </p:anim>
                                    <p:set>
                                      <p:cBhvr>
                                        <p:cTn id="65" dur="1" fill="hold">
                                          <p:stCondLst>
                                            <p:cond delay="499"/>
                                          </p:stCondLst>
                                        </p:cTn>
                                        <p:tgtEl>
                                          <p:spTgt spid="10"/>
                                        </p:tgtEl>
                                        <p:attrNameLst>
                                          <p:attrName>style.visibility</p:attrName>
                                        </p:attrNameLst>
                                      </p:cBhvr>
                                      <p:to>
                                        <p:strVal val="hidden"/>
                                      </p:to>
                                    </p:set>
                                  </p:childTnLst>
                                </p:cTn>
                              </p:par>
                              <p:par>
                                <p:cTn id="66" presetID="2" presetClass="exit" presetSubtype="6" fill="hold" grpId="1" nodeType="withEffect">
                                  <p:stCondLst>
                                    <p:cond delay="0"/>
                                  </p:stCondLst>
                                  <p:childTnLst>
                                    <p:anim calcmode="lin" valueType="num">
                                      <p:cBhvr additive="base">
                                        <p:cTn id="67" dur="500"/>
                                        <p:tgtEl>
                                          <p:spTgt spid="11"/>
                                        </p:tgtEl>
                                        <p:attrNameLst>
                                          <p:attrName>ppt_x</p:attrName>
                                        </p:attrNameLst>
                                      </p:cBhvr>
                                      <p:tavLst>
                                        <p:tav tm="0">
                                          <p:val>
                                            <p:strVal val="ppt_x"/>
                                          </p:val>
                                        </p:tav>
                                        <p:tav tm="100000">
                                          <p:val>
                                            <p:strVal val="1+ppt_w/2"/>
                                          </p:val>
                                        </p:tav>
                                      </p:tavLst>
                                    </p:anim>
                                    <p:anim calcmode="lin" valueType="num">
                                      <p:cBhvr additive="base">
                                        <p:cTn id="68" dur="500"/>
                                        <p:tgtEl>
                                          <p:spTgt spid="11"/>
                                        </p:tgtEl>
                                        <p:attrNameLst>
                                          <p:attrName>ppt_y</p:attrName>
                                        </p:attrNameLst>
                                      </p:cBhvr>
                                      <p:tavLst>
                                        <p:tav tm="0">
                                          <p:val>
                                            <p:strVal val="ppt_y"/>
                                          </p:val>
                                        </p:tav>
                                        <p:tav tm="100000">
                                          <p:val>
                                            <p:strVal val="1+ppt_h/2"/>
                                          </p:val>
                                        </p:tav>
                                      </p:tavLst>
                                    </p:anim>
                                    <p:set>
                                      <p:cBhvr>
                                        <p:cTn id="69" dur="1" fill="hold">
                                          <p:stCondLst>
                                            <p:cond delay="499"/>
                                          </p:stCondLst>
                                        </p:cTn>
                                        <p:tgtEl>
                                          <p:spTgt spid="11"/>
                                        </p:tgtEl>
                                        <p:attrNameLst>
                                          <p:attrName>style.visibility</p:attrName>
                                        </p:attrNameLst>
                                      </p:cBhvr>
                                      <p:to>
                                        <p:strVal val="hidden"/>
                                      </p:to>
                                    </p:set>
                                  </p:childTnLst>
                                </p:cTn>
                              </p:par>
                              <p:par>
                                <p:cTn id="70" presetID="2" presetClass="exit" presetSubtype="6" fill="hold" grpId="1" nodeType="withEffect">
                                  <p:stCondLst>
                                    <p:cond delay="0"/>
                                  </p:stCondLst>
                                  <p:childTnLst>
                                    <p:anim calcmode="lin" valueType="num">
                                      <p:cBhvr additive="base">
                                        <p:cTn id="71" dur="500"/>
                                        <p:tgtEl>
                                          <p:spTgt spid="12"/>
                                        </p:tgtEl>
                                        <p:attrNameLst>
                                          <p:attrName>ppt_x</p:attrName>
                                        </p:attrNameLst>
                                      </p:cBhvr>
                                      <p:tavLst>
                                        <p:tav tm="0">
                                          <p:val>
                                            <p:strVal val="ppt_x"/>
                                          </p:val>
                                        </p:tav>
                                        <p:tav tm="100000">
                                          <p:val>
                                            <p:strVal val="1+ppt_w/2"/>
                                          </p:val>
                                        </p:tav>
                                      </p:tavLst>
                                    </p:anim>
                                    <p:anim calcmode="lin" valueType="num">
                                      <p:cBhvr additive="base">
                                        <p:cTn id="72" dur="500"/>
                                        <p:tgtEl>
                                          <p:spTgt spid="12"/>
                                        </p:tgtEl>
                                        <p:attrNameLst>
                                          <p:attrName>ppt_y</p:attrName>
                                        </p:attrNameLst>
                                      </p:cBhvr>
                                      <p:tavLst>
                                        <p:tav tm="0">
                                          <p:val>
                                            <p:strVal val="ppt_y"/>
                                          </p:val>
                                        </p:tav>
                                        <p:tav tm="100000">
                                          <p:val>
                                            <p:strVal val="1+ppt_h/2"/>
                                          </p:val>
                                        </p:tav>
                                      </p:tavLst>
                                    </p:anim>
                                    <p:set>
                                      <p:cBhvr>
                                        <p:cTn id="73" dur="1" fill="hold">
                                          <p:stCondLst>
                                            <p:cond delay="499"/>
                                          </p:stCondLst>
                                        </p:cTn>
                                        <p:tgtEl>
                                          <p:spTgt spid="12"/>
                                        </p:tgtEl>
                                        <p:attrNameLst>
                                          <p:attrName>style.visibility</p:attrName>
                                        </p:attrNameLst>
                                      </p:cBhvr>
                                      <p:to>
                                        <p:strVal val="hidden"/>
                                      </p:to>
                                    </p:set>
                                  </p:childTnLst>
                                </p:cTn>
                              </p:par>
                            </p:childTnLst>
                          </p:cTn>
                        </p:par>
                      </p:childTnLst>
                    </p:cTn>
                  </p:par>
                  <p:par>
                    <p:cTn id="74" fill="hold" nodeType="clickPar">
                      <p:stCondLst>
                        <p:cond delay="indefinite"/>
                      </p:stCondLst>
                      <p:childTnLst>
                        <p:par>
                          <p:cTn id="75" fill="hold" nodeType="withGroup">
                            <p:stCondLst>
                              <p:cond delay="0"/>
                            </p:stCondLst>
                            <p:childTnLst>
                              <p:par>
                                <p:cTn id="76" presetID="2" presetClass="entr" presetSubtype="6"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additive="base">
                                        <p:cTn id="78" dur="500" fill="hold"/>
                                        <p:tgtEl>
                                          <p:spTgt spid="17"/>
                                        </p:tgtEl>
                                        <p:attrNameLst>
                                          <p:attrName>ppt_x</p:attrName>
                                        </p:attrNameLst>
                                      </p:cBhvr>
                                      <p:tavLst>
                                        <p:tav tm="0">
                                          <p:val>
                                            <p:strVal val="1+#ppt_w/2"/>
                                          </p:val>
                                        </p:tav>
                                        <p:tav tm="100000">
                                          <p:val>
                                            <p:strVal val="#ppt_x"/>
                                          </p:val>
                                        </p:tav>
                                      </p:tavLst>
                                    </p:anim>
                                    <p:anim calcmode="lin" valueType="num">
                                      <p:cBhvr additive="base">
                                        <p:cTn id="79" dur="500" fill="hold"/>
                                        <p:tgtEl>
                                          <p:spTgt spid="17"/>
                                        </p:tgtEl>
                                        <p:attrNameLst>
                                          <p:attrName>ppt_y</p:attrName>
                                        </p:attrNameLst>
                                      </p:cBhvr>
                                      <p:tavLst>
                                        <p:tav tm="0">
                                          <p:val>
                                            <p:strVal val="1+#ppt_h/2"/>
                                          </p:val>
                                        </p:tav>
                                        <p:tav tm="100000">
                                          <p:val>
                                            <p:strVal val="#ppt_y"/>
                                          </p:val>
                                        </p:tav>
                                      </p:tavLst>
                                    </p:anim>
                                  </p:childTnLst>
                                </p:cTn>
                              </p:par>
                            </p:childTnLst>
                          </p:cTn>
                        </p:par>
                        <p:par>
                          <p:cTn id="80" fill="hold" nodeType="afterGroup">
                            <p:stCondLst>
                              <p:cond delay="500"/>
                            </p:stCondLst>
                            <p:childTnLst>
                              <p:par>
                                <p:cTn id="81" presetID="2" presetClass="entr" presetSubtype="6"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1+#ppt_w/2"/>
                                          </p:val>
                                        </p:tav>
                                        <p:tav tm="100000">
                                          <p:val>
                                            <p:strVal val="#ppt_x"/>
                                          </p:val>
                                        </p:tav>
                                      </p:tavLst>
                                    </p:anim>
                                    <p:anim calcmode="lin" valueType="num">
                                      <p:cBhvr additive="base">
                                        <p:cTn id="84" dur="500" fill="hold"/>
                                        <p:tgtEl>
                                          <p:spTgt spid="18"/>
                                        </p:tgtEl>
                                        <p:attrNameLst>
                                          <p:attrName>ppt_y</p:attrName>
                                        </p:attrNameLst>
                                      </p:cBhvr>
                                      <p:tavLst>
                                        <p:tav tm="0">
                                          <p:val>
                                            <p:strVal val="1+#ppt_h/2"/>
                                          </p:val>
                                        </p:tav>
                                        <p:tav tm="100000">
                                          <p:val>
                                            <p:strVal val="#ppt_y"/>
                                          </p:val>
                                        </p:tav>
                                      </p:tavLst>
                                    </p:anim>
                                  </p:childTnLst>
                                </p:cTn>
                              </p:par>
                            </p:childTnLst>
                          </p:cTn>
                        </p:par>
                        <p:par>
                          <p:cTn id="85" fill="hold" nodeType="afterGroup">
                            <p:stCondLst>
                              <p:cond delay="1000"/>
                            </p:stCondLst>
                            <p:childTnLst>
                              <p:par>
                                <p:cTn id="86" presetID="2" presetClass="entr" presetSubtype="6" fill="hold" grpId="0" nodeType="afterEffect">
                                  <p:stCondLst>
                                    <p:cond delay="0"/>
                                  </p:stCondLst>
                                  <p:childTnLst>
                                    <p:set>
                                      <p:cBhvr>
                                        <p:cTn id="87" dur="1" fill="hold">
                                          <p:stCondLst>
                                            <p:cond delay="0"/>
                                          </p:stCondLst>
                                        </p:cTn>
                                        <p:tgtEl>
                                          <p:spTgt spid="19"/>
                                        </p:tgtEl>
                                        <p:attrNameLst>
                                          <p:attrName>style.visibility</p:attrName>
                                        </p:attrNameLst>
                                      </p:cBhvr>
                                      <p:to>
                                        <p:strVal val="visible"/>
                                      </p:to>
                                    </p:set>
                                    <p:anim calcmode="lin" valueType="num">
                                      <p:cBhvr additive="base">
                                        <p:cTn id="88" dur="500" fill="hold"/>
                                        <p:tgtEl>
                                          <p:spTgt spid="19"/>
                                        </p:tgtEl>
                                        <p:attrNameLst>
                                          <p:attrName>ppt_x</p:attrName>
                                        </p:attrNameLst>
                                      </p:cBhvr>
                                      <p:tavLst>
                                        <p:tav tm="0">
                                          <p:val>
                                            <p:strVal val="1+#ppt_w/2"/>
                                          </p:val>
                                        </p:tav>
                                        <p:tav tm="100000">
                                          <p:val>
                                            <p:strVal val="#ppt_x"/>
                                          </p:val>
                                        </p:tav>
                                      </p:tavLst>
                                    </p:anim>
                                    <p:anim calcmode="lin" valueType="num">
                                      <p:cBhvr additive="base">
                                        <p:cTn id="89" dur="500" fill="hold"/>
                                        <p:tgtEl>
                                          <p:spTgt spid="19"/>
                                        </p:tgtEl>
                                        <p:attrNameLst>
                                          <p:attrName>ppt_y</p:attrName>
                                        </p:attrNameLst>
                                      </p:cBhvr>
                                      <p:tavLst>
                                        <p:tav tm="0">
                                          <p:val>
                                            <p:strVal val="1+#ppt_h/2"/>
                                          </p:val>
                                        </p:tav>
                                        <p:tav tm="100000">
                                          <p:val>
                                            <p:strVal val="#ppt_y"/>
                                          </p:val>
                                        </p:tav>
                                      </p:tavLst>
                                    </p:anim>
                                  </p:childTnLst>
                                </p:cTn>
                              </p:par>
                            </p:childTnLst>
                          </p:cTn>
                        </p:par>
                        <p:par>
                          <p:cTn id="90" fill="hold" nodeType="afterGroup">
                            <p:stCondLst>
                              <p:cond delay="1500"/>
                            </p:stCondLst>
                            <p:childTnLst>
                              <p:par>
                                <p:cTn id="91" presetID="2" presetClass="entr" presetSubtype="6"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 calcmode="lin" valueType="num">
                                      <p:cBhvr additive="base">
                                        <p:cTn id="93" dur="500" fill="hold"/>
                                        <p:tgtEl>
                                          <p:spTgt spid="20"/>
                                        </p:tgtEl>
                                        <p:attrNameLst>
                                          <p:attrName>ppt_x</p:attrName>
                                        </p:attrNameLst>
                                      </p:cBhvr>
                                      <p:tavLst>
                                        <p:tav tm="0">
                                          <p:val>
                                            <p:strVal val="1+#ppt_w/2"/>
                                          </p:val>
                                        </p:tav>
                                        <p:tav tm="100000">
                                          <p:val>
                                            <p:strVal val="#ppt_x"/>
                                          </p:val>
                                        </p:tav>
                                      </p:tavLst>
                                    </p:anim>
                                    <p:anim calcmode="lin" valueType="num">
                                      <p:cBhvr additive="base">
                                        <p:cTn id="9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additive="base">
                                        <p:cTn id="99" dur="500" fill="hold"/>
                                        <p:tgtEl>
                                          <p:spTgt spid="21"/>
                                        </p:tgtEl>
                                        <p:attrNameLst>
                                          <p:attrName>ppt_x</p:attrName>
                                        </p:attrNameLst>
                                      </p:cBhvr>
                                      <p:tavLst>
                                        <p:tav tm="0">
                                          <p:val>
                                            <p:strVal val="#ppt_x"/>
                                          </p:val>
                                        </p:tav>
                                        <p:tav tm="100000">
                                          <p:val>
                                            <p:strVal val="#ppt_x"/>
                                          </p:val>
                                        </p:tav>
                                      </p:tavLst>
                                    </p:anim>
                                    <p:anim calcmode="lin" valueType="num">
                                      <p:cBhvr additive="base">
                                        <p:cTn id="10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0" grpId="1" animBg="1"/>
      <p:bldP spid="11" grpId="0" animBg="1"/>
      <p:bldP spid="11" grpId="1" animBg="1"/>
      <p:bldP spid="12" grpId="0" animBg="1"/>
      <p:bldP spid="12" grpId="1"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Paged Memory</a:t>
            </a:r>
            <a:endParaRPr lang="en-GB" dirty="0"/>
          </a:p>
        </p:txBody>
      </p:sp>
      <p:sp>
        <p:nvSpPr>
          <p:cNvPr id="6" name="Content Placeholder 5"/>
          <p:cNvSpPr>
            <a:spLocks noGrp="1"/>
          </p:cNvSpPr>
          <p:nvPr>
            <p:ph idx="1"/>
          </p:nvPr>
        </p:nvSpPr>
        <p:spPr/>
        <p:txBody>
          <a:bodyPr/>
          <a:lstStyle/>
          <a:p>
            <a:r>
              <a:rPr lang="en-GB" dirty="0" smtClean="0"/>
              <a:t>Good for using memory efficiently</a:t>
            </a:r>
          </a:p>
          <a:p>
            <a:r>
              <a:rPr lang="en-GB" dirty="0" smtClean="0"/>
              <a:t>New problem</a:t>
            </a:r>
          </a:p>
          <a:p>
            <a:pPr lvl="1"/>
            <a:r>
              <a:rPr lang="en-GB" b="1" dirty="0" smtClean="0">
                <a:solidFill>
                  <a:srgbClr val="FF0000"/>
                </a:solidFill>
              </a:rPr>
              <a:t>Machine code addresses are all wrong!</a:t>
            </a:r>
          </a:p>
          <a:p>
            <a:endParaRPr lang="en-GB" dirty="0" smtClean="0"/>
          </a:p>
          <a:p>
            <a:r>
              <a:rPr lang="en-GB" dirty="0" smtClean="0"/>
              <a:t>Solution</a:t>
            </a:r>
          </a:p>
          <a:p>
            <a:pPr lvl="1"/>
            <a:r>
              <a:rPr lang="en-GB" dirty="0" smtClean="0"/>
              <a:t>Translate address</a:t>
            </a:r>
          </a:p>
          <a:p>
            <a:pPr lvl="1"/>
            <a:r>
              <a:rPr lang="en-GB" dirty="0" smtClean="0"/>
              <a:t>Logical (virtual) address </a:t>
            </a:r>
            <a:r>
              <a:rPr lang="en-GB" dirty="0" smtClean="0">
                <a:sym typeface="Wingdings"/>
              </a:rPr>
              <a:t> Physical address</a:t>
            </a:r>
          </a:p>
          <a:p>
            <a:pPr lvl="1"/>
            <a:endParaRPr lang="en-GB" dirty="0">
              <a:sym typeface="Wingdings"/>
            </a:endParaRPr>
          </a:p>
          <a:p>
            <a:pPr lvl="1"/>
            <a:r>
              <a:rPr lang="en-GB" dirty="0" smtClean="0">
                <a:sym typeface="Wingdings"/>
              </a:rPr>
              <a:t>Each time memory is accessed</a:t>
            </a:r>
            <a:endParaRPr lang="en-GB" dirty="0"/>
          </a:p>
        </p:txBody>
      </p:sp>
    </p:spTree>
    <p:extLst>
      <p:ext uri="{BB962C8B-B14F-4D97-AF65-F5344CB8AC3E}">
        <p14:creationId xmlns:p14="http://schemas.microsoft.com/office/powerpoint/2010/main" val="1452783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Address Translation</a:t>
            </a:r>
            <a:endParaRPr lang="en-GB" dirty="0"/>
          </a:p>
        </p:txBody>
      </p:sp>
      <p:sp>
        <p:nvSpPr>
          <p:cNvPr id="3" name="Content Placeholder 2"/>
          <p:cNvSpPr>
            <a:spLocks noGrp="1"/>
          </p:cNvSpPr>
          <p:nvPr>
            <p:ph idx="1"/>
          </p:nvPr>
        </p:nvSpPr>
        <p:spPr>
          <a:xfrm>
            <a:off x="762000" y="1412776"/>
            <a:ext cx="7543800" cy="3024336"/>
          </a:xfrm>
        </p:spPr>
        <p:txBody>
          <a:bodyPr/>
          <a:lstStyle/>
          <a:p>
            <a:r>
              <a:rPr lang="en-GB" dirty="0" smtClean="0"/>
              <a:t>Compiler assumes that program will run in its own computer</a:t>
            </a:r>
          </a:p>
          <a:p>
            <a:pPr lvl="1"/>
            <a:r>
              <a:rPr lang="en-GB" dirty="0" smtClean="0"/>
              <a:t>Logical addresses</a:t>
            </a:r>
          </a:p>
          <a:p>
            <a:r>
              <a:rPr lang="en-GB" dirty="0" smtClean="0"/>
              <a:t>Each memory access translated</a:t>
            </a:r>
          </a:p>
          <a:p>
            <a:pPr lvl="1"/>
            <a:r>
              <a:rPr lang="en-GB" dirty="0" smtClean="0"/>
              <a:t>Memory management unit (MMU) in CPU</a:t>
            </a:r>
          </a:p>
          <a:p>
            <a:pPr lvl="1"/>
            <a:r>
              <a:rPr lang="en-GB" dirty="0" smtClean="0"/>
              <a:t>Replaces top bits of address: page </a:t>
            </a:r>
            <a:r>
              <a:rPr lang="en-GB" dirty="0" smtClean="0">
                <a:sym typeface="Wingdings"/>
              </a:rPr>
              <a:t> frame</a:t>
            </a:r>
            <a:endParaRPr lang="en-GB" dirty="0"/>
          </a:p>
        </p:txBody>
      </p:sp>
      <p:sp>
        <p:nvSpPr>
          <p:cNvPr id="4" name="Rectangle 4"/>
          <p:cNvSpPr>
            <a:spLocks noChangeArrowheads="1"/>
          </p:cNvSpPr>
          <p:nvPr/>
        </p:nvSpPr>
        <p:spPr bwMode="auto">
          <a:xfrm>
            <a:off x="1371600" y="4717504"/>
            <a:ext cx="6629400" cy="533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latin typeface="+mn-lt"/>
            </a:endParaRPr>
          </a:p>
        </p:txBody>
      </p:sp>
      <p:sp>
        <p:nvSpPr>
          <p:cNvPr id="5" name="Text Box 5"/>
          <p:cNvSpPr txBox="1">
            <a:spLocks noChangeArrowheads="1"/>
          </p:cNvSpPr>
          <p:nvPr/>
        </p:nvSpPr>
        <p:spPr bwMode="auto">
          <a:xfrm>
            <a:off x="467544" y="4688309"/>
            <a:ext cx="7445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eaLnBrk="0" hangingPunct="0">
              <a:defRPr sz="2800">
                <a:solidFill>
                  <a:schemeClr val="tx1"/>
                </a:solidFill>
                <a:latin typeface="Comic Sans MS" charset="0"/>
                <a:ea typeface="ＭＳ Ｐゴシック" charset="0"/>
                <a:cs typeface="ＭＳ Ｐゴシック" charset="0"/>
              </a:defRPr>
            </a:lvl1pPr>
            <a:lvl2pPr marL="742950" indent="-285750" eaLnBrk="0" hangingPunct="0">
              <a:defRPr sz="2800">
                <a:solidFill>
                  <a:schemeClr val="tx1"/>
                </a:solidFill>
                <a:latin typeface="Comic Sans MS" charset="0"/>
                <a:ea typeface="ＭＳ Ｐゴシック" charset="0"/>
              </a:defRPr>
            </a:lvl2pPr>
            <a:lvl3pPr marL="1143000" indent="-228600" eaLnBrk="0" hangingPunct="0">
              <a:defRPr sz="2800">
                <a:solidFill>
                  <a:schemeClr val="tx1"/>
                </a:solidFill>
                <a:latin typeface="Comic Sans MS" charset="0"/>
                <a:ea typeface="ＭＳ Ｐゴシック" charset="0"/>
              </a:defRPr>
            </a:lvl3pPr>
            <a:lvl4pPr marL="1600200" indent="-228600" eaLnBrk="0" hangingPunct="0">
              <a:defRPr sz="2800">
                <a:solidFill>
                  <a:schemeClr val="tx1"/>
                </a:solidFill>
                <a:latin typeface="Comic Sans MS" charset="0"/>
                <a:ea typeface="ＭＳ Ｐゴシック" charset="0"/>
              </a:defRPr>
            </a:lvl4pPr>
            <a:lvl5pPr marL="2057400" indent="-228600" eaLnBrk="0" hangingPunct="0">
              <a:defRPr sz="28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8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8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8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800">
                <a:solidFill>
                  <a:schemeClr val="tx1"/>
                </a:solidFill>
                <a:latin typeface="Comic Sans MS" charset="0"/>
                <a:ea typeface="ＭＳ Ｐゴシック" charset="0"/>
              </a:defRPr>
            </a:lvl9pPr>
          </a:lstStyle>
          <a:p>
            <a:pPr eaLnBrk="1" hangingPunct="1"/>
            <a:r>
              <a:rPr lang="en-GB" sz="2000">
                <a:latin typeface="+mn-lt"/>
              </a:rPr>
              <a:t>MSB</a:t>
            </a:r>
          </a:p>
        </p:txBody>
      </p:sp>
      <p:sp>
        <p:nvSpPr>
          <p:cNvPr id="6" name="Text Box 6"/>
          <p:cNvSpPr txBox="1">
            <a:spLocks noChangeArrowheads="1"/>
          </p:cNvSpPr>
          <p:nvPr/>
        </p:nvSpPr>
        <p:spPr bwMode="auto">
          <a:xfrm>
            <a:off x="8088064" y="4760317"/>
            <a:ext cx="660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eaLnBrk="0" hangingPunct="0">
              <a:defRPr sz="2800">
                <a:solidFill>
                  <a:schemeClr val="tx1"/>
                </a:solidFill>
                <a:latin typeface="Comic Sans MS" charset="0"/>
                <a:ea typeface="ＭＳ Ｐゴシック" charset="0"/>
                <a:cs typeface="ＭＳ Ｐゴシック" charset="0"/>
              </a:defRPr>
            </a:lvl1pPr>
            <a:lvl2pPr marL="742950" indent="-285750" eaLnBrk="0" hangingPunct="0">
              <a:defRPr sz="2800">
                <a:solidFill>
                  <a:schemeClr val="tx1"/>
                </a:solidFill>
                <a:latin typeface="Comic Sans MS" charset="0"/>
                <a:ea typeface="ＭＳ Ｐゴシック" charset="0"/>
              </a:defRPr>
            </a:lvl2pPr>
            <a:lvl3pPr marL="1143000" indent="-228600" eaLnBrk="0" hangingPunct="0">
              <a:defRPr sz="2800">
                <a:solidFill>
                  <a:schemeClr val="tx1"/>
                </a:solidFill>
                <a:latin typeface="Comic Sans MS" charset="0"/>
                <a:ea typeface="ＭＳ Ｐゴシック" charset="0"/>
              </a:defRPr>
            </a:lvl3pPr>
            <a:lvl4pPr marL="1600200" indent="-228600" eaLnBrk="0" hangingPunct="0">
              <a:defRPr sz="2800">
                <a:solidFill>
                  <a:schemeClr val="tx1"/>
                </a:solidFill>
                <a:latin typeface="Comic Sans MS" charset="0"/>
                <a:ea typeface="ＭＳ Ｐゴシック" charset="0"/>
              </a:defRPr>
            </a:lvl4pPr>
            <a:lvl5pPr marL="2057400" indent="-228600" eaLnBrk="0" hangingPunct="0">
              <a:defRPr sz="28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8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8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8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800">
                <a:solidFill>
                  <a:schemeClr val="tx1"/>
                </a:solidFill>
                <a:latin typeface="Comic Sans MS" charset="0"/>
                <a:ea typeface="ＭＳ Ｐゴシック" charset="0"/>
              </a:defRPr>
            </a:lvl9pPr>
          </a:lstStyle>
          <a:p>
            <a:pPr eaLnBrk="1" hangingPunct="1"/>
            <a:r>
              <a:rPr lang="en-GB" sz="2000" dirty="0">
                <a:latin typeface="+mn-lt"/>
              </a:rPr>
              <a:t>LSB</a:t>
            </a:r>
          </a:p>
        </p:txBody>
      </p:sp>
      <p:sp>
        <p:nvSpPr>
          <p:cNvPr id="7" name="Line 7"/>
          <p:cNvSpPr>
            <a:spLocks noChangeShapeType="1"/>
          </p:cNvSpPr>
          <p:nvPr/>
        </p:nvSpPr>
        <p:spPr bwMode="auto">
          <a:xfrm>
            <a:off x="5562600" y="4717504"/>
            <a:ext cx="0" cy="533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latin typeface="+mn-lt"/>
            </a:endParaRPr>
          </a:p>
        </p:txBody>
      </p:sp>
      <p:sp>
        <p:nvSpPr>
          <p:cNvPr id="8" name="Line 8"/>
          <p:cNvSpPr>
            <a:spLocks noChangeShapeType="1"/>
          </p:cNvSpPr>
          <p:nvPr/>
        </p:nvSpPr>
        <p:spPr bwMode="auto">
          <a:xfrm>
            <a:off x="1371600" y="5555704"/>
            <a:ext cx="4191000" cy="0"/>
          </a:xfrm>
          <a:prstGeom prst="line">
            <a:avLst/>
          </a:prstGeom>
          <a:noFill/>
          <a:ln w="25400">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latin typeface="+mn-lt"/>
            </a:endParaRPr>
          </a:p>
        </p:txBody>
      </p:sp>
      <p:sp>
        <p:nvSpPr>
          <p:cNvPr id="9" name="Line 9"/>
          <p:cNvSpPr>
            <a:spLocks noChangeShapeType="1"/>
          </p:cNvSpPr>
          <p:nvPr/>
        </p:nvSpPr>
        <p:spPr bwMode="auto">
          <a:xfrm>
            <a:off x="5562600" y="5555704"/>
            <a:ext cx="2514600" cy="0"/>
          </a:xfrm>
          <a:prstGeom prst="line">
            <a:avLst/>
          </a:prstGeom>
          <a:noFill/>
          <a:ln w="25400">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latin typeface="+mn-lt"/>
            </a:endParaRPr>
          </a:p>
        </p:txBody>
      </p:sp>
      <p:sp>
        <p:nvSpPr>
          <p:cNvPr id="10" name="Line 10"/>
          <p:cNvSpPr>
            <a:spLocks noChangeShapeType="1"/>
          </p:cNvSpPr>
          <p:nvPr/>
        </p:nvSpPr>
        <p:spPr bwMode="auto">
          <a:xfrm>
            <a:off x="5562600" y="5250904"/>
            <a:ext cx="0" cy="609600"/>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latin typeface="+mn-lt"/>
            </a:endParaRPr>
          </a:p>
        </p:txBody>
      </p:sp>
      <p:sp>
        <p:nvSpPr>
          <p:cNvPr id="11" name="Text Box 11"/>
          <p:cNvSpPr txBox="1">
            <a:spLocks noChangeArrowheads="1"/>
          </p:cNvSpPr>
          <p:nvPr/>
        </p:nvSpPr>
        <p:spPr bwMode="auto">
          <a:xfrm>
            <a:off x="2727325" y="5677942"/>
            <a:ext cx="10140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eaLnBrk="0" hangingPunct="0">
              <a:defRPr sz="2800">
                <a:solidFill>
                  <a:schemeClr val="tx1"/>
                </a:solidFill>
                <a:latin typeface="Comic Sans MS" charset="0"/>
                <a:ea typeface="ＭＳ Ｐゴシック" charset="0"/>
                <a:cs typeface="ＭＳ Ｐゴシック" charset="0"/>
              </a:defRPr>
            </a:lvl1pPr>
            <a:lvl2pPr marL="742950" indent="-285750" eaLnBrk="0" hangingPunct="0">
              <a:defRPr sz="2800">
                <a:solidFill>
                  <a:schemeClr val="tx1"/>
                </a:solidFill>
                <a:latin typeface="Comic Sans MS" charset="0"/>
                <a:ea typeface="ＭＳ Ｐゴシック" charset="0"/>
              </a:defRPr>
            </a:lvl2pPr>
            <a:lvl3pPr marL="1143000" indent="-228600" eaLnBrk="0" hangingPunct="0">
              <a:defRPr sz="2800">
                <a:solidFill>
                  <a:schemeClr val="tx1"/>
                </a:solidFill>
                <a:latin typeface="Comic Sans MS" charset="0"/>
                <a:ea typeface="ＭＳ Ｐゴシック" charset="0"/>
              </a:defRPr>
            </a:lvl3pPr>
            <a:lvl4pPr marL="1600200" indent="-228600" eaLnBrk="0" hangingPunct="0">
              <a:defRPr sz="2800">
                <a:solidFill>
                  <a:schemeClr val="tx1"/>
                </a:solidFill>
                <a:latin typeface="Comic Sans MS" charset="0"/>
                <a:ea typeface="ＭＳ Ｐゴシック" charset="0"/>
              </a:defRPr>
            </a:lvl4pPr>
            <a:lvl5pPr marL="2057400" indent="-228600" eaLnBrk="0" hangingPunct="0">
              <a:defRPr sz="28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8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8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8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800">
                <a:solidFill>
                  <a:schemeClr val="tx1"/>
                </a:solidFill>
                <a:latin typeface="Comic Sans MS" charset="0"/>
                <a:ea typeface="ＭＳ Ｐゴシック" charset="0"/>
              </a:defRPr>
            </a:lvl9pPr>
          </a:lstStyle>
          <a:p>
            <a:pPr eaLnBrk="1" hangingPunct="1"/>
            <a:r>
              <a:rPr lang="en-GB" sz="2400" dirty="0">
                <a:latin typeface="+mn-lt"/>
              </a:rPr>
              <a:t>20 bits</a:t>
            </a:r>
          </a:p>
        </p:txBody>
      </p:sp>
      <p:sp>
        <p:nvSpPr>
          <p:cNvPr id="12" name="Text Box 12"/>
          <p:cNvSpPr txBox="1">
            <a:spLocks noChangeArrowheads="1"/>
          </p:cNvSpPr>
          <p:nvPr/>
        </p:nvSpPr>
        <p:spPr bwMode="auto">
          <a:xfrm>
            <a:off x="6111875" y="5708104"/>
            <a:ext cx="10140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eaLnBrk="0" hangingPunct="0">
              <a:defRPr sz="2800">
                <a:solidFill>
                  <a:schemeClr val="tx1"/>
                </a:solidFill>
                <a:latin typeface="Comic Sans MS" charset="0"/>
                <a:ea typeface="ＭＳ Ｐゴシック" charset="0"/>
                <a:cs typeface="ＭＳ Ｐゴシック" charset="0"/>
              </a:defRPr>
            </a:lvl1pPr>
            <a:lvl2pPr marL="742950" indent="-285750" eaLnBrk="0" hangingPunct="0">
              <a:defRPr sz="2800">
                <a:solidFill>
                  <a:schemeClr val="tx1"/>
                </a:solidFill>
                <a:latin typeface="Comic Sans MS" charset="0"/>
                <a:ea typeface="ＭＳ Ｐゴシック" charset="0"/>
              </a:defRPr>
            </a:lvl2pPr>
            <a:lvl3pPr marL="1143000" indent="-228600" eaLnBrk="0" hangingPunct="0">
              <a:defRPr sz="2800">
                <a:solidFill>
                  <a:schemeClr val="tx1"/>
                </a:solidFill>
                <a:latin typeface="Comic Sans MS" charset="0"/>
                <a:ea typeface="ＭＳ Ｐゴシック" charset="0"/>
              </a:defRPr>
            </a:lvl3pPr>
            <a:lvl4pPr marL="1600200" indent="-228600" eaLnBrk="0" hangingPunct="0">
              <a:defRPr sz="2800">
                <a:solidFill>
                  <a:schemeClr val="tx1"/>
                </a:solidFill>
                <a:latin typeface="Comic Sans MS" charset="0"/>
                <a:ea typeface="ＭＳ Ｐゴシック" charset="0"/>
              </a:defRPr>
            </a:lvl4pPr>
            <a:lvl5pPr marL="2057400" indent="-228600" eaLnBrk="0" hangingPunct="0">
              <a:defRPr sz="28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8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8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8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800">
                <a:solidFill>
                  <a:schemeClr val="tx1"/>
                </a:solidFill>
                <a:latin typeface="Comic Sans MS" charset="0"/>
                <a:ea typeface="ＭＳ Ｐゴシック" charset="0"/>
              </a:defRPr>
            </a:lvl9pPr>
          </a:lstStyle>
          <a:p>
            <a:pPr eaLnBrk="1" hangingPunct="1"/>
            <a:r>
              <a:rPr lang="en-GB" sz="2400">
                <a:latin typeface="+mn-lt"/>
              </a:rPr>
              <a:t>12 bits</a:t>
            </a:r>
          </a:p>
        </p:txBody>
      </p:sp>
      <p:sp>
        <p:nvSpPr>
          <p:cNvPr id="13" name="Rectangle 13"/>
          <p:cNvSpPr>
            <a:spLocks noChangeArrowheads="1"/>
          </p:cNvSpPr>
          <p:nvPr/>
        </p:nvSpPr>
        <p:spPr bwMode="auto">
          <a:xfrm>
            <a:off x="2528888" y="4793704"/>
            <a:ext cx="1800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p>
            <a:r>
              <a:rPr lang="en-GB" sz="2400">
                <a:latin typeface="+mn-lt"/>
              </a:rPr>
              <a:t>Page number</a:t>
            </a:r>
          </a:p>
        </p:txBody>
      </p:sp>
      <p:sp>
        <p:nvSpPr>
          <p:cNvPr id="14" name="Rectangle 14"/>
          <p:cNvSpPr>
            <a:spLocks noChangeArrowheads="1"/>
          </p:cNvSpPr>
          <p:nvPr/>
        </p:nvSpPr>
        <p:spPr bwMode="auto">
          <a:xfrm>
            <a:off x="5715000" y="4793704"/>
            <a:ext cx="19225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p>
            <a:r>
              <a:rPr lang="en-GB" sz="2400">
                <a:latin typeface="+mn-lt"/>
              </a:rPr>
              <a:t>Offset in page</a:t>
            </a:r>
          </a:p>
        </p:txBody>
      </p:sp>
    </p:spTree>
    <p:extLst>
      <p:ext uri="{BB962C8B-B14F-4D97-AF65-F5344CB8AC3E}">
        <p14:creationId xmlns:p14="http://schemas.microsoft.com/office/powerpoint/2010/main" val="2488696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lstStyle/>
          <a:p>
            <a:r>
              <a:rPr lang="en-GB" dirty="0" smtClean="0"/>
              <a:t>Address Translation</a:t>
            </a:r>
            <a:endParaRPr lang="en-GB" dirty="0"/>
          </a:p>
        </p:txBody>
      </p:sp>
      <p:pic>
        <p:nvPicPr>
          <p:cNvPr id="45058" name="Picture 4"/>
          <p:cNvPicPr>
            <a:picLocks noChangeAspect="1" noChangeArrowheads="1"/>
          </p:cNvPicPr>
          <p:nvPr/>
        </p:nvPicPr>
        <p:blipFill>
          <a:blip r:embed="rId2">
            <a:extLst>
              <a:ext uri="{28A0092B-C50C-407E-A947-70E740481C1C}">
                <a14:useLocalDpi xmlns:a14="http://schemas.microsoft.com/office/drawing/2010/main" val="0"/>
              </a:ext>
            </a:extLst>
          </a:blip>
          <a:srcRect b="11775"/>
          <a:stretch>
            <a:fillRect/>
          </a:stretch>
        </p:blipFill>
        <p:spPr bwMode="auto">
          <a:xfrm>
            <a:off x="152400" y="1108075"/>
            <a:ext cx="8610600" cy="574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49850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Virtual Memory</a:t>
            </a:r>
            <a:endParaRPr lang="en-GB" dirty="0"/>
          </a:p>
        </p:txBody>
      </p:sp>
      <p:sp>
        <p:nvSpPr>
          <p:cNvPr id="3" name="Content Placeholder 2"/>
          <p:cNvSpPr>
            <a:spLocks noGrp="1"/>
          </p:cNvSpPr>
          <p:nvPr>
            <p:ph idx="1"/>
          </p:nvPr>
        </p:nvSpPr>
        <p:spPr/>
        <p:txBody>
          <a:bodyPr/>
          <a:lstStyle/>
          <a:p>
            <a:r>
              <a:rPr lang="en-GB" dirty="0" smtClean="0"/>
              <a:t>Not all pages in memory at all</a:t>
            </a:r>
          </a:p>
          <a:p>
            <a:r>
              <a:rPr lang="en-GB" dirty="0" smtClean="0"/>
              <a:t>Total number of pages may exceed available memory</a:t>
            </a:r>
          </a:p>
          <a:p>
            <a:endParaRPr lang="en-GB" dirty="0"/>
          </a:p>
          <a:p>
            <a:r>
              <a:rPr lang="en-GB" dirty="0" smtClean="0"/>
              <a:t>Some pages temporarily stored in a page file on disk</a:t>
            </a:r>
            <a:endParaRPr lang="en-GB" dirty="0"/>
          </a:p>
        </p:txBody>
      </p:sp>
    </p:spTree>
    <p:extLst>
      <p:ext uri="{BB962C8B-B14F-4D97-AF65-F5344CB8AC3E}">
        <p14:creationId xmlns:p14="http://schemas.microsoft.com/office/powerpoint/2010/main" val="420014372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lstStyle/>
          <a:p>
            <a:r>
              <a:rPr lang="en-GB" dirty="0"/>
              <a:t>Program compiled to assuming own computer</a:t>
            </a:r>
          </a:p>
          <a:p>
            <a:r>
              <a:rPr lang="en-GB" dirty="0" smtClean="0"/>
              <a:t>Programs allocated memory in pages</a:t>
            </a:r>
          </a:p>
          <a:p>
            <a:r>
              <a:rPr lang="en-GB" dirty="0" smtClean="0"/>
              <a:t>Pages move around: on and off disk</a:t>
            </a:r>
          </a:p>
          <a:p>
            <a:endParaRPr lang="en-GB" dirty="0"/>
          </a:p>
          <a:p>
            <a:r>
              <a:rPr lang="en-GB" dirty="0" smtClean="0"/>
              <a:t>Mechanisms</a:t>
            </a:r>
          </a:p>
          <a:p>
            <a:pPr lvl="1"/>
            <a:r>
              <a:rPr lang="en-GB" dirty="0" smtClean="0"/>
              <a:t>Page table – where is each page?</a:t>
            </a:r>
          </a:p>
          <a:p>
            <a:pPr lvl="1"/>
            <a:r>
              <a:rPr lang="en-GB" dirty="0" smtClean="0"/>
              <a:t>Address translation – page </a:t>
            </a:r>
            <a:r>
              <a:rPr lang="en-GB" dirty="0" smtClean="0">
                <a:sym typeface="Wingdings"/>
              </a:rPr>
              <a:t> frame</a:t>
            </a:r>
          </a:p>
          <a:p>
            <a:pPr lvl="1"/>
            <a:r>
              <a:rPr lang="en-GB" dirty="0" smtClean="0">
                <a:sym typeface="Wingdings"/>
              </a:rPr>
              <a:t>Virtual memory</a:t>
            </a:r>
            <a:endParaRPr lang="en-GB" dirty="0" smtClean="0"/>
          </a:p>
          <a:p>
            <a:pPr lvl="1"/>
            <a:endParaRPr lang="en-GB" dirty="0" smtClean="0"/>
          </a:p>
        </p:txBody>
      </p:sp>
    </p:spTree>
    <p:extLst>
      <p:ext uri="{BB962C8B-B14F-4D97-AF65-F5344CB8AC3E}">
        <p14:creationId xmlns:p14="http://schemas.microsoft.com/office/powerpoint/2010/main" val="40536563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 3.1 – 3.4  </a:t>
            </a:r>
            <a:endParaRPr lang="en-GB" dirty="0"/>
          </a:p>
        </p:txBody>
      </p:sp>
      <p:sp>
        <p:nvSpPr>
          <p:cNvPr id="3" name="Content Placeholder 2"/>
          <p:cNvSpPr>
            <a:spLocks noGrp="1"/>
          </p:cNvSpPr>
          <p:nvPr>
            <p:ph idx="1"/>
          </p:nvPr>
        </p:nvSpPr>
        <p:spPr/>
        <p:txBody>
          <a:bodyPr/>
          <a:lstStyle/>
          <a:p>
            <a:r>
              <a:rPr lang="en-GB" dirty="0" smtClean="0"/>
              <a:t>Look at processes and memory using c9</a:t>
            </a:r>
            <a:endParaRPr lang="en-GB" dirty="0"/>
          </a:p>
        </p:txBody>
      </p:sp>
    </p:spTree>
    <p:extLst>
      <p:ext uri="{BB962C8B-B14F-4D97-AF65-F5344CB8AC3E}">
        <p14:creationId xmlns:p14="http://schemas.microsoft.com/office/powerpoint/2010/main" val="15804210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Summary</a:t>
            </a:r>
            <a:endParaRPr lang="en-GB" dirty="0"/>
          </a:p>
        </p:txBody>
      </p:sp>
      <p:sp>
        <p:nvSpPr>
          <p:cNvPr id="5" name="Subtitle 4"/>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417631796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2"/>
          <p:cNvSpPr>
            <a:spLocks noGrp="1"/>
          </p:cNvSpPr>
          <p:nvPr>
            <p:ph type="title"/>
          </p:nvPr>
        </p:nvSpPr>
        <p:spPr/>
        <p:txBody>
          <a:bodyPr/>
          <a:lstStyle/>
          <a:p>
            <a:r>
              <a:rPr lang="en-US" smtClean="0"/>
              <a:t>Operating System Structure</a:t>
            </a:r>
            <a:endParaRPr lang="en-US"/>
          </a:p>
        </p:txBody>
      </p:sp>
      <p:sp>
        <p:nvSpPr>
          <p:cNvPr id="52226" name="Content Placeholder 3"/>
          <p:cNvSpPr>
            <a:spLocks noGrp="1"/>
          </p:cNvSpPr>
          <p:nvPr>
            <p:ph idx="1"/>
          </p:nvPr>
        </p:nvSpPr>
        <p:spPr/>
        <p:txBody>
          <a:bodyPr>
            <a:normAutofit lnSpcReduction="10000"/>
          </a:bodyPr>
          <a:lstStyle/>
          <a:p>
            <a:r>
              <a:rPr lang="en-US" smtClean="0"/>
              <a:t>Principles</a:t>
            </a:r>
          </a:p>
          <a:p>
            <a:pPr lvl="1"/>
            <a:r>
              <a:rPr lang="en-US" smtClean="0"/>
              <a:t>Operating system calls user programs</a:t>
            </a:r>
          </a:p>
          <a:p>
            <a:pPr lvl="1"/>
            <a:r>
              <a:rPr lang="en-US" smtClean="0"/>
              <a:t>Kernel: control what runs</a:t>
            </a:r>
          </a:p>
          <a:p>
            <a:pPr lvl="1"/>
            <a:r>
              <a:rPr lang="en-US" smtClean="0"/>
              <a:t>Library of system calls</a:t>
            </a:r>
          </a:p>
          <a:p>
            <a:pPr lvl="1"/>
            <a:r>
              <a:rPr lang="en-US" smtClean="0"/>
              <a:t>Services </a:t>
            </a:r>
          </a:p>
          <a:p>
            <a:endParaRPr lang="en-US" smtClean="0"/>
          </a:p>
          <a:p>
            <a:r>
              <a:rPr lang="en-US" smtClean="0"/>
              <a:t>Kernel</a:t>
            </a:r>
          </a:p>
          <a:p>
            <a:pPr lvl="1"/>
            <a:r>
              <a:rPr lang="en-US" smtClean="0"/>
              <a:t>Able to use all </a:t>
            </a:r>
            <a:br>
              <a:rPr lang="en-US" smtClean="0"/>
            </a:br>
            <a:r>
              <a:rPr lang="en-US" smtClean="0"/>
              <a:t>processor </a:t>
            </a:r>
            <a:br>
              <a:rPr lang="en-US" smtClean="0"/>
            </a:br>
            <a:r>
              <a:rPr lang="en-US" smtClean="0"/>
              <a:t>instruction &amp; </a:t>
            </a:r>
            <a:br>
              <a:rPr lang="en-US" smtClean="0"/>
            </a:br>
            <a:r>
              <a:rPr lang="en-US" smtClean="0"/>
              <a:t>registers</a:t>
            </a:r>
          </a:p>
          <a:p>
            <a:endParaRPr lang="en-US"/>
          </a:p>
        </p:txBody>
      </p:sp>
      <p:pic>
        <p:nvPicPr>
          <p:cNvPr id="5222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22700" y="3427413"/>
            <a:ext cx="5141913"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534983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r>
              <a:rPr lang="en-GB" smtClean="0"/>
              <a:t>OS is about Illusions</a:t>
            </a:r>
            <a:endParaRPr lang="en-GB"/>
          </a:p>
        </p:txBody>
      </p:sp>
      <p:sp>
        <p:nvSpPr>
          <p:cNvPr id="64514" name="Content Placeholder 2"/>
          <p:cNvSpPr>
            <a:spLocks noGrp="1"/>
          </p:cNvSpPr>
          <p:nvPr>
            <p:ph idx="1"/>
          </p:nvPr>
        </p:nvSpPr>
        <p:spPr/>
        <p:txBody>
          <a:bodyPr>
            <a:normAutofit lnSpcReduction="10000"/>
          </a:bodyPr>
          <a:lstStyle/>
          <a:p>
            <a:r>
              <a:rPr lang="en-GB" i="1" dirty="0" smtClean="0"/>
              <a:t>Several programs are running simultaneously</a:t>
            </a:r>
          </a:p>
          <a:p>
            <a:pPr lvl="1"/>
            <a:r>
              <a:rPr lang="en-GB" dirty="0" smtClean="0"/>
              <a:t>The computer switches from one to another</a:t>
            </a:r>
          </a:p>
          <a:p>
            <a:r>
              <a:rPr lang="en-GB" i="1" dirty="0" smtClean="0"/>
              <a:t>My program has all the memory</a:t>
            </a:r>
          </a:p>
          <a:p>
            <a:pPr lvl="1"/>
            <a:r>
              <a:rPr lang="en-GB" dirty="0" smtClean="0"/>
              <a:t>The memory is shared between programs</a:t>
            </a:r>
          </a:p>
          <a:p>
            <a:r>
              <a:rPr lang="en-GB" i="1" dirty="0" smtClean="0"/>
              <a:t>Disk is organised in files</a:t>
            </a:r>
          </a:p>
          <a:p>
            <a:pPr lvl="1"/>
            <a:r>
              <a:rPr lang="en-GB" dirty="0" smtClean="0"/>
              <a:t>The disk has blocks; the OS maps file names to blocks</a:t>
            </a:r>
          </a:p>
          <a:p>
            <a:r>
              <a:rPr lang="en-GB" i="1" dirty="0" smtClean="0"/>
              <a:t>Storage devices work the same</a:t>
            </a:r>
          </a:p>
          <a:p>
            <a:pPr lvl="1"/>
            <a:r>
              <a:rPr lang="en-GB" dirty="0" smtClean="0"/>
              <a:t>Files may be arranged differently on magnetic, flash and optical drives</a:t>
            </a:r>
          </a:p>
          <a:p>
            <a:r>
              <a:rPr lang="en-GB" b="1" dirty="0" smtClean="0"/>
              <a:t>OS creates an ‘ideal’ computer from a real one</a:t>
            </a:r>
            <a:endParaRPr lang="en-GB" b="1" dirty="0"/>
          </a:p>
        </p:txBody>
      </p:sp>
    </p:spTree>
    <p:extLst>
      <p:ext uri="{BB962C8B-B14F-4D97-AF65-F5344CB8AC3E}">
        <p14:creationId xmlns:p14="http://schemas.microsoft.com/office/powerpoint/2010/main" val="290255212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Newsprint.thmx</Template>
  <TotalTime>2255</TotalTime>
  <Words>2189</Words>
  <Application>Microsoft Macintosh PowerPoint</Application>
  <PresentationFormat>On-screen Show (4:3)</PresentationFormat>
  <Paragraphs>447</Paragraphs>
  <Slides>45</Slides>
  <Notes>6</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45</vt:i4>
      </vt:variant>
    </vt:vector>
  </HeadingPairs>
  <TitlesOfParts>
    <vt:vector size="46" baseType="lpstr">
      <vt:lpstr>NewsPrint</vt:lpstr>
      <vt:lpstr>A Level Computer Science  Topic 7: OS and Running a Program</vt:lpstr>
      <vt:lpstr>Aims</vt:lpstr>
      <vt:lpstr>Recap: What’s an OS?</vt:lpstr>
      <vt:lpstr>OS Handlers Interfaces</vt:lpstr>
      <vt:lpstr>System Calls</vt:lpstr>
      <vt:lpstr>Recall LMC</vt:lpstr>
      <vt:lpstr>Challenges Beyond LMC</vt:lpstr>
      <vt:lpstr>Overview of Solutions</vt:lpstr>
      <vt:lpstr>Options for Practical Work</vt:lpstr>
      <vt:lpstr>Challenge and Options</vt:lpstr>
      <vt:lpstr>Comparison</vt:lpstr>
      <vt:lpstr>Exercise: Set Up c9.io</vt:lpstr>
      <vt:lpstr>Exercise 1.1- 1.6 Command Line</vt:lpstr>
      <vt:lpstr>Compiling and Linking</vt:lpstr>
      <vt:lpstr>Program Translation</vt:lpstr>
      <vt:lpstr>Assembly &amp; Object Code</vt:lpstr>
      <vt:lpstr>Example C Program</vt:lpstr>
      <vt:lpstr>PowerPoint Presentation</vt:lpstr>
      <vt:lpstr>Separate Compilation</vt:lpstr>
      <vt:lpstr>Linker Stitches Files Together</vt:lpstr>
      <vt:lpstr>Disassembly: objdump</vt:lpstr>
      <vt:lpstr>Disassembly: objdump</vt:lpstr>
      <vt:lpstr>Loading a Program</vt:lpstr>
      <vt:lpstr>Summary</vt:lpstr>
      <vt:lpstr>Exercise 2.1 – 2.4 </vt:lpstr>
      <vt:lpstr>Processes &amp; Interrupts</vt:lpstr>
      <vt:lpstr>Interrupts</vt:lpstr>
      <vt:lpstr>Processes</vt:lpstr>
      <vt:lpstr>Inside the Computer</vt:lpstr>
      <vt:lpstr>How Many Programs Run at Once?</vt:lpstr>
      <vt:lpstr>Trace: CPU Point of View</vt:lpstr>
      <vt:lpstr>Scheduler</vt:lpstr>
      <vt:lpstr>Summary</vt:lpstr>
      <vt:lpstr>Memory Management</vt:lpstr>
      <vt:lpstr>Memory Management Problem</vt:lpstr>
      <vt:lpstr>Processes, Pages and Frames</vt:lpstr>
      <vt:lpstr>Paged Memory</vt:lpstr>
      <vt:lpstr>Address Translation</vt:lpstr>
      <vt:lpstr>Address Translation</vt:lpstr>
      <vt:lpstr>Virtual Memory</vt:lpstr>
      <vt:lpstr>Summary</vt:lpstr>
      <vt:lpstr>Exercise 3.1 – 3.4  </vt:lpstr>
      <vt:lpstr>Summary</vt:lpstr>
      <vt:lpstr>Operating System Structure</vt:lpstr>
      <vt:lpstr>OS is about Illusions</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for GCSE</dc:title>
  <dc:subject/>
  <dc:creator>William Marsh</dc:creator>
  <cp:keywords/>
  <dc:description/>
  <cp:lastModifiedBy>William Marsh</cp:lastModifiedBy>
  <cp:revision>60</cp:revision>
  <cp:lastPrinted>2013-05-03T22:49:00Z</cp:lastPrinted>
  <dcterms:created xsi:type="dcterms:W3CDTF">2012-04-25T07:26:20Z</dcterms:created>
  <dcterms:modified xsi:type="dcterms:W3CDTF">2016-11-23T10:01:54Z</dcterms:modified>
  <cp:category/>
</cp:coreProperties>
</file>