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52"/>
  </p:notesMasterIdLst>
  <p:handoutMasterIdLst>
    <p:handoutMasterId r:id="rId53"/>
  </p:handoutMasterIdLst>
  <p:sldIdLst>
    <p:sldId id="281" r:id="rId2"/>
    <p:sldId id="272" r:id="rId3"/>
    <p:sldId id="289" r:id="rId4"/>
    <p:sldId id="285" r:id="rId5"/>
    <p:sldId id="286" r:id="rId6"/>
    <p:sldId id="287" r:id="rId7"/>
    <p:sldId id="288" r:id="rId8"/>
    <p:sldId id="290" r:id="rId9"/>
    <p:sldId id="291" r:id="rId10"/>
    <p:sldId id="315" r:id="rId11"/>
    <p:sldId id="316" r:id="rId12"/>
    <p:sldId id="318" r:id="rId13"/>
    <p:sldId id="319" r:id="rId14"/>
    <p:sldId id="322" r:id="rId15"/>
    <p:sldId id="325" r:id="rId16"/>
    <p:sldId id="327" r:id="rId17"/>
    <p:sldId id="328" r:id="rId18"/>
    <p:sldId id="329" r:id="rId19"/>
    <p:sldId id="330" r:id="rId20"/>
    <p:sldId id="331" r:id="rId21"/>
    <p:sldId id="360" r:id="rId22"/>
    <p:sldId id="332" r:id="rId23"/>
    <p:sldId id="333" r:id="rId24"/>
    <p:sldId id="334" r:id="rId25"/>
    <p:sldId id="335" r:id="rId26"/>
    <p:sldId id="336" r:id="rId27"/>
    <p:sldId id="337" r:id="rId28"/>
    <p:sldId id="361" r:id="rId29"/>
    <p:sldId id="354" r:id="rId30"/>
    <p:sldId id="355" r:id="rId31"/>
    <p:sldId id="356" r:id="rId32"/>
    <p:sldId id="357" r:id="rId33"/>
    <p:sldId id="364" r:id="rId34"/>
    <p:sldId id="358" r:id="rId35"/>
    <p:sldId id="359" r:id="rId36"/>
    <p:sldId id="362" r:id="rId37"/>
    <p:sldId id="340" r:id="rId38"/>
    <p:sldId id="341" r:id="rId39"/>
    <p:sldId id="343" r:id="rId40"/>
    <p:sldId id="342" r:id="rId41"/>
    <p:sldId id="344" r:id="rId42"/>
    <p:sldId id="347" r:id="rId43"/>
    <p:sldId id="363" r:id="rId44"/>
    <p:sldId id="348" r:id="rId45"/>
    <p:sldId id="349" r:id="rId46"/>
    <p:sldId id="350" r:id="rId47"/>
    <p:sldId id="351" r:id="rId48"/>
    <p:sldId id="352" r:id="rId49"/>
    <p:sldId id="353" r:id="rId50"/>
    <p:sldId id="338" r:id="rId5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9" autoAdjust="0"/>
    <p:restoredTop sz="94737" autoAdjust="0"/>
  </p:normalViewPr>
  <p:slideViewPr>
    <p:cSldViewPr snapToObjects="1">
      <p:cViewPr varScale="1">
        <p:scale>
          <a:sx n="92" d="100"/>
          <a:sy n="92" d="100"/>
        </p:scale>
        <p:origin x="-12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C938-208E-4644-9D5F-AC0641075C1D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9467E-98C2-A54C-BEC1-D912DC765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73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BE857-4F33-6145-978B-0AE4F41F49DC}" type="datetimeFigureOut">
              <a:rPr lang="en-US" smtClean="0"/>
              <a:t>11/1/2016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0BE73-9109-294A-9A0C-E6B433D0C1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350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ADA9321-4CB6-F348-A864-AA99F6396F1D}" type="slidenum">
              <a:rPr lang="en-GB" sz="1200"/>
              <a:pPr eaLnBrk="1" hangingPunct="1"/>
              <a:t>47</a:t>
            </a:fld>
            <a:endParaRPr lang="en-GB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/>
              <a:t>http://www.intel.com/technology/mooreslaw/index.htm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Topic </a:t>
            </a:r>
            <a:r>
              <a:rPr lang="en-US" sz="4400" dirty="0">
                <a:latin typeface="Impact" charset="0"/>
              </a:rPr>
              <a:t>5</a:t>
            </a:r>
            <a:r>
              <a:rPr lang="en-US" sz="4400" dirty="0" smtClean="0">
                <a:latin typeface="Impact" charset="0"/>
              </a:rPr>
              <a:t>: Computer Architecture and Assembly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Understand CPU structure in more detail</a:t>
            </a:r>
          </a:p>
          <a:p>
            <a:pPr lvl="1"/>
            <a:r>
              <a:rPr lang="en-GB" dirty="0" smtClean="0"/>
              <a:t>Fetch-execute cycle</a:t>
            </a:r>
          </a:p>
          <a:p>
            <a:pPr lvl="1"/>
            <a:r>
              <a:rPr lang="en-GB" dirty="0" smtClean="0"/>
              <a:t>Faster CPUs</a:t>
            </a:r>
          </a:p>
          <a:p>
            <a:r>
              <a:rPr lang="en-GB" dirty="0" smtClean="0"/>
              <a:t>Write simple assembly code</a:t>
            </a:r>
          </a:p>
          <a:p>
            <a:pPr lvl="1"/>
            <a:r>
              <a:rPr lang="en-GB" dirty="0" smtClean="0"/>
              <a:t>Use Little Man Computer</a:t>
            </a:r>
          </a:p>
          <a:p>
            <a:r>
              <a:rPr lang="en-GB" dirty="0" smtClean="0"/>
              <a:t>Understand principles of compiling</a:t>
            </a:r>
          </a:p>
          <a:p>
            <a:r>
              <a:rPr lang="en-GB" dirty="0" smtClean="0"/>
              <a:t>Compare compilers and interpreters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CPU Structure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What’s in a CPU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3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Simple Computer</a:t>
            </a:r>
            <a:endParaRPr lang="en-GB" dirty="0"/>
          </a:p>
        </p:txBody>
      </p:sp>
      <p:sp>
        <p:nvSpPr>
          <p:cNvPr id="368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3240360" cy="4824536"/>
          </a:xfrm>
        </p:spPr>
        <p:txBody>
          <a:bodyPr/>
          <a:lstStyle/>
          <a:p>
            <a:r>
              <a:rPr lang="en-GB" dirty="0" smtClean="0"/>
              <a:t>Processor</a:t>
            </a:r>
          </a:p>
          <a:p>
            <a:pPr lvl="1"/>
            <a:r>
              <a:rPr lang="en-GB" dirty="0" smtClean="0"/>
              <a:t>CPU</a:t>
            </a:r>
          </a:p>
          <a:p>
            <a:r>
              <a:rPr lang="en-GB" dirty="0" smtClean="0"/>
              <a:t>Memory</a:t>
            </a:r>
          </a:p>
          <a:p>
            <a:pPr lvl="1"/>
            <a:r>
              <a:rPr lang="en-GB" dirty="0" smtClean="0"/>
              <a:t>Data</a:t>
            </a:r>
          </a:p>
          <a:p>
            <a:pPr lvl="1"/>
            <a:r>
              <a:rPr lang="en-GB" dirty="0" smtClean="0"/>
              <a:t>Program instructions</a:t>
            </a:r>
          </a:p>
          <a:p>
            <a:r>
              <a:rPr lang="en-GB" dirty="0" smtClean="0"/>
              <a:t>I/O</a:t>
            </a:r>
          </a:p>
          <a:p>
            <a:pPr lvl="1"/>
            <a:r>
              <a:rPr lang="en-GB" dirty="0" smtClean="0"/>
              <a:t>Keyboard</a:t>
            </a:r>
          </a:p>
          <a:p>
            <a:pPr lvl="1"/>
            <a:r>
              <a:rPr lang="en-GB" dirty="0" smtClean="0"/>
              <a:t>Display</a:t>
            </a:r>
          </a:p>
          <a:p>
            <a:pPr lvl="1"/>
            <a:r>
              <a:rPr lang="en-GB" dirty="0" smtClean="0"/>
              <a:t>Disk</a:t>
            </a:r>
          </a:p>
          <a:p>
            <a:endParaRPr lang="en-GB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5257800" y="1676400"/>
            <a:ext cx="3048000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36871" name="Line 11"/>
          <p:cNvSpPr>
            <a:spLocks noChangeShapeType="1"/>
          </p:cNvSpPr>
          <p:nvPr/>
        </p:nvSpPr>
        <p:spPr bwMode="auto">
          <a:xfrm>
            <a:off x="8028384" y="2286000"/>
            <a:ext cx="0" cy="1215008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6872" name="Rectangle 13"/>
          <p:cNvSpPr>
            <a:spLocks noChangeArrowheads="1"/>
          </p:cNvSpPr>
          <p:nvPr/>
        </p:nvSpPr>
        <p:spPr bwMode="auto">
          <a:xfrm>
            <a:off x="3707904" y="4953000"/>
            <a:ext cx="1512168" cy="838199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Keyboard</a:t>
            </a:r>
            <a:br>
              <a:rPr lang="en-GB" sz="2400" dirty="0" smtClean="0">
                <a:solidFill>
                  <a:srgbClr val="000000"/>
                </a:solidFill>
              </a:rPr>
            </a:br>
            <a:r>
              <a:rPr lang="en-GB" sz="2400" dirty="0" smtClean="0">
                <a:solidFill>
                  <a:srgbClr val="000000"/>
                </a:solidFill>
              </a:rPr>
              <a:t>I/F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940152" y="3179440"/>
            <a:ext cx="1584176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CPU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5868144" y="4941168"/>
            <a:ext cx="1204392" cy="86409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Disk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I/F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7760096" y="4941168"/>
            <a:ext cx="1204392" cy="86409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Display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I/F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 flipV="1">
            <a:off x="3995936" y="4509120"/>
            <a:ext cx="0" cy="432048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V="1">
            <a:off x="6156176" y="4509120"/>
            <a:ext cx="0" cy="432048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 flipV="1">
            <a:off x="8028384" y="4509120"/>
            <a:ext cx="0" cy="432048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3995936" y="4509120"/>
            <a:ext cx="4032448" cy="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 rot="16200000" flipV="1">
            <a:off x="5076056" y="1772817"/>
            <a:ext cx="0" cy="432048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 rot="5400000" flipH="1" flipV="1">
            <a:off x="5400092" y="2960948"/>
            <a:ext cx="0" cy="1080120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4860032" y="1988841"/>
            <a:ext cx="0" cy="2520279"/>
          </a:xfrm>
          <a:prstGeom prst="line">
            <a:avLst/>
          </a:prstGeom>
          <a:noFill/>
          <a:ln w="38100" cmpd="sng">
            <a:solidFill>
              <a:srgbClr val="0000FF"/>
            </a:solidFill>
            <a:round/>
            <a:headEnd type="non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6444208" y="4221088"/>
            <a:ext cx="0" cy="72008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4283968" y="4221088"/>
            <a:ext cx="4032448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non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4283968" y="4221088"/>
            <a:ext cx="0" cy="72008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 flipH="1" flipV="1">
            <a:off x="8305800" y="3501008"/>
            <a:ext cx="10616" cy="144016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037761" y="2545740"/>
            <a:ext cx="782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data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61697" y="3717032"/>
            <a:ext cx="782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data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75856" y="2420888"/>
            <a:ext cx="1560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addresses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 rot="16200000">
            <a:off x="7915064" y="3110272"/>
            <a:ext cx="0" cy="781472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30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</a:rPr>
              <a:t>Memory</a:t>
            </a:r>
          </a:p>
        </p:txBody>
      </p:sp>
      <p:sp>
        <p:nvSpPr>
          <p:cNvPr id="215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3276600" cy="3713584"/>
          </a:xfrm>
        </p:spPr>
        <p:txBody>
          <a:bodyPr/>
          <a:lstStyle/>
          <a:p>
            <a:pPr eaLnBrk="1" hangingPunct="1"/>
            <a:r>
              <a:rPr lang="en-GB" dirty="0">
                <a:latin typeface="Tahoma" charset="0"/>
              </a:rPr>
              <a:t>Each location</a:t>
            </a:r>
          </a:p>
          <a:p>
            <a:pPr lvl="1" eaLnBrk="1" hangingPunct="1"/>
            <a:r>
              <a:rPr lang="en-GB" dirty="0">
                <a:latin typeface="Tahoma" charset="0"/>
                <a:ea typeface="ＭＳ Ｐゴシック" charset="0"/>
              </a:rPr>
              <a:t>has an address</a:t>
            </a:r>
          </a:p>
          <a:p>
            <a:pPr lvl="1" eaLnBrk="1" hangingPunct="1"/>
            <a:r>
              <a:rPr lang="en-GB" dirty="0">
                <a:latin typeface="Tahoma" charset="0"/>
                <a:ea typeface="ＭＳ Ｐゴシック" charset="0"/>
              </a:rPr>
              <a:t>hold a value</a:t>
            </a:r>
          </a:p>
          <a:p>
            <a:pPr eaLnBrk="1" hangingPunct="1"/>
            <a:r>
              <a:rPr lang="en-GB" dirty="0">
                <a:latin typeface="Tahoma" charset="0"/>
              </a:rPr>
              <a:t>Two interfaces</a:t>
            </a:r>
          </a:p>
          <a:p>
            <a:pPr lvl="1" eaLnBrk="1" hangingPunct="1"/>
            <a:r>
              <a:rPr lang="en-GB" dirty="0" smtClean="0">
                <a:latin typeface="Tahoma" charset="0"/>
                <a:ea typeface="ＭＳ Ｐゴシック" charset="0"/>
              </a:rPr>
              <a:t>address – which location? </a:t>
            </a:r>
            <a:endParaRPr lang="en-GB" dirty="0"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GB" dirty="0">
                <a:latin typeface="Tahoma" charset="0"/>
                <a:ea typeface="ＭＳ Ｐゴシック" charset="0"/>
              </a:rPr>
              <a:t>data </a:t>
            </a:r>
            <a:r>
              <a:rPr lang="en-GB" dirty="0" smtClean="0">
                <a:latin typeface="Tahoma" charset="0"/>
                <a:ea typeface="ＭＳ Ｐゴシック" charset="0"/>
              </a:rPr>
              <a:t>– what value? </a:t>
            </a:r>
            <a:endParaRPr lang="en-GB" dirty="0">
              <a:latin typeface="Tahoma" charset="0"/>
              <a:ea typeface="ＭＳ Ｐゴシック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713040" y="2161456"/>
            <a:ext cx="2209800" cy="3581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5713040" y="24662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>
            <a:off x="5713040" y="27710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5713040" y="30758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>
            <a:off x="5713040" y="33806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>
            <a:off x="5713040" y="36854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5713040" y="39902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>
            <a:off x="5713040" y="42950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5713040" y="45998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>
            <a:off x="5713040" y="4904656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8" name="Line 15"/>
          <p:cNvSpPr>
            <a:spLocks noChangeShapeType="1"/>
          </p:cNvSpPr>
          <p:nvPr/>
        </p:nvSpPr>
        <p:spPr bwMode="auto">
          <a:xfrm>
            <a:off x="6779840" y="4980856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19" name="Rectangle 16"/>
          <p:cNvSpPr>
            <a:spLocks noChangeArrowheads="1"/>
          </p:cNvSpPr>
          <p:nvPr/>
        </p:nvSpPr>
        <p:spPr bwMode="auto">
          <a:xfrm>
            <a:off x="5179640" y="1780456"/>
            <a:ext cx="3352800" cy="42672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Line 17"/>
          <p:cNvSpPr>
            <a:spLocks noChangeShapeType="1"/>
          </p:cNvSpPr>
          <p:nvPr/>
        </p:nvSpPr>
        <p:spPr bwMode="auto">
          <a:xfrm>
            <a:off x="4189040" y="42950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>
            <a:off x="4189040" y="44474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2" name="Line 19"/>
          <p:cNvSpPr>
            <a:spLocks noChangeShapeType="1"/>
          </p:cNvSpPr>
          <p:nvPr/>
        </p:nvSpPr>
        <p:spPr bwMode="auto">
          <a:xfrm>
            <a:off x="4189040" y="45998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3" name="Line 20"/>
          <p:cNvSpPr>
            <a:spLocks noChangeShapeType="1"/>
          </p:cNvSpPr>
          <p:nvPr/>
        </p:nvSpPr>
        <p:spPr bwMode="auto">
          <a:xfrm>
            <a:off x="4189040" y="54380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4" name="Line 21"/>
          <p:cNvSpPr>
            <a:spLocks noChangeShapeType="1"/>
          </p:cNvSpPr>
          <p:nvPr/>
        </p:nvSpPr>
        <p:spPr bwMode="auto">
          <a:xfrm>
            <a:off x="4189040" y="55904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5" name="Line 22"/>
          <p:cNvSpPr>
            <a:spLocks noChangeShapeType="1"/>
          </p:cNvSpPr>
          <p:nvPr/>
        </p:nvSpPr>
        <p:spPr bwMode="auto">
          <a:xfrm>
            <a:off x="4189040" y="5742856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6" name="Line 23"/>
          <p:cNvSpPr>
            <a:spLocks noChangeShapeType="1"/>
          </p:cNvSpPr>
          <p:nvPr/>
        </p:nvSpPr>
        <p:spPr bwMode="auto">
          <a:xfrm>
            <a:off x="4722440" y="4676056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7" name="Line 24"/>
          <p:cNvSpPr>
            <a:spLocks noChangeShapeType="1"/>
          </p:cNvSpPr>
          <p:nvPr/>
        </p:nvSpPr>
        <p:spPr bwMode="auto">
          <a:xfrm>
            <a:off x="73894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8" name="Line 25"/>
          <p:cNvSpPr>
            <a:spLocks noChangeShapeType="1"/>
          </p:cNvSpPr>
          <p:nvPr/>
        </p:nvSpPr>
        <p:spPr bwMode="auto">
          <a:xfrm>
            <a:off x="57892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29" name="Line 26"/>
          <p:cNvSpPr>
            <a:spLocks noChangeShapeType="1"/>
          </p:cNvSpPr>
          <p:nvPr/>
        </p:nvSpPr>
        <p:spPr bwMode="auto">
          <a:xfrm>
            <a:off x="59416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0" name="Line 27"/>
          <p:cNvSpPr>
            <a:spLocks noChangeShapeType="1"/>
          </p:cNvSpPr>
          <p:nvPr/>
        </p:nvSpPr>
        <p:spPr bwMode="auto">
          <a:xfrm>
            <a:off x="60940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1" name="Line 28"/>
          <p:cNvSpPr>
            <a:spLocks noChangeShapeType="1"/>
          </p:cNvSpPr>
          <p:nvPr/>
        </p:nvSpPr>
        <p:spPr bwMode="auto">
          <a:xfrm>
            <a:off x="72370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2" name="Line 29"/>
          <p:cNvSpPr>
            <a:spLocks noChangeShapeType="1"/>
          </p:cNvSpPr>
          <p:nvPr/>
        </p:nvSpPr>
        <p:spPr bwMode="auto">
          <a:xfrm>
            <a:off x="6246440" y="1475656"/>
            <a:ext cx="838200" cy="0"/>
          </a:xfrm>
          <a:prstGeom prst="line">
            <a:avLst/>
          </a:prstGeom>
          <a:noFill/>
          <a:ln w="508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3" name="Line 30"/>
          <p:cNvSpPr>
            <a:spLocks noChangeShapeType="1"/>
          </p:cNvSpPr>
          <p:nvPr/>
        </p:nvSpPr>
        <p:spPr bwMode="auto">
          <a:xfrm>
            <a:off x="7541840" y="1170856"/>
            <a:ext cx="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4" name="Line 31"/>
          <p:cNvSpPr>
            <a:spLocks noChangeShapeType="1"/>
          </p:cNvSpPr>
          <p:nvPr/>
        </p:nvSpPr>
        <p:spPr bwMode="auto">
          <a:xfrm>
            <a:off x="3651572" y="5157192"/>
            <a:ext cx="533400" cy="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5" name="Rectangle 32"/>
          <p:cNvSpPr>
            <a:spLocks noChangeArrowheads="1"/>
          </p:cNvSpPr>
          <p:nvPr/>
        </p:nvSpPr>
        <p:spPr bwMode="auto">
          <a:xfrm>
            <a:off x="2813372" y="4485680"/>
            <a:ext cx="13985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6600"/>
                </a:solidFill>
              </a:rPr>
              <a:t>address</a:t>
            </a:r>
          </a:p>
        </p:txBody>
      </p:sp>
      <p:sp>
        <p:nvSpPr>
          <p:cNvPr id="21536" name="Line 33"/>
          <p:cNvSpPr>
            <a:spLocks noChangeShapeType="1"/>
          </p:cNvSpPr>
          <p:nvPr/>
        </p:nvSpPr>
        <p:spPr bwMode="auto">
          <a:xfrm flipV="1">
            <a:off x="6398840" y="332656"/>
            <a:ext cx="0" cy="68580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1537" name="Rectangle 34"/>
          <p:cNvSpPr>
            <a:spLocks noChangeArrowheads="1"/>
          </p:cNvSpPr>
          <p:nvPr/>
        </p:nvSpPr>
        <p:spPr bwMode="auto">
          <a:xfrm>
            <a:off x="6676653" y="332656"/>
            <a:ext cx="874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FF6600"/>
                </a:solidFill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7958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</a:rPr>
              <a:t>Registers (or Accumulators)</a:t>
            </a:r>
          </a:p>
        </p:txBody>
      </p:sp>
      <p:sp>
        <p:nvSpPr>
          <p:cNvPr id="32771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2286000"/>
          </a:xfrm>
        </p:spPr>
        <p:txBody>
          <a:bodyPr/>
          <a:lstStyle/>
          <a:p>
            <a:pPr eaLnBrk="1" hangingPunct="1"/>
            <a:r>
              <a:rPr lang="en-GB" dirty="0">
                <a:latin typeface="Tahoma" charset="0"/>
              </a:rPr>
              <a:t>A storage area inside the CPU </a:t>
            </a:r>
          </a:p>
          <a:p>
            <a:pPr eaLnBrk="1" hangingPunct="1"/>
            <a:r>
              <a:rPr lang="en-GB" dirty="0">
                <a:latin typeface="Tahoma" charset="0"/>
              </a:rPr>
              <a:t>VERY FAST</a:t>
            </a:r>
          </a:p>
          <a:p>
            <a:pPr eaLnBrk="1" hangingPunct="1"/>
            <a:r>
              <a:rPr lang="en-GB" dirty="0">
                <a:latin typeface="Tahoma" charset="0"/>
              </a:rPr>
              <a:t>Used for arguments and results to one calculation step </a:t>
            </a:r>
          </a:p>
        </p:txBody>
      </p:sp>
      <p:pic>
        <p:nvPicPr>
          <p:cNvPr id="327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338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6156176" y="5373216"/>
            <a:ext cx="1368152" cy="55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en-GB" sz="2000" dirty="0" smtClean="0">
                <a:solidFill>
                  <a:srgbClr val="008000"/>
                </a:solidFill>
                <a:latin typeface="Tahoma" charset="0"/>
              </a:rPr>
              <a:t>Control lines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70648" y="4149080"/>
            <a:ext cx="3805808" cy="64807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Register – 1 memory location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6804248" y="2934072"/>
            <a:ext cx="0" cy="1215008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813625" y="3193812"/>
            <a:ext cx="782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data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6300192" y="4806280"/>
            <a:ext cx="0" cy="1215008"/>
          </a:xfrm>
          <a:prstGeom prst="line">
            <a:avLst/>
          </a:prstGeom>
          <a:noFill/>
          <a:ln w="38100" cmpd="sng">
            <a:solidFill>
              <a:srgbClr val="008000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7308304" y="4797152"/>
            <a:ext cx="0" cy="1215008"/>
          </a:xfrm>
          <a:prstGeom prst="line">
            <a:avLst/>
          </a:prstGeom>
          <a:noFill/>
          <a:ln w="38100" cmpd="sng">
            <a:solidFill>
              <a:srgbClr val="008000"/>
            </a:solidFill>
            <a:round/>
            <a:headEnd type="triangle" w="lg" len="med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004048" y="5085184"/>
            <a:ext cx="129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000" dirty="0">
                <a:latin typeface="Tahoma" charset="0"/>
              </a:rPr>
              <a:t>Read </a:t>
            </a:r>
            <a:r>
              <a:rPr lang="en-GB" sz="2000" dirty="0" smtClean="0">
                <a:latin typeface="Tahoma" charset="0"/>
              </a:rPr>
              <a:t>register</a:t>
            </a:r>
            <a:endParaRPr lang="en-GB" sz="2000" dirty="0">
              <a:latin typeface="Tahoma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80312" y="5085184"/>
            <a:ext cx="1504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Tahoma" charset="0"/>
              </a:rPr>
              <a:t>Write </a:t>
            </a:r>
            <a:r>
              <a:rPr lang="en-GB" sz="2000" dirty="0">
                <a:latin typeface="Tahoma" charset="0"/>
              </a:rPr>
              <a:t>to register</a:t>
            </a:r>
          </a:p>
        </p:txBody>
      </p:sp>
    </p:spTree>
    <p:extLst>
      <p:ext uri="{BB962C8B-B14F-4D97-AF65-F5344CB8AC3E}">
        <p14:creationId xmlns:p14="http://schemas.microsoft.com/office/powerpoint/2010/main" val="187091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820615"/>
            <a:ext cx="9144000" cy="114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CPU Structure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45414" y="1412775"/>
            <a:ext cx="3219074" cy="4907185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Accumulators</a:t>
            </a:r>
          </a:p>
          <a:p>
            <a:pPr lvl="1"/>
            <a:r>
              <a:rPr lang="en-GB" dirty="0" smtClean="0"/>
              <a:t>Data for calculation</a:t>
            </a:r>
          </a:p>
          <a:p>
            <a:r>
              <a:rPr lang="en-GB" dirty="0" smtClean="0"/>
              <a:t>Data</a:t>
            </a:r>
          </a:p>
          <a:p>
            <a:pPr lvl="1"/>
            <a:r>
              <a:rPr lang="en-GB" dirty="0" smtClean="0"/>
              <a:t>Word to/from memory</a:t>
            </a:r>
          </a:p>
          <a:p>
            <a:r>
              <a:rPr lang="en-GB" dirty="0" smtClean="0"/>
              <a:t>PC</a:t>
            </a:r>
          </a:p>
          <a:p>
            <a:pPr lvl="1"/>
            <a:r>
              <a:rPr lang="en-GB" dirty="0" smtClean="0"/>
              <a:t>Address of next instruction</a:t>
            </a:r>
          </a:p>
          <a:p>
            <a:r>
              <a:rPr lang="en-GB" dirty="0" smtClean="0"/>
              <a:t>Instruction</a:t>
            </a:r>
          </a:p>
          <a:p>
            <a:r>
              <a:rPr lang="en-GB" dirty="0" smtClean="0"/>
              <a:t>Address</a:t>
            </a:r>
          </a:p>
          <a:p>
            <a:pPr lvl="1"/>
            <a:r>
              <a:rPr lang="en-GB" dirty="0" smtClean="0"/>
              <a:t>For memory access</a:t>
            </a:r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2402632" y="4290779"/>
            <a:ext cx="1019200" cy="7033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8" name="Rectangle 1028"/>
          <p:cNvSpPr>
            <a:spLocks noChangeArrowheads="1"/>
          </p:cNvSpPr>
          <p:nvPr/>
        </p:nvSpPr>
        <p:spPr bwMode="auto">
          <a:xfrm>
            <a:off x="2003376" y="5430713"/>
            <a:ext cx="1152128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9" name="Rectangle 1029"/>
          <p:cNvSpPr>
            <a:spLocks noChangeArrowheads="1"/>
          </p:cNvSpPr>
          <p:nvPr/>
        </p:nvSpPr>
        <p:spPr bwMode="auto">
          <a:xfrm>
            <a:off x="631776" y="4494609"/>
            <a:ext cx="1299592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0" name="Rectangle 1030"/>
          <p:cNvSpPr>
            <a:spLocks noChangeArrowheads="1"/>
          </p:cNvSpPr>
          <p:nvPr/>
        </p:nvSpPr>
        <p:spPr bwMode="auto">
          <a:xfrm>
            <a:off x="767408" y="5502721"/>
            <a:ext cx="1025624" cy="817240"/>
          </a:xfrm>
          <a:prstGeom prst="rect">
            <a:avLst/>
          </a:prstGeom>
          <a:pattFill prst="pct5">
            <a:fgClr>
              <a:srgbClr val="660066"/>
            </a:fgClr>
            <a:bgClr>
              <a:prstClr val="white"/>
            </a:bgClr>
          </a:pattFill>
          <a:ln w="25400">
            <a:solidFill>
              <a:srgbClr val="6600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77831" name="Text Box 1031"/>
          <p:cNvSpPr txBox="1">
            <a:spLocks noChangeArrowheads="1"/>
          </p:cNvSpPr>
          <p:nvPr/>
        </p:nvSpPr>
        <p:spPr bwMode="auto">
          <a:xfrm>
            <a:off x="2363416" y="4290779"/>
            <a:ext cx="10679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Program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Counter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2" name="Rectangle 1032"/>
          <p:cNvSpPr>
            <a:spLocks noChangeArrowheads="1"/>
          </p:cNvSpPr>
          <p:nvPr/>
        </p:nvSpPr>
        <p:spPr bwMode="auto">
          <a:xfrm>
            <a:off x="851248" y="2982441"/>
            <a:ext cx="1066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3" name="Text Box 1033"/>
          <p:cNvSpPr txBox="1">
            <a:spLocks noChangeArrowheads="1"/>
          </p:cNvSpPr>
          <p:nvPr/>
        </p:nvSpPr>
        <p:spPr bwMode="auto">
          <a:xfrm>
            <a:off x="2094657" y="5390643"/>
            <a:ext cx="11328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Address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4" name="Text Box 1034"/>
          <p:cNvSpPr txBox="1">
            <a:spLocks noChangeArrowheads="1"/>
          </p:cNvSpPr>
          <p:nvPr/>
        </p:nvSpPr>
        <p:spPr bwMode="auto">
          <a:xfrm>
            <a:off x="635224" y="4454539"/>
            <a:ext cx="1295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Instruction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5" name="Text Box 1035"/>
          <p:cNvSpPr txBox="1">
            <a:spLocks noChangeArrowheads="1"/>
          </p:cNvSpPr>
          <p:nvPr/>
        </p:nvSpPr>
        <p:spPr bwMode="auto">
          <a:xfrm>
            <a:off x="1030541" y="2942371"/>
            <a:ext cx="6848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Data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6" name="Rectangle 1036"/>
          <p:cNvSpPr>
            <a:spLocks noChangeArrowheads="1"/>
          </p:cNvSpPr>
          <p:nvPr/>
        </p:nvSpPr>
        <p:spPr bwMode="auto">
          <a:xfrm>
            <a:off x="802432" y="2258913"/>
            <a:ext cx="1219200" cy="435496"/>
          </a:xfrm>
          <a:prstGeom prst="rect">
            <a:avLst/>
          </a:prstGeom>
          <a:pattFill prst="pct10">
            <a:fgClr>
              <a:srgbClr val="660066"/>
            </a:fgClr>
            <a:bgClr>
              <a:prstClr val="white"/>
            </a:bgClr>
          </a:pattFill>
          <a:ln>
            <a:solidFill>
              <a:srgbClr val="660066"/>
            </a:solidFill>
            <a:headEnd/>
            <a:tailEnd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77837" name="Rectangle 1037"/>
          <p:cNvSpPr>
            <a:spLocks noChangeArrowheads="1"/>
          </p:cNvSpPr>
          <p:nvPr/>
        </p:nvSpPr>
        <p:spPr bwMode="auto">
          <a:xfrm>
            <a:off x="707232" y="1573113"/>
            <a:ext cx="1695400" cy="40121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8" name="Text Box 1038"/>
          <p:cNvSpPr txBox="1">
            <a:spLocks noChangeArrowheads="1"/>
          </p:cNvSpPr>
          <p:nvPr/>
        </p:nvSpPr>
        <p:spPr bwMode="auto">
          <a:xfrm>
            <a:off x="1031032" y="2262361"/>
            <a:ext cx="630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77839" name="Text Box 1039"/>
          <p:cNvSpPr txBox="1">
            <a:spLocks noChangeArrowheads="1"/>
          </p:cNvSpPr>
          <p:nvPr/>
        </p:nvSpPr>
        <p:spPr bwMode="auto">
          <a:xfrm>
            <a:off x="707232" y="1574219"/>
            <a:ext cx="162336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Accumulators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40" name="Rectangle 1040"/>
          <p:cNvSpPr>
            <a:spLocks noChangeArrowheads="1"/>
          </p:cNvSpPr>
          <p:nvPr/>
        </p:nvSpPr>
        <p:spPr bwMode="auto">
          <a:xfrm>
            <a:off x="564704" y="1392138"/>
            <a:ext cx="2158752" cy="22383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2" name="Rectangle 1042"/>
          <p:cNvSpPr>
            <a:spLocks noChangeArrowheads="1"/>
          </p:cNvSpPr>
          <p:nvPr/>
        </p:nvSpPr>
        <p:spPr bwMode="auto">
          <a:xfrm>
            <a:off x="539552" y="4062561"/>
            <a:ext cx="3048000" cy="23907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3" name="Text Box 1043"/>
          <p:cNvSpPr txBox="1">
            <a:spLocks noChangeArrowheads="1"/>
          </p:cNvSpPr>
          <p:nvPr/>
        </p:nvSpPr>
        <p:spPr bwMode="auto">
          <a:xfrm>
            <a:off x="768995" y="5574729"/>
            <a:ext cx="9683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Control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Unit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44" name="Rectangle 1044"/>
          <p:cNvSpPr>
            <a:spLocks noChangeArrowheads="1"/>
          </p:cNvSpPr>
          <p:nvPr/>
        </p:nvSpPr>
        <p:spPr bwMode="auto">
          <a:xfrm>
            <a:off x="4739680" y="4290779"/>
            <a:ext cx="669359" cy="185433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5" name="Text Box 1045"/>
          <p:cNvSpPr txBox="1">
            <a:spLocks noChangeArrowheads="1"/>
          </p:cNvSpPr>
          <p:nvPr/>
        </p:nvSpPr>
        <p:spPr bwMode="auto">
          <a:xfrm>
            <a:off x="4811688" y="4618319"/>
            <a:ext cx="553998" cy="119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wordArtVert"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77850" name="Line 1050"/>
          <p:cNvSpPr>
            <a:spLocks noChangeShapeType="1"/>
          </p:cNvSpPr>
          <p:nvPr/>
        </p:nvSpPr>
        <p:spPr bwMode="auto">
          <a:xfrm>
            <a:off x="923256" y="4278585"/>
            <a:ext cx="1296144" cy="121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59" name="Line 1059"/>
          <p:cNvSpPr>
            <a:spLocks noChangeShapeType="1"/>
          </p:cNvSpPr>
          <p:nvPr/>
        </p:nvSpPr>
        <p:spPr bwMode="auto">
          <a:xfrm>
            <a:off x="1211288" y="4875609"/>
            <a:ext cx="0" cy="6271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0" name="Line 1060"/>
          <p:cNvSpPr>
            <a:spLocks noChangeShapeType="1"/>
          </p:cNvSpPr>
          <p:nvPr/>
        </p:nvSpPr>
        <p:spPr bwMode="auto">
          <a:xfrm>
            <a:off x="1793032" y="5934769"/>
            <a:ext cx="3810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1" name="Line 1061"/>
          <p:cNvSpPr>
            <a:spLocks noChangeShapeType="1"/>
          </p:cNvSpPr>
          <p:nvPr/>
        </p:nvSpPr>
        <p:spPr bwMode="auto">
          <a:xfrm>
            <a:off x="1793032" y="6087169"/>
            <a:ext cx="3810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2" name="Line 1062"/>
          <p:cNvSpPr>
            <a:spLocks noChangeShapeType="1"/>
          </p:cNvSpPr>
          <p:nvPr/>
        </p:nvSpPr>
        <p:spPr bwMode="auto">
          <a:xfrm>
            <a:off x="1793032" y="6239569"/>
            <a:ext cx="3810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3" name="Text Box 1063"/>
          <p:cNvSpPr txBox="1">
            <a:spLocks noChangeArrowheads="1"/>
          </p:cNvSpPr>
          <p:nvPr/>
        </p:nvSpPr>
        <p:spPr bwMode="auto">
          <a:xfrm>
            <a:off x="3659560" y="5214838"/>
            <a:ext cx="1047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77864" name="Text Box 1064"/>
          <p:cNvSpPr txBox="1">
            <a:spLocks noChangeArrowheads="1"/>
          </p:cNvSpPr>
          <p:nvPr/>
        </p:nvSpPr>
        <p:spPr bwMode="auto">
          <a:xfrm>
            <a:off x="3227512" y="2766417"/>
            <a:ext cx="6976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77865" name="Line 1065"/>
          <p:cNvSpPr>
            <a:spLocks noChangeShapeType="1"/>
          </p:cNvSpPr>
          <p:nvPr/>
        </p:nvSpPr>
        <p:spPr bwMode="auto">
          <a:xfrm>
            <a:off x="1931368" y="3198465"/>
            <a:ext cx="3096344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6" name="Text Box 1066"/>
          <p:cNvSpPr txBox="1">
            <a:spLocks noChangeArrowheads="1"/>
          </p:cNvSpPr>
          <p:nvPr/>
        </p:nvSpPr>
        <p:spPr bwMode="auto">
          <a:xfrm>
            <a:off x="2651448" y="3630513"/>
            <a:ext cx="15391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C</a:t>
            </a:r>
            <a:r>
              <a:rPr lang="en-GB" sz="2000" i="1" dirty="0" smtClean="0">
                <a:solidFill>
                  <a:srgbClr val="000000"/>
                </a:solidFill>
              </a:rPr>
              <a:t>ontrol </a:t>
            </a:r>
            <a:r>
              <a:rPr lang="en-GB" sz="2000" i="1" dirty="0">
                <a:solidFill>
                  <a:srgbClr val="000000"/>
                </a:solidFill>
              </a:rPr>
              <a:t>U</a:t>
            </a:r>
            <a:r>
              <a:rPr lang="en-GB" sz="2000" i="1" dirty="0" smtClean="0">
                <a:solidFill>
                  <a:srgbClr val="000000"/>
                </a:solidFill>
              </a:rPr>
              <a:t>nit</a:t>
            </a:r>
            <a:endParaRPr lang="en-GB" sz="2000" i="1" dirty="0">
              <a:solidFill>
                <a:srgbClr val="000000"/>
              </a:solidFill>
            </a:endParaRPr>
          </a:p>
        </p:txBody>
      </p:sp>
      <p:sp>
        <p:nvSpPr>
          <p:cNvPr id="77867" name="Text Box 1067"/>
          <p:cNvSpPr txBox="1">
            <a:spLocks noChangeArrowheads="1"/>
          </p:cNvSpPr>
          <p:nvPr/>
        </p:nvSpPr>
        <p:spPr bwMode="auto">
          <a:xfrm>
            <a:off x="2741291" y="1420713"/>
            <a:ext cx="630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43" name="Line 1059"/>
          <p:cNvSpPr>
            <a:spLocks noChangeShapeType="1"/>
          </p:cNvSpPr>
          <p:nvPr/>
        </p:nvSpPr>
        <p:spPr bwMode="auto">
          <a:xfrm>
            <a:off x="923256" y="4278585"/>
            <a:ext cx="0" cy="2160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4" name="Line 1059"/>
          <p:cNvSpPr>
            <a:spLocks noChangeShapeType="1"/>
          </p:cNvSpPr>
          <p:nvPr/>
        </p:nvSpPr>
        <p:spPr bwMode="auto">
          <a:xfrm>
            <a:off x="1355304" y="3363441"/>
            <a:ext cx="0" cy="91514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5" name="Line 1059"/>
          <p:cNvSpPr>
            <a:spLocks noChangeShapeType="1"/>
          </p:cNvSpPr>
          <p:nvPr/>
        </p:nvSpPr>
        <p:spPr bwMode="auto">
          <a:xfrm>
            <a:off x="2219400" y="4278585"/>
            <a:ext cx="0" cy="11521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6" name="Line 1059"/>
          <p:cNvSpPr>
            <a:spLocks noChangeShapeType="1"/>
          </p:cNvSpPr>
          <p:nvPr/>
        </p:nvSpPr>
        <p:spPr bwMode="auto">
          <a:xfrm>
            <a:off x="2939480" y="4998665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7" name="Line 1059"/>
          <p:cNvSpPr>
            <a:spLocks noChangeShapeType="1"/>
          </p:cNvSpPr>
          <p:nvPr/>
        </p:nvSpPr>
        <p:spPr bwMode="auto">
          <a:xfrm flipV="1">
            <a:off x="2723456" y="4998665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8" name="Line 1059"/>
          <p:cNvSpPr>
            <a:spLocks noChangeShapeType="1"/>
          </p:cNvSpPr>
          <p:nvPr/>
        </p:nvSpPr>
        <p:spPr bwMode="auto">
          <a:xfrm flipV="1">
            <a:off x="3155504" y="5574728"/>
            <a:ext cx="1584176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9" name="Line 1059"/>
          <p:cNvSpPr>
            <a:spLocks noChangeShapeType="1"/>
          </p:cNvSpPr>
          <p:nvPr/>
        </p:nvSpPr>
        <p:spPr bwMode="auto">
          <a:xfrm>
            <a:off x="5027712" y="3215233"/>
            <a:ext cx="0" cy="106335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0" name="Line 1059"/>
          <p:cNvSpPr>
            <a:spLocks noChangeShapeType="1"/>
          </p:cNvSpPr>
          <p:nvPr/>
        </p:nvSpPr>
        <p:spPr bwMode="auto">
          <a:xfrm flipV="1">
            <a:off x="1139280" y="2694409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1" name="Line 1059"/>
          <p:cNvSpPr>
            <a:spLocks noChangeShapeType="1"/>
          </p:cNvSpPr>
          <p:nvPr/>
        </p:nvSpPr>
        <p:spPr bwMode="auto">
          <a:xfrm>
            <a:off x="1643336" y="2694409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2" name="Line 1059"/>
          <p:cNvSpPr>
            <a:spLocks noChangeShapeType="1"/>
          </p:cNvSpPr>
          <p:nvPr/>
        </p:nvSpPr>
        <p:spPr bwMode="auto">
          <a:xfrm flipV="1">
            <a:off x="1139280" y="1974329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3" name="Line 1059"/>
          <p:cNvSpPr>
            <a:spLocks noChangeShapeType="1"/>
          </p:cNvSpPr>
          <p:nvPr/>
        </p:nvSpPr>
        <p:spPr bwMode="auto">
          <a:xfrm>
            <a:off x="1643336" y="1974329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7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Instructions</a:t>
            </a:r>
            <a:endParaRPr lang="en-GB"/>
          </a:p>
        </p:txBody>
      </p:sp>
      <p:sp>
        <p:nvSpPr>
          <p:cNvPr id="3379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2132856"/>
            <a:ext cx="7543800" cy="3816424"/>
          </a:xfrm>
        </p:spPr>
        <p:txBody>
          <a:bodyPr/>
          <a:lstStyle/>
          <a:p>
            <a:r>
              <a:rPr lang="en-GB" dirty="0" smtClean="0"/>
              <a:t>Instruction</a:t>
            </a:r>
          </a:p>
          <a:p>
            <a:pPr lvl="1"/>
            <a:r>
              <a:rPr lang="en-GB" dirty="0" smtClean="0"/>
              <a:t>What to do: </a:t>
            </a:r>
            <a:r>
              <a:rPr lang="en-GB" dirty="0" err="1" smtClean="0"/>
              <a:t>Opcode</a:t>
            </a:r>
            <a:endParaRPr lang="en-GB" dirty="0" smtClean="0"/>
          </a:p>
          <a:p>
            <a:pPr lvl="1"/>
            <a:r>
              <a:rPr lang="en-GB" dirty="0" smtClean="0"/>
              <a:t>Where: memory address</a:t>
            </a:r>
          </a:p>
          <a:p>
            <a:r>
              <a:rPr lang="en-GB" dirty="0" smtClean="0"/>
              <a:t>Instructions for arithmetic</a:t>
            </a:r>
          </a:p>
          <a:p>
            <a:pPr lvl="1"/>
            <a:r>
              <a:rPr lang="en-GB" dirty="0" smtClean="0"/>
              <a:t>Add, Multiply, Subtract</a:t>
            </a:r>
          </a:p>
          <a:p>
            <a:r>
              <a:rPr lang="en-GB" dirty="0" smtClean="0"/>
              <a:t>Memory instructions</a:t>
            </a:r>
          </a:p>
          <a:p>
            <a:pPr lvl="1"/>
            <a:r>
              <a:rPr lang="en-GB" dirty="0" smtClean="0"/>
              <a:t>LOAD value from memory</a:t>
            </a:r>
          </a:p>
          <a:p>
            <a:pPr lvl="1"/>
            <a:r>
              <a:rPr lang="en-GB" dirty="0" smtClean="0"/>
              <a:t>STORE value in memory</a:t>
            </a:r>
            <a:endParaRPr lang="en-GB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err="1" smtClean="0">
                <a:solidFill>
                  <a:srgbClr val="000000"/>
                </a:solidFill>
              </a:rPr>
              <a:t>OpCode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 Instruction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76873"/>
            <a:ext cx="7620000" cy="3600052"/>
          </a:xfrm>
        </p:spPr>
        <p:txBody>
          <a:bodyPr/>
          <a:lstStyle/>
          <a:p>
            <a:r>
              <a:rPr lang="en-GB" dirty="0" smtClean="0"/>
              <a:t>One address and accumulator (ACC)</a:t>
            </a:r>
          </a:p>
          <a:p>
            <a:pPr lvl="1"/>
            <a:r>
              <a:rPr lang="en-GB" dirty="0" smtClean="0"/>
              <a:t>Value at address added to accumulator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ACC = ACC + Memory[Address]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3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Little Man Computer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 Simulator for a Simple CPU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2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Advantages of LMC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Very simple</a:t>
            </a:r>
          </a:p>
          <a:p>
            <a:r>
              <a:rPr lang="en-GB" dirty="0" smtClean="0"/>
              <a:t>Number of implementations</a:t>
            </a:r>
          </a:p>
          <a:p>
            <a:pPr lvl="1"/>
            <a:r>
              <a:rPr lang="en-GB" dirty="0" smtClean="0"/>
              <a:t>Java applet</a:t>
            </a:r>
          </a:p>
          <a:p>
            <a:pPr lvl="1"/>
            <a:r>
              <a:rPr lang="en-GB" dirty="0" smtClean="0"/>
              <a:t>Excel</a:t>
            </a:r>
          </a:p>
          <a:p>
            <a:pPr lvl="1"/>
            <a:r>
              <a:rPr lang="en-GB" dirty="0" smtClean="0"/>
              <a:t>Flash, </a:t>
            </a:r>
            <a:r>
              <a:rPr lang="en-GB" dirty="0" err="1" smtClean="0"/>
              <a:t>.net</a:t>
            </a:r>
            <a:endParaRPr lang="en-GB" dirty="0" smtClean="0"/>
          </a:p>
          <a:p>
            <a:pPr lvl="1"/>
            <a:r>
              <a:rPr lang="en-GB" dirty="0" err="1" smtClean="0"/>
              <a:t>MacOS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Some incompatibilities</a:t>
            </a:r>
          </a:p>
          <a:p>
            <a:r>
              <a:rPr lang="en-GB" dirty="0" smtClean="0"/>
              <a:t>Feature: uses decimal not binary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682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5807521"/>
            <a:ext cx="9144000" cy="114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404937"/>
            <a:ext cx="7620000" cy="647799"/>
          </a:xfrm>
        </p:spPr>
        <p:txBody>
          <a:bodyPr/>
          <a:lstStyle/>
          <a:p>
            <a:r>
              <a:rPr lang="en-GB" dirty="0" smtClean="0"/>
              <a:t>LMC CPU Structure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46576" y="980728"/>
            <a:ext cx="3017912" cy="4896197"/>
          </a:xfrm>
        </p:spPr>
        <p:txBody>
          <a:bodyPr/>
          <a:lstStyle/>
          <a:p>
            <a:r>
              <a:rPr lang="en-GB" sz="2400" dirty="0" smtClean="0"/>
              <a:t>Visible registers shown in </a:t>
            </a:r>
            <a:r>
              <a:rPr lang="en-GB" sz="2400" dirty="0" smtClean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77828" name="Rectangle 1028"/>
          <p:cNvSpPr>
            <a:spLocks noChangeArrowheads="1"/>
          </p:cNvSpPr>
          <p:nvPr/>
        </p:nvSpPr>
        <p:spPr bwMode="auto">
          <a:xfrm>
            <a:off x="2267744" y="5358705"/>
            <a:ext cx="1152128" cy="65645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9" name="Rectangle 1029"/>
          <p:cNvSpPr>
            <a:spLocks noChangeArrowheads="1"/>
          </p:cNvSpPr>
          <p:nvPr/>
        </p:nvSpPr>
        <p:spPr bwMode="auto">
          <a:xfrm>
            <a:off x="896144" y="4422601"/>
            <a:ext cx="1299592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0" name="Rectangle 1030"/>
          <p:cNvSpPr>
            <a:spLocks noChangeArrowheads="1"/>
          </p:cNvSpPr>
          <p:nvPr/>
        </p:nvSpPr>
        <p:spPr bwMode="auto">
          <a:xfrm>
            <a:off x="1031776" y="5430713"/>
            <a:ext cx="1025624" cy="81724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1" name="Text Box 1031"/>
          <p:cNvSpPr txBox="1">
            <a:spLocks noChangeArrowheads="1"/>
          </p:cNvSpPr>
          <p:nvPr/>
        </p:nvSpPr>
        <p:spPr bwMode="auto">
          <a:xfrm>
            <a:off x="2627784" y="4218771"/>
            <a:ext cx="1067946" cy="70788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Program</a:t>
            </a:r>
          </a:p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Counter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7832" name="Rectangle 1032"/>
          <p:cNvSpPr>
            <a:spLocks noChangeArrowheads="1"/>
          </p:cNvSpPr>
          <p:nvPr/>
        </p:nvSpPr>
        <p:spPr bwMode="auto">
          <a:xfrm>
            <a:off x="1024335" y="2910433"/>
            <a:ext cx="1387425" cy="381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3" name="Text Box 1033"/>
          <p:cNvSpPr txBox="1">
            <a:spLocks noChangeArrowheads="1"/>
          </p:cNvSpPr>
          <p:nvPr/>
        </p:nvSpPr>
        <p:spPr bwMode="auto">
          <a:xfrm>
            <a:off x="2267744" y="5318635"/>
            <a:ext cx="113285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000" dirty="0" err="1" smtClean="0">
                <a:solidFill>
                  <a:srgbClr val="FF0000"/>
                </a:solidFill>
              </a:rPr>
              <a:t>Mem</a:t>
            </a:r>
            <a:endParaRPr lang="en-GB" sz="2000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Address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7834" name="Text Box 1034"/>
          <p:cNvSpPr txBox="1">
            <a:spLocks noChangeArrowheads="1"/>
          </p:cNvSpPr>
          <p:nvPr/>
        </p:nvSpPr>
        <p:spPr bwMode="auto">
          <a:xfrm>
            <a:off x="899592" y="4382531"/>
            <a:ext cx="1295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Instruction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5" name="Text Box 1035"/>
          <p:cNvSpPr txBox="1">
            <a:spLocks noChangeArrowheads="1"/>
          </p:cNvSpPr>
          <p:nvPr/>
        </p:nvSpPr>
        <p:spPr bwMode="auto">
          <a:xfrm>
            <a:off x="1047284" y="2870363"/>
            <a:ext cx="13644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MEM Data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7836" name="Rectangle 1036"/>
          <p:cNvSpPr>
            <a:spLocks noChangeArrowheads="1"/>
          </p:cNvSpPr>
          <p:nvPr/>
        </p:nvSpPr>
        <p:spPr bwMode="auto">
          <a:xfrm>
            <a:off x="1066800" y="2186905"/>
            <a:ext cx="1219200" cy="43549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7" name="Rectangle 1037"/>
          <p:cNvSpPr>
            <a:spLocks noChangeArrowheads="1"/>
          </p:cNvSpPr>
          <p:nvPr/>
        </p:nvSpPr>
        <p:spPr bwMode="auto">
          <a:xfrm>
            <a:off x="971600" y="1501105"/>
            <a:ext cx="1695400" cy="40121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8" name="Text Box 1038"/>
          <p:cNvSpPr txBox="1">
            <a:spLocks noChangeArrowheads="1"/>
          </p:cNvSpPr>
          <p:nvPr/>
        </p:nvSpPr>
        <p:spPr bwMode="auto">
          <a:xfrm>
            <a:off x="1295400" y="2190353"/>
            <a:ext cx="630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77839" name="Text Box 1039"/>
          <p:cNvSpPr txBox="1">
            <a:spLocks noChangeArrowheads="1"/>
          </p:cNvSpPr>
          <p:nvPr/>
        </p:nvSpPr>
        <p:spPr bwMode="auto">
          <a:xfrm>
            <a:off x="971600" y="1502211"/>
            <a:ext cx="15311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Accumulator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7840" name="Rectangle 1040"/>
          <p:cNvSpPr>
            <a:spLocks noChangeArrowheads="1"/>
          </p:cNvSpPr>
          <p:nvPr/>
        </p:nvSpPr>
        <p:spPr bwMode="auto">
          <a:xfrm>
            <a:off x="829072" y="1320130"/>
            <a:ext cx="2158752" cy="22383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2" name="Rectangle 1042"/>
          <p:cNvSpPr>
            <a:spLocks noChangeArrowheads="1"/>
          </p:cNvSpPr>
          <p:nvPr/>
        </p:nvSpPr>
        <p:spPr bwMode="auto">
          <a:xfrm>
            <a:off x="803920" y="3990553"/>
            <a:ext cx="3048000" cy="23907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3" name="Text Box 1043"/>
          <p:cNvSpPr txBox="1">
            <a:spLocks noChangeArrowheads="1"/>
          </p:cNvSpPr>
          <p:nvPr/>
        </p:nvSpPr>
        <p:spPr bwMode="auto">
          <a:xfrm>
            <a:off x="1033363" y="5502721"/>
            <a:ext cx="9683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Control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Unit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44" name="Rectangle 1044"/>
          <p:cNvSpPr>
            <a:spLocks noChangeArrowheads="1"/>
          </p:cNvSpPr>
          <p:nvPr/>
        </p:nvSpPr>
        <p:spPr bwMode="auto">
          <a:xfrm>
            <a:off x="5004048" y="4218771"/>
            <a:ext cx="669359" cy="18543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5" name="Text Box 1045"/>
          <p:cNvSpPr txBox="1">
            <a:spLocks noChangeArrowheads="1"/>
          </p:cNvSpPr>
          <p:nvPr/>
        </p:nvSpPr>
        <p:spPr bwMode="auto">
          <a:xfrm>
            <a:off x="5076056" y="4546311"/>
            <a:ext cx="553998" cy="119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wordArtVert"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memory</a:t>
            </a:r>
          </a:p>
        </p:txBody>
      </p:sp>
      <p:sp>
        <p:nvSpPr>
          <p:cNvPr id="77850" name="Line 1050"/>
          <p:cNvSpPr>
            <a:spLocks noChangeShapeType="1"/>
          </p:cNvSpPr>
          <p:nvPr/>
        </p:nvSpPr>
        <p:spPr bwMode="auto">
          <a:xfrm>
            <a:off x="1187624" y="4206577"/>
            <a:ext cx="1296144" cy="121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59" name="Line 1059"/>
          <p:cNvSpPr>
            <a:spLocks noChangeShapeType="1"/>
          </p:cNvSpPr>
          <p:nvPr/>
        </p:nvSpPr>
        <p:spPr bwMode="auto">
          <a:xfrm>
            <a:off x="1475656" y="4803601"/>
            <a:ext cx="0" cy="6271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0" name="Line 1060"/>
          <p:cNvSpPr>
            <a:spLocks noChangeShapeType="1"/>
          </p:cNvSpPr>
          <p:nvPr/>
        </p:nvSpPr>
        <p:spPr bwMode="auto">
          <a:xfrm>
            <a:off x="2057400" y="58627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1" name="Line 1061"/>
          <p:cNvSpPr>
            <a:spLocks noChangeShapeType="1"/>
          </p:cNvSpPr>
          <p:nvPr/>
        </p:nvSpPr>
        <p:spPr bwMode="auto">
          <a:xfrm>
            <a:off x="2057400" y="60151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2" name="Line 1062"/>
          <p:cNvSpPr>
            <a:spLocks noChangeShapeType="1"/>
          </p:cNvSpPr>
          <p:nvPr/>
        </p:nvSpPr>
        <p:spPr bwMode="auto">
          <a:xfrm>
            <a:off x="2057400" y="61675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3" name="Text Box 1063"/>
          <p:cNvSpPr txBox="1">
            <a:spLocks noChangeArrowheads="1"/>
          </p:cNvSpPr>
          <p:nvPr/>
        </p:nvSpPr>
        <p:spPr bwMode="auto">
          <a:xfrm>
            <a:off x="3923928" y="5142830"/>
            <a:ext cx="1047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77864" name="Text Box 1064"/>
          <p:cNvSpPr txBox="1">
            <a:spLocks noChangeArrowheads="1"/>
          </p:cNvSpPr>
          <p:nvPr/>
        </p:nvSpPr>
        <p:spPr bwMode="auto">
          <a:xfrm>
            <a:off x="3491880" y="2694409"/>
            <a:ext cx="6976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77865" name="Line 1065"/>
          <p:cNvSpPr>
            <a:spLocks noChangeShapeType="1"/>
          </p:cNvSpPr>
          <p:nvPr/>
        </p:nvSpPr>
        <p:spPr bwMode="auto">
          <a:xfrm>
            <a:off x="2438400" y="3126457"/>
            <a:ext cx="285368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6" name="Text Box 1066"/>
          <p:cNvSpPr txBox="1">
            <a:spLocks noChangeArrowheads="1"/>
          </p:cNvSpPr>
          <p:nvPr/>
        </p:nvSpPr>
        <p:spPr bwMode="auto">
          <a:xfrm>
            <a:off x="2915816" y="3558505"/>
            <a:ext cx="15391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C</a:t>
            </a:r>
            <a:r>
              <a:rPr lang="en-GB" sz="2000" i="1" dirty="0" smtClean="0">
                <a:solidFill>
                  <a:srgbClr val="000000"/>
                </a:solidFill>
              </a:rPr>
              <a:t>ontrol </a:t>
            </a:r>
            <a:r>
              <a:rPr lang="en-GB" sz="2000" i="1" dirty="0">
                <a:solidFill>
                  <a:srgbClr val="000000"/>
                </a:solidFill>
              </a:rPr>
              <a:t>U</a:t>
            </a:r>
            <a:r>
              <a:rPr lang="en-GB" sz="2000" i="1" dirty="0" smtClean="0">
                <a:solidFill>
                  <a:srgbClr val="000000"/>
                </a:solidFill>
              </a:rPr>
              <a:t>nit</a:t>
            </a:r>
            <a:endParaRPr lang="en-GB" sz="2000" i="1" dirty="0">
              <a:solidFill>
                <a:srgbClr val="000000"/>
              </a:solidFill>
            </a:endParaRPr>
          </a:p>
        </p:txBody>
      </p:sp>
      <p:sp>
        <p:nvSpPr>
          <p:cNvPr id="77867" name="Text Box 1067"/>
          <p:cNvSpPr txBox="1">
            <a:spLocks noChangeArrowheads="1"/>
          </p:cNvSpPr>
          <p:nvPr/>
        </p:nvSpPr>
        <p:spPr bwMode="auto">
          <a:xfrm>
            <a:off x="3005659" y="1348705"/>
            <a:ext cx="630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43" name="Line 1059"/>
          <p:cNvSpPr>
            <a:spLocks noChangeShapeType="1"/>
          </p:cNvSpPr>
          <p:nvPr/>
        </p:nvSpPr>
        <p:spPr bwMode="auto">
          <a:xfrm>
            <a:off x="1187624" y="4206577"/>
            <a:ext cx="0" cy="2160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4" name="Line 1059"/>
          <p:cNvSpPr>
            <a:spLocks noChangeShapeType="1"/>
          </p:cNvSpPr>
          <p:nvPr/>
        </p:nvSpPr>
        <p:spPr bwMode="auto">
          <a:xfrm>
            <a:off x="1619672" y="3291433"/>
            <a:ext cx="0" cy="91514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5" name="Line 1059"/>
          <p:cNvSpPr>
            <a:spLocks noChangeShapeType="1"/>
          </p:cNvSpPr>
          <p:nvPr/>
        </p:nvSpPr>
        <p:spPr bwMode="auto">
          <a:xfrm>
            <a:off x="2483768" y="4206577"/>
            <a:ext cx="0" cy="11521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6" name="Line 1059"/>
          <p:cNvSpPr>
            <a:spLocks noChangeShapeType="1"/>
          </p:cNvSpPr>
          <p:nvPr/>
        </p:nvSpPr>
        <p:spPr bwMode="auto">
          <a:xfrm>
            <a:off x="3203848" y="4926657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7" name="Line 1059"/>
          <p:cNvSpPr>
            <a:spLocks noChangeShapeType="1"/>
          </p:cNvSpPr>
          <p:nvPr/>
        </p:nvSpPr>
        <p:spPr bwMode="auto">
          <a:xfrm flipV="1">
            <a:off x="2987824" y="4926657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8" name="Line 1059"/>
          <p:cNvSpPr>
            <a:spLocks noChangeShapeType="1"/>
          </p:cNvSpPr>
          <p:nvPr/>
        </p:nvSpPr>
        <p:spPr bwMode="auto">
          <a:xfrm flipV="1">
            <a:off x="3419872" y="5502720"/>
            <a:ext cx="158417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9" name="Line 1059"/>
          <p:cNvSpPr>
            <a:spLocks noChangeShapeType="1"/>
          </p:cNvSpPr>
          <p:nvPr/>
        </p:nvSpPr>
        <p:spPr bwMode="auto">
          <a:xfrm>
            <a:off x="5292080" y="3143225"/>
            <a:ext cx="0" cy="106335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0" name="Line 1059"/>
          <p:cNvSpPr>
            <a:spLocks noChangeShapeType="1"/>
          </p:cNvSpPr>
          <p:nvPr/>
        </p:nvSpPr>
        <p:spPr bwMode="auto">
          <a:xfrm flipV="1">
            <a:off x="1403648" y="2622401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1" name="Line 1059"/>
          <p:cNvSpPr>
            <a:spLocks noChangeShapeType="1"/>
          </p:cNvSpPr>
          <p:nvPr/>
        </p:nvSpPr>
        <p:spPr bwMode="auto">
          <a:xfrm>
            <a:off x="1907704" y="2622401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2" name="Line 1059"/>
          <p:cNvSpPr>
            <a:spLocks noChangeShapeType="1"/>
          </p:cNvSpPr>
          <p:nvPr/>
        </p:nvSpPr>
        <p:spPr bwMode="auto">
          <a:xfrm flipV="1">
            <a:off x="1403648" y="1902321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3" name="Line 1059"/>
          <p:cNvSpPr>
            <a:spLocks noChangeShapeType="1"/>
          </p:cNvSpPr>
          <p:nvPr/>
        </p:nvSpPr>
        <p:spPr bwMode="auto">
          <a:xfrm>
            <a:off x="1907704" y="1902321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51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mc-apple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77093" cy="6858000"/>
          </a:xfrm>
          <a:prstGeom prst="rect">
            <a:avLst/>
          </a:prstGeom>
        </p:spPr>
      </p:pic>
      <p:sp>
        <p:nvSpPr>
          <p:cNvPr id="2" name="Line Callout 2 1"/>
          <p:cNvSpPr/>
          <p:nvPr/>
        </p:nvSpPr>
        <p:spPr>
          <a:xfrm>
            <a:off x="2843808" y="548680"/>
            <a:ext cx="1872208" cy="93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008"/>
              <a:gd name="adj6" fmla="val -79041"/>
            </a:avLst>
          </a:prstGeom>
          <a:solidFill>
            <a:schemeClr val="bg1"/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</a:rPr>
              <a:t>Memory locations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5" name="Line Callout 2 4"/>
          <p:cNvSpPr/>
          <p:nvPr/>
        </p:nvSpPr>
        <p:spPr>
          <a:xfrm flipH="1">
            <a:off x="2555776" y="2708920"/>
            <a:ext cx="2088232" cy="576064"/>
          </a:xfrm>
          <a:prstGeom prst="borderCallout2">
            <a:avLst>
              <a:gd name="adj1" fmla="val 18750"/>
              <a:gd name="adj2" fmla="val -8333"/>
              <a:gd name="adj3" fmla="val 121454"/>
              <a:gd name="adj4" fmla="val -28415"/>
              <a:gd name="adj5" fmla="val 413290"/>
              <a:gd name="adj6" fmla="val -14080"/>
            </a:avLst>
          </a:prstGeom>
          <a:solidFill>
            <a:schemeClr val="bg1"/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</a:rPr>
              <a:t>Accumulator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660232" y="2636912"/>
            <a:ext cx="2088232" cy="864096"/>
          </a:xfrm>
          <a:prstGeom prst="borderCallout2">
            <a:avLst>
              <a:gd name="adj1" fmla="val 18750"/>
              <a:gd name="adj2" fmla="val -8333"/>
              <a:gd name="adj3" fmla="val 121454"/>
              <a:gd name="adj4" fmla="val -28415"/>
              <a:gd name="adj5" fmla="val 287848"/>
              <a:gd name="adj6" fmla="val 63943"/>
            </a:avLst>
          </a:prstGeom>
          <a:solidFill>
            <a:schemeClr val="bg1"/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</a:rPr>
              <a:t>Program counter</a:t>
            </a:r>
            <a:endParaRPr lang="en-GB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mc-net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324" y="3645024"/>
            <a:ext cx="4790164" cy="3096344"/>
          </a:xfrm>
          <a:prstGeom prst="rect">
            <a:avLst/>
          </a:prstGeom>
        </p:spPr>
      </p:pic>
      <p:pic>
        <p:nvPicPr>
          <p:cNvPr id="6" name="Picture 5" descr="lmc-excel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3"/>
            <a:ext cx="5256584" cy="288194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20992" y="2924944"/>
            <a:ext cx="2762968" cy="5759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sz="2400" dirty="0" smtClean="0">
                <a:latin typeface="+mn-lt"/>
              </a:rPr>
              <a:t>Windows </a:t>
            </a:r>
            <a:r>
              <a:rPr lang="en-GB" sz="2400" dirty="0" err="1" smtClean="0">
                <a:latin typeface="+mn-lt"/>
              </a:rPr>
              <a:t>.net</a:t>
            </a:r>
            <a:r>
              <a:rPr lang="en-GB" sz="2400" dirty="0" smtClean="0">
                <a:latin typeface="+mn-lt"/>
              </a:rPr>
              <a:t> LMC</a:t>
            </a:r>
            <a:endParaRPr lang="en-GB" sz="240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3963340"/>
            <a:ext cx="3672408" cy="2894660"/>
          </a:xfrm>
          <a:prstGeom prst="rect">
            <a:avLst/>
          </a:prstGeo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5652120" y="1412925"/>
            <a:ext cx="1728192" cy="5039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Excel LMC</a:t>
            </a:r>
            <a:endParaRPr lang="en-GB" sz="2400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79513" y="3645024"/>
            <a:ext cx="1728192" cy="5039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Flash LMC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1368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Feature Comparison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340768"/>
            <a:ext cx="7620000" cy="453615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Step and Animation</a:t>
            </a:r>
          </a:p>
          <a:p>
            <a:pPr lvl="1"/>
            <a:r>
              <a:rPr lang="en-GB" dirty="0" smtClean="0"/>
              <a:t>Most allow single stepping – see fetch-execute</a:t>
            </a:r>
          </a:p>
          <a:p>
            <a:pPr lvl="1"/>
            <a:r>
              <a:rPr lang="en-GB" dirty="0" smtClean="0"/>
              <a:t>Animation – e.g. flash version</a:t>
            </a:r>
          </a:p>
          <a:p>
            <a:endParaRPr lang="en-GB" dirty="0" smtClean="0"/>
          </a:p>
          <a:p>
            <a:r>
              <a:rPr lang="en-GB" dirty="0" smtClean="0"/>
              <a:t>Can program using mnemonics</a:t>
            </a:r>
          </a:p>
          <a:p>
            <a:pPr lvl="1"/>
            <a:r>
              <a:rPr lang="en-GB" dirty="0" smtClean="0"/>
              <a:t>LDA, STA, ADD …</a:t>
            </a:r>
          </a:p>
          <a:p>
            <a:pPr lvl="1"/>
            <a:r>
              <a:rPr lang="en-GB" dirty="0" smtClean="0"/>
              <a:t>Supported in e.g. applet</a:t>
            </a:r>
          </a:p>
          <a:p>
            <a:pPr lvl="1"/>
            <a:r>
              <a:rPr lang="en-GB" dirty="0" smtClean="0"/>
              <a:t>Not supported in Excel, Flash versions </a:t>
            </a:r>
          </a:p>
          <a:p>
            <a:endParaRPr lang="en-GB" dirty="0" smtClean="0"/>
          </a:p>
          <a:p>
            <a:r>
              <a:rPr lang="en-GB" dirty="0" smtClean="0"/>
              <a:t>Programming versus demonstration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LMC Instructions</a:t>
            </a:r>
            <a:endParaRPr lang="en-GB" sz="4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2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Instructions</a:t>
            </a:r>
            <a:endParaRPr lang="en-GB"/>
          </a:p>
        </p:txBody>
      </p:sp>
      <p:sp>
        <p:nvSpPr>
          <p:cNvPr id="3379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323528" y="2022688"/>
            <a:ext cx="2304256" cy="3926592"/>
          </a:xfrm>
        </p:spPr>
        <p:txBody>
          <a:bodyPr/>
          <a:lstStyle/>
          <a:p>
            <a:r>
              <a:rPr lang="en-GB" dirty="0" err="1" smtClean="0"/>
              <a:t>Opcode</a:t>
            </a:r>
            <a:r>
              <a:rPr lang="en-GB" dirty="0" smtClean="0"/>
              <a:t>: 1 decimal digit</a:t>
            </a:r>
          </a:p>
          <a:p>
            <a:endParaRPr lang="en-GB" dirty="0" smtClean="0"/>
          </a:p>
          <a:p>
            <a:r>
              <a:rPr lang="en-GB" dirty="0" smtClean="0"/>
              <a:t>Address: two decimal digits – xx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err="1" smtClean="0">
                <a:solidFill>
                  <a:srgbClr val="000000"/>
                </a:solidFill>
              </a:rPr>
              <a:t>OpCode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057383"/>
              </p:ext>
            </p:extLst>
          </p:nvPr>
        </p:nvGraphicFramePr>
        <p:xfrm>
          <a:off x="3131840" y="2022688"/>
          <a:ext cx="5724128" cy="46634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743769"/>
                <a:gridCol w="1352306"/>
                <a:gridCol w="362805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Code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Mnemonic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Description</a:t>
                      </a:r>
                      <a:endParaRPr lang="en-GB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000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HLT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Halt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ADD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Add: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baseline="0" dirty="0" err="1" smtClean="0"/>
                        <a:t>acc</a:t>
                      </a:r>
                      <a:r>
                        <a:rPr lang="en-GB" sz="2000" baseline="0" dirty="0" smtClean="0"/>
                        <a:t>  + memory </a:t>
                      </a:r>
                      <a:r>
                        <a:rPr lang="en-GB" sz="2000" baseline="0" dirty="0" smtClean="0">
                          <a:sym typeface="Wingdings"/>
                        </a:rPr>
                        <a:t> </a:t>
                      </a:r>
                      <a:r>
                        <a:rPr lang="en-GB" sz="2000" baseline="0" dirty="0" err="1" smtClean="0">
                          <a:sym typeface="Wingdings"/>
                        </a:rPr>
                        <a:t>acc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2xx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SUB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Subtract: </a:t>
                      </a:r>
                      <a:r>
                        <a:rPr lang="en-GB" sz="2000" dirty="0" err="1" smtClean="0"/>
                        <a:t>acc</a:t>
                      </a:r>
                      <a:r>
                        <a:rPr lang="en-GB" sz="2000" dirty="0" smtClean="0"/>
                        <a:t> – memory </a:t>
                      </a:r>
                      <a:r>
                        <a:rPr lang="en-GB" sz="2000" dirty="0" smtClean="0">
                          <a:sym typeface="Wingdings"/>
                        </a:rPr>
                        <a:t> </a:t>
                      </a:r>
                      <a:r>
                        <a:rPr lang="en-GB" sz="2000" dirty="0" err="1" smtClean="0">
                          <a:sym typeface="Wingdings"/>
                        </a:rPr>
                        <a:t>acc</a:t>
                      </a:r>
                      <a:r>
                        <a:rPr lang="en-GB" sz="2000" dirty="0" smtClean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3xx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STA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Store: </a:t>
                      </a:r>
                      <a:r>
                        <a:rPr lang="en-GB" sz="2000" dirty="0" err="1" smtClean="0"/>
                        <a:t>acc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smtClean="0">
                          <a:sym typeface="Wingdings"/>
                        </a:rPr>
                        <a:t> memory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5xx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LDA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Load: memory </a:t>
                      </a:r>
                      <a:r>
                        <a:rPr lang="en-GB" sz="2000" dirty="0" smtClean="0">
                          <a:sym typeface="Wingdings"/>
                        </a:rPr>
                        <a:t> </a:t>
                      </a:r>
                      <a:r>
                        <a:rPr lang="en-GB" sz="2000" dirty="0" err="1" smtClean="0">
                          <a:sym typeface="Wingdings"/>
                        </a:rPr>
                        <a:t>acc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6xx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Branch always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7xx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BRZ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Branch is </a:t>
                      </a:r>
                      <a:r>
                        <a:rPr lang="en-GB" sz="2000" dirty="0" err="1" smtClean="0"/>
                        <a:t>acc</a:t>
                      </a:r>
                      <a:r>
                        <a:rPr lang="en-GB" sz="2000" dirty="0" smtClean="0"/>
                        <a:t> zero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8xx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BRP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Branch if </a:t>
                      </a:r>
                      <a:r>
                        <a:rPr lang="en-GB" sz="2000" dirty="0" err="1" smtClean="0"/>
                        <a:t>acc</a:t>
                      </a:r>
                      <a:r>
                        <a:rPr lang="en-GB" sz="2000" dirty="0" smtClean="0"/>
                        <a:t> &gt; 0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901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IN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Input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902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OUT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Output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4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 and Subtract Instruction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852935"/>
            <a:ext cx="7620000" cy="3023989"/>
          </a:xfrm>
        </p:spPr>
        <p:txBody>
          <a:bodyPr/>
          <a:lstStyle/>
          <a:p>
            <a:r>
              <a:rPr lang="en-GB" dirty="0" smtClean="0"/>
              <a:t>One address and accumulator (ACC)</a:t>
            </a:r>
          </a:p>
          <a:p>
            <a:pPr lvl="1"/>
            <a:r>
              <a:rPr lang="en-GB" dirty="0" smtClean="0"/>
              <a:t>Value at address combined with accumulator value</a:t>
            </a:r>
          </a:p>
          <a:p>
            <a:pPr lvl="1"/>
            <a:r>
              <a:rPr lang="en-GB" dirty="0" smtClean="0"/>
              <a:t>Accumulator changed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Add:</a:t>
            </a:r>
            <a:r>
              <a:rPr lang="en-GB" dirty="0" smtClean="0"/>
              <a:t> ACC </a:t>
            </a:r>
            <a:r>
              <a:rPr lang="en-GB" dirty="0" smtClean="0">
                <a:sym typeface="Wingdings"/>
              </a:rPr>
              <a:t></a:t>
            </a:r>
            <a:r>
              <a:rPr lang="en-GB" dirty="0" smtClean="0"/>
              <a:t> ACC + Memory[Address]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Subtract:</a:t>
            </a:r>
            <a:r>
              <a:rPr lang="en-GB" dirty="0" smtClean="0"/>
              <a:t> ACC </a:t>
            </a:r>
            <a:r>
              <a:rPr lang="en-GB" dirty="0" smtClean="0">
                <a:sym typeface="Wingdings"/>
              </a:rPr>
              <a:t></a:t>
            </a:r>
            <a:r>
              <a:rPr lang="en-GB" dirty="0" smtClean="0"/>
              <a:t> ACC – Memory[Address]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43608" y="198884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SUB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43808" y="198884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Load and Store Instruction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852935"/>
            <a:ext cx="7620000" cy="3023989"/>
          </a:xfrm>
        </p:spPr>
        <p:txBody>
          <a:bodyPr/>
          <a:lstStyle/>
          <a:p>
            <a:r>
              <a:rPr lang="en-GB" dirty="0" smtClean="0"/>
              <a:t>Move data between memory and accumulator (ACC)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Load:</a:t>
            </a:r>
            <a:r>
              <a:rPr lang="en-GB" dirty="0" smtClean="0"/>
              <a:t> ACC </a:t>
            </a:r>
            <a:r>
              <a:rPr lang="en-GB" dirty="0" smtClean="0">
                <a:sym typeface="Wingdings"/>
              </a:rPr>
              <a:t></a:t>
            </a:r>
            <a:r>
              <a:rPr lang="en-GB" dirty="0" smtClean="0"/>
              <a:t> Memory[Address]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Store:</a:t>
            </a:r>
            <a:r>
              <a:rPr lang="en-GB" dirty="0" smtClean="0"/>
              <a:t> Memory[Address] </a:t>
            </a:r>
            <a:r>
              <a:rPr lang="en-GB" dirty="0" smtClean="0">
                <a:sym typeface="Wingdings"/>
              </a:rPr>
              <a:t> ACC</a:t>
            </a:r>
            <a:endParaRPr lang="en-GB" dirty="0" smtClean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LDA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43608" y="198884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STA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43808" y="198884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6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Branch Instructions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20889"/>
            <a:ext cx="7620000" cy="3456036"/>
          </a:xfrm>
        </p:spPr>
        <p:txBody>
          <a:bodyPr/>
          <a:lstStyle/>
          <a:p>
            <a:r>
              <a:rPr lang="en-GB" dirty="0" smtClean="0"/>
              <a:t>Changes program counter</a:t>
            </a:r>
          </a:p>
          <a:p>
            <a:r>
              <a:rPr lang="en-GB" dirty="0" smtClean="0"/>
              <a:t>May depend on accumulator (ACC) value</a:t>
            </a:r>
          </a:p>
          <a:p>
            <a:pPr lvl="1"/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BR:</a:t>
            </a:r>
            <a:r>
              <a:rPr lang="en-GB" dirty="0" smtClean="0"/>
              <a:t> PC </a:t>
            </a:r>
            <a:r>
              <a:rPr lang="en-GB" dirty="0" smtClean="0">
                <a:sym typeface="Wingdings"/>
              </a:rPr>
              <a:t> </a:t>
            </a:r>
            <a:r>
              <a:rPr lang="en-GB" dirty="0" smtClean="0"/>
              <a:t>Address</a:t>
            </a:r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BRZ:</a:t>
            </a:r>
            <a:r>
              <a:rPr lang="en-GB" dirty="0" smtClean="0"/>
              <a:t> if ACC == 0 then PC </a:t>
            </a:r>
            <a:r>
              <a:rPr lang="en-GB" dirty="0">
                <a:sym typeface="Wingdings"/>
              </a:rPr>
              <a:t> </a:t>
            </a:r>
            <a:r>
              <a:rPr lang="en-GB" dirty="0"/>
              <a:t>Address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BRP:</a:t>
            </a:r>
            <a:r>
              <a:rPr lang="en-GB" dirty="0" smtClean="0"/>
              <a:t> if ACC &gt; 0 then PC </a:t>
            </a:r>
            <a:r>
              <a:rPr lang="en-GB" dirty="0">
                <a:sym typeface="Wingdings"/>
              </a:rPr>
              <a:t> </a:t>
            </a:r>
            <a:r>
              <a:rPr lang="en-GB" dirty="0"/>
              <a:t>Address</a:t>
            </a:r>
          </a:p>
          <a:p>
            <a:endParaRPr lang="en-GB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19200" y="1268760"/>
            <a:ext cx="1800200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BR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268760"/>
            <a:ext cx="5280992" cy="57606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Address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Exercises 1.1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Enter the program for example 1.1</a:t>
            </a:r>
          </a:p>
          <a:p>
            <a:r>
              <a:rPr lang="en-GB" dirty="0" smtClean="0"/>
              <a:t>Understand how to </a:t>
            </a:r>
          </a:p>
          <a:p>
            <a:pPr lvl="1"/>
            <a:r>
              <a:rPr lang="en-GB" dirty="0" smtClean="0"/>
              <a:t>Enter</a:t>
            </a:r>
          </a:p>
          <a:p>
            <a:pPr lvl="1"/>
            <a:r>
              <a:rPr lang="en-GB" dirty="0" smtClean="0"/>
              <a:t>Assemble / compile</a:t>
            </a:r>
          </a:p>
          <a:p>
            <a:pPr lvl="1"/>
            <a:r>
              <a:rPr lang="en-GB" dirty="0" smtClean="0"/>
              <a:t>Run the progra</a:t>
            </a:r>
            <a:r>
              <a:rPr lang="en-GB" dirty="0"/>
              <a:t>m</a:t>
            </a:r>
            <a:endParaRPr lang="en-GB" dirty="0" smtClean="0"/>
          </a:p>
          <a:p>
            <a:r>
              <a:rPr lang="en-GB" dirty="0" smtClean="0"/>
              <a:t>See notes on available versions.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63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LMC Example</a:t>
            </a:r>
            <a:endParaRPr lang="en-GB" sz="4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4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Compiling a Simple Program</a:t>
            </a:r>
            <a:endParaRPr lang="en-GB"/>
          </a:p>
        </p:txBody>
      </p:sp>
      <p:sp>
        <p:nvSpPr>
          <p:cNvPr id="3584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412776"/>
            <a:ext cx="3882008" cy="4536504"/>
          </a:xfrm>
        </p:spPr>
        <p:txBody>
          <a:bodyPr/>
          <a:lstStyle/>
          <a:p>
            <a:r>
              <a:rPr lang="en-GB" dirty="0" smtClean="0"/>
              <a:t>Compiler translates high level program to low level</a:t>
            </a:r>
          </a:p>
          <a:p>
            <a:endParaRPr lang="en-GB" dirty="0" smtClean="0"/>
          </a:p>
          <a:p>
            <a:r>
              <a:rPr lang="en-GB" dirty="0" smtClean="0"/>
              <a:t>E.g. x = y + z</a:t>
            </a:r>
          </a:p>
          <a:p>
            <a:endParaRPr lang="en-GB" dirty="0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6096000" y="1676400"/>
            <a:ext cx="1676400" cy="4344888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cxnSp>
        <p:nvCxnSpPr>
          <p:cNvPr id="35846" name="Straight Connector 8"/>
          <p:cNvCxnSpPr>
            <a:cxnSpLocks noChangeShapeType="1"/>
          </p:cNvCxnSpPr>
          <p:nvPr/>
        </p:nvCxnSpPr>
        <p:spPr bwMode="auto">
          <a:xfrm>
            <a:off x="6096000" y="2133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7" name="Straight Connector 9"/>
          <p:cNvCxnSpPr>
            <a:cxnSpLocks noChangeShapeType="1"/>
          </p:cNvCxnSpPr>
          <p:nvPr/>
        </p:nvCxnSpPr>
        <p:spPr bwMode="auto">
          <a:xfrm>
            <a:off x="6096000" y="25908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Straight Connector 10"/>
          <p:cNvCxnSpPr>
            <a:cxnSpLocks noChangeShapeType="1"/>
          </p:cNvCxnSpPr>
          <p:nvPr/>
        </p:nvCxnSpPr>
        <p:spPr bwMode="auto">
          <a:xfrm>
            <a:off x="6096000" y="3046413"/>
            <a:ext cx="16764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9" name="Rectangle 11"/>
          <p:cNvSpPr>
            <a:spLocks noChangeArrowheads="1"/>
          </p:cNvSpPr>
          <p:nvPr/>
        </p:nvSpPr>
        <p:spPr bwMode="auto">
          <a:xfrm>
            <a:off x="6162675" y="1674813"/>
            <a:ext cx="1076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LDA y</a:t>
            </a:r>
            <a:endParaRPr lang="en-GB" dirty="0"/>
          </a:p>
        </p:txBody>
      </p:sp>
      <p:sp>
        <p:nvSpPr>
          <p:cNvPr id="35850" name="Rectangle 12"/>
          <p:cNvSpPr>
            <a:spLocks noChangeArrowheads="1"/>
          </p:cNvSpPr>
          <p:nvPr/>
        </p:nvSpPr>
        <p:spPr bwMode="auto">
          <a:xfrm>
            <a:off x="6172200" y="21320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ADD z</a:t>
            </a:r>
            <a:endParaRPr lang="en-GB" dirty="0"/>
          </a:p>
        </p:txBody>
      </p:sp>
      <p:sp>
        <p:nvSpPr>
          <p:cNvPr id="35851" name="Rectangle 13"/>
          <p:cNvSpPr>
            <a:spLocks noChangeArrowheads="1"/>
          </p:cNvSpPr>
          <p:nvPr/>
        </p:nvSpPr>
        <p:spPr bwMode="auto">
          <a:xfrm>
            <a:off x="6172200" y="25892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STA x</a:t>
            </a:r>
            <a:endParaRPr lang="en-GB" dirty="0"/>
          </a:p>
        </p:txBody>
      </p:sp>
      <p:cxnSp>
        <p:nvCxnSpPr>
          <p:cNvPr id="35852" name="Straight Connector 14"/>
          <p:cNvCxnSpPr>
            <a:cxnSpLocks noChangeShapeType="1"/>
          </p:cNvCxnSpPr>
          <p:nvPr/>
        </p:nvCxnSpPr>
        <p:spPr bwMode="auto">
          <a:xfrm>
            <a:off x="6096000" y="35052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3" name="Rectangle 15"/>
          <p:cNvSpPr>
            <a:spLocks noChangeArrowheads="1"/>
          </p:cNvSpPr>
          <p:nvPr/>
        </p:nvSpPr>
        <p:spPr bwMode="auto">
          <a:xfrm>
            <a:off x="6172200" y="30432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HLT</a:t>
            </a:r>
            <a:endParaRPr lang="en-GB" dirty="0"/>
          </a:p>
        </p:txBody>
      </p:sp>
      <p:cxnSp>
        <p:nvCxnSpPr>
          <p:cNvPr id="35854" name="Straight Connector 16"/>
          <p:cNvCxnSpPr>
            <a:cxnSpLocks noChangeShapeType="1"/>
          </p:cNvCxnSpPr>
          <p:nvPr/>
        </p:nvCxnSpPr>
        <p:spPr bwMode="auto">
          <a:xfrm>
            <a:off x="6096000" y="51054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5" name="Straight Connector 17"/>
          <p:cNvCxnSpPr>
            <a:cxnSpLocks noChangeShapeType="1"/>
          </p:cNvCxnSpPr>
          <p:nvPr/>
        </p:nvCxnSpPr>
        <p:spPr bwMode="auto">
          <a:xfrm>
            <a:off x="6096000" y="5562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7" name="Rectangle 19"/>
          <p:cNvSpPr>
            <a:spLocks noChangeArrowheads="1"/>
          </p:cNvSpPr>
          <p:nvPr/>
        </p:nvSpPr>
        <p:spPr bwMode="auto">
          <a:xfrm>
            <a:off x="5652120" y="46449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x</a:t>
            </a:r>
            <a:endParaRPr lang="en-GB" dirty="0"/>
          </a:p>
        </p:txBody>
      </p:sp>
      <p:sp>
        <p:nvSpPr>
          <p:cNvPr id="35858" name="Rectangle 20"/>
          <p:cNvSpPr>
            <a:spLocks noChangeArrowheads="1"/>
          </p:cNvSpPr>
          <p:nvPr/>
        </p:nvSpPr>
        <p:spPr bwMode="auto">
          <a:xfrm>
            <a:off x="5652120" y="5106888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y</a:t>
            </a:r>
            <a:endParaRPr lang="en-GB"/>
          </a:p>
        </p:txBody>
      </p:sp>
      <p:sp>
        <p:nvSpPr>
          <p:cNvPr id="35859" name="Rectangle 21"/>
          <p:cNvSpPr>
            <a:spLocks noChangeArrowheads="1"/>
          </p:cNvSpPr>
          <p:nvPr/>
        </p:nvSpPr>
        <p:spPr bwMode="auto">
          <a:xfrm>
            <a:off x="5652120" y="55593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z</a:t>
            </a:r>
            <a:endParaRPr lang="en-GB" dirty="0"/>
          </a:p>
        </p:txBody>
      </p:sp>
      <p:cxnSp>
        <p:nvCxnSpPr>
          <p:cNvPr id="35860" name="Straight Connector 42"/>
          <p:cNvCxnSpPr>
            <a:cxnSpLocks noChangeShapeType="1"/>
          </p:cNvCxnSpPr>
          <p:nvPr/>
        </p:nvCxnSpPr>
        <p:spPr bwMode="auto">
          <a:xfrm>
            <a:off x="8002588" y="1906588"/>
            <a:ext cx="0" cy="346662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1" name="Straight Connector 47"/>
          <p:cNvCxnSpPr>
            <a:cxnSpLocks noChangeShapeType="1"/>
          </p:cNvCxnSpPr>
          <p:nvPr/>
        </p:nvCxnSpPr>
        <p:spPr bwMode="auto">
          <a:xfrm>
            <a:off x="7239000" y="1905000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2" name="Straight Connector 50"/>
          <p:cNvCxnSpPr>
            <a:cxnSpLocks noChangeShapeType="1"/>
          </p:cNvCxnSpPr>
          <p:nvPr/>
        </p:nvCxnSpPr>
        <p:spPr bwMode="auto">
          <a:xfrm>
            <a:off x="7194376" y="5371628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3" name="Straight Connector 52"/>
          <p:cNvCxnSpPr>
            <a:cxnSpLocks noChangeShapeType="1"/>
          </p:cNvCxnSpPr>
          <p:nvPr/>
        </p:nvCxnSpPr>
        <p:spPr bwMode="auto">
          <a:xfrm>
            <a:off x="7239000" y="2360613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4" name="Straight Connector 54"/>
          <p:cNvCxnSpPr>
            <a:cxnSpLocks noChangeShapeType="1"/>
          </p:cNvCxnSpPr>
          <p:nvPr/>
        </p:nvCxnSpPr>
        <p:spPr bwMode="auto">
          <a:xfrm flipH="1">
            <a:off x="8456613" y="2363788"/>
            <a:ext cx="1588" cy="344147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5" name="Straight Connector 55"/>
          <p:cNvCxnSpPr>
            <a:cxnSpLocks noChangeShapeType="1"/>
          </p:cNvCxnSpPr>
          <p:nvPr/>
        </p:nvCxnSpPr>
        <p:spPr bwMode="auto">
          <a:xfrm>
            <a:off x="7239000" y="5805264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6" name="Straight Connector 57"/>
          <p:cNvCxnSpPr>
            <a:cxnSpLocks noChangeShapeType="1"/>
          </p:cNvCxnSpPr>
          <p:nvPr/>
        </p:nvCxnSpPr>
        <p:spPr bwMode="auto">
          <a:xfrm>
            <a:off x="8748464" y="2856111"/>
            <a:ext cx="0" cy="2014636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Straight Connector 58"/>
          <p:cNvCxnSpPr>
            <a:cxnSpLocks noChangeShapeType="1"/>
          </p:cNvCxnSpPr>
          <p:nvPr/>
        </p:nvCxnSpPr>
        <p:spPr bwMode="auto">
          <a:xfrm>
            <a:off x="7293868" y="2852936"/>
            <a:ext cx="1526604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17"/>
          <p:cNvCxnSpPr>
            <a:cxnSpLocks noChangeShapeType="1"/>
          </p:cNvCxnSpPr>
          <p:nvPr/>
        </p:nvCxnSpPr>
        <p:spPr bwMode="auto">
          <a:xfrm>
            <a:off x="6084168" y="4653136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55"/>
          <p:cNvCxnSpPr>
            <a:cxnSpLocks noChangeShapeType="1"/>
          </p:cNvCxnSpPr>
          <p:nvPr/>
        </p:nvCxnSpPr>
        <p:spPr bwMode="auto">
          <a:xfrm>
            <a:off x="7236296" y="4869160"/>
            <a:ext cx="151058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3213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Running the Simple Program</a:t>
            </a:r>
            <a:endParaRPr lang="en-GB"/>
          </a:p>
        </p:txBody>
      </p:sp>
      <p:sp>
        <p:nvSpPr>
          <p:cNvPr id="40987" name="Rectangle 30"/>
          <p:cNvSpPr>
            <a:spLocks noChangeArrowheads="1"/>
          </p:cNvSpPr>
          <p:nvPr/>
        </p:nvSpPr>
        <p:spPr bwMode="auto">
          <a:xfrm>
            <a:off x="1066800" y="1676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8" name="Rectangle 31"/>
          <p:cNvSpPr>
            <a:spLocks noChangeArrowheads="1"/>
          </p:cNvSpPr>
          <p:nvPr/>
        </p:nvSpPr>
        <p:spPr bwMode="auto">
          <a:xfrm>
            <a:off x="1066800" y="2438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9" name="Rectangle 33"/>
          <p:cNvSpPr>
            <a:spLocks noChangeArrowheads="1"/>
          </p:cNvSpPr>
          <p:nvPr/>
        </p:nvSpPr>
        <p:spPr bwMode="auto">
          <a:xfrm>
            <a:off x="1066800" y="3200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91" name="Rectangle 35"/>
          <p:cNvSpPr>
            <a:spLocks noChangeArrowheads="1"/>
          </p:cNvSpPr>
          <p:nvPr/>
        </p:nvSpPr>
        <p:spPr bwMode="auto">
          <a:xfrm>
            <a:off x="457200" y="1676400"/>
            <a:ext cx="9239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PC</a:t>
            </a:r>
            <a:endParaRPr lang="en-GB"/>
          </a:p>
        </p:txBody>
      </p:sp>
      <p:sp>
        <p:nvSpPr>
          <p:cNvPr id="40992" name="Rectangle 36"/>
          <p:cNvSpPr>
            <a:spLocks noChangeArrowheads="1"/>
          </p:cNvSpPr>
          <p:nvPr/>
        </p:nvSpPr>
        <p:spPr bwMode="auto">
          <a:xfrm>
            <a:off x="457200" y="2436813"/>
            <a:ext cx="9239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IR</a:t>
            </a:r>
            <a:endParaRPr lang="en-GB"/>
          </a:p>
        </p:txBody>
      </p:sp>
      <p:sp>
        <p:nvSpPr>
          <p:cNvPr id="40993" name="Rectangle 37"/>
          <p:cNvSpPr>
            <a:spLocks noChangeArrowheads="1"/>
          </p:cNvSpPr>
          <p:nvPr/>
        </p:nvSpPr>
        <p:spPr bwMode="auto">
          <a:xfrm>
            <a:off x="457200" y="31988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ACC</a:t>
            </a:r>
            <a:endParaRPr lang="en-GB" dirty="0"/>
          </a:p>
        </p:txBody>
      </p:sp>
      <p:cxnSp>
        <p:nvCxnSpPr>
          <p:cNvPr id="40997" name="Straight Arrow Connector 43"/>
          <p:cNvCxnSpPr>
            <a:cxnSpLocks noChangeShapeType="1"/>
          </p:cNvCxnSpPr>
          <p:nvPr/>
        </p:nvCxnSpPr>
        <p:spPr bwMode="auto">
          <a:xfrm flipV="1">
            <a:off x="2014564" y="1916832"/>
            <a:ext cx="3962400" cy="1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8" name="Rectangle 41"/>
          <p:cNvSpPr>
            <a:spLocks noChangeArrowheads="1"/>
          </p:cNvSpPr>
          <p:nvPr/>
        </p:nvSpPr>
        <p:spPr bwMode="auto">
          <a:xfrm>
            <a:off x="1143000" y="2436813"/>
            <a:ext cx="144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LDA</a:t>
            </a:r>
            <a:endParaRPr lang="en-GB" dirty="0">
              <a:latin typeface="Courier"/>
              <a:cs typeface="Courier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096000" y="1676400"/>
            <a:ext cx="1676400" cy="4344888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cxnSp>
        <p:nvCxnSpPr>
          <p:cNvPr id="40" name="Straight Connector 8"/>
          <p:cNvCxnSpPr>
            <a:cxnSpLocks noChangeShapeType="1"/>
          </p:cNvCxnSpPr>
          <p:nvPr/>
        </p:nvCxnSpPr>
        <p:spPr bwMode="auto">
          <a:xfrm>
            <a:off x="6096000" y="2133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9"/>
          <p:cNvCxnSpPr>
            <a:cxnSpLocks noChangeShapeType="1"/>
          </p:cNvCxnSpPr>
          <p:nvPr/>
        </p:nvCxnSpPr>
        <p:spPr bwMode="auto">
          <a:xfrm>
            <a:off x="6096000" y="25908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0"/>
          <p:cNvCxnSpPr>
            <a:cxnSpLocks noChangeShapeType="1"/>
          </p:cNvCxnSpPr>
          <p:nvPr/>
        </p:nvCxnSpPr>
        <p:spPr bwMode="auto">
          <a:xfrm>
            <a:off x="6096000" y="3046413"/>
            <a:ext cx="16764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11"/>
          <p:cNvSpPr>
            <a:spLocks noChangeArrowheads="1"/>
          </p:cNvSpPr>
          <p:nvPr/>
        </p:nvSpPr>
        <p:spPr bwMode="auto">
          <a:xfrm>
            <a:off x="6162675" y="1674813"/>
            <a:ext cx="1076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LDA y</a:t>
            </a:r>
            <a:endParaRPr lang="en-GB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6172200" y="21320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ADD z</a:t>
            </a:r>
            <a:endParaRPr lang="en-GB" dirty="0"/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6172200" y="25892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STA x</a:t>
            </a:r>
            <a:endParaRPr lang="en-GB" dirty="0"/>
          </a:p>
        </p:txBody>
      </p:sp>
      <p:cxnSp>
        <p:nvCxnSpPr>
          <p:cNvPr id="46" name="Straight Connector 14"/>
          <p:cNvCxnSpPr>
            <a:cxnSpLocks noChangeShapeType="1"/>
          </p:cNvCxnSpPr>
          <p:nvPr/>
        </p:nvCxnSpPr>
        <p:spPr bwMode="auto">
          <a:xfrm>
            <a:off x="6096000" y="35052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6172200" y="30432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HLT</a:t>
            </a:r>
            <a:endParaRPr lang="en-GB" dirty="0"/>
          </a:p>
        </p:txBody>
      </p:sp>
      <p:cxnSp>
        <p:nvCxnSpPr>
          <p:cNvPr id="48" name="Straight Connector 16"/>
          <p:cNvCxnSpPr>
            <a:cxnSpLocks noChangeShapeType="1"/>
          </p:cNvCxnSpPr>
          <p:nvPr/>
        </p:nvCxnSpPr>
        <p:spPr bwMode="auto">
          <a:xfrm>
            <a:off x="6096000" y="51054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17"/>
          <p:cNvCxnSpPr>
            <a:cxnSpLocks noChangeShapeType="1"/>
          </p:cNvCxnSpPr>
          <p:nvPr/>
        </p:nvCxnSpPr>
        <p:spPr bwMode="auto">
          <a:xfrm>
            <a:off x="6096000" y="5562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5652120" y="46449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x</a:t>
            </a:r>
            <a:endParaRPr lang="en-GB" dirty="0"/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652120" y="510688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y    17</a:t>
            </a:r>
            <a:endParaRPr lang="en-GB" dirty="0"/>
          </a:p>
        </p:txBody>
      </p: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5652120" y="5559326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z     9</a:t>
            </a:r>
            <a:endParaRPr lang="en-GB" dirty="0"/>
          </a:p>
        </p:txBody>
      </p:sp>
      <p:cxnSp>
        <p:nvCxnSpPr>
          <p:cNvPr id="53" name="Straight Connector 42"/>
          <p:cNvCxnSpPr>
            <a:cxnSpLocks noChangeShapeType="1"/>
          </p:cNvCxnSpPr>
          <p:nvPr/>
        </p:nvCxnSpPr>
        <p:spPr bwMode="auto">
          <a:xfrm>
            <a:off x="8002588" y="1906588"/>
            <a:ext cx="0" cy="346662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Straight Connector 47"/>
          <p:cNvCxnSpPr>
            <a:cxnSpLocks noChangeShapeType="1"/>
          </p:cNvCxnSpPr>
          <p:nvPr/>
        </p:nvCxnSpPr>
        <p:spPr bwMode="auto">
          <a:xfrm>
            <a:off x="7239000" y="1905000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50"/>
          <p:cNvCxnSpPr>
            <a:cxnSpLocks noChangeShapeType="1"/>
          </p:cNvCxnSpPr>
          <p:nvPr/>
        </p:nvCxnSpPr>
        <p:spPr bwMode="auto">
          <a:xfrm>
            <a:off x="7194376" y="5371628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2"/>
          <p:cNvCxnSpPr>
            <a:cxnSpLocks noChangeShapeType="1"/>
          </p:cNvCxnSpPr>
          <p:nvPr/>
        </p:nvCxnSpPr>
        <p:spPr bwMode="auto">
          <a:xfrm>
            <a:off x="7239000" y="2360613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4"/>
          <p:cNvCxnSpPr>
            <a:cxnSpLocks noChangeShapeType="1"/>
          </p:cNvCxnSpPr>
          <p:nvPr/>
        </p:nvCxnSpPr>
        <p:spPr bwMode="auto">
          <a:xfrm flipH="1">
            <a:off x="8456613" y="2363788"/>
            <a:ext cx="1588" cy="344147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5"/>
          <p:cNvCxnSpPr>
            <a:cxnSpLocks noChangeShapeType="1"/>
          </p:cNvCxnSpPr>
          <p:nvPr/>
        </p:nvCxnSpPr>
        <p:spPr bwMode="auto">
          <a:xfrm>
            <a:off x="7239000" y="5805264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57"/>
          <p:cNvCxnSpPr>
            <a:cxnSpLocks noChangeShapeType="1"/>
          </p:cNvCxnSpPr>
          <p:nvPr/>
        </p:nvCxnSpPr>
        <p:spPr bwMode="auto">
          <a:xfrm>
            <a:off x="8748464" y="2856111"/>
            <a:ext cx="0" cy="2014636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58"/>
          <p:cNvCxnSpPr>
            <a:cxnSpLocks noChangeShapeType="1"/>
          </p:cNvCxnSpPr>
          <p:nvPr/>
        </p:nvCxnSpPr>
        <p:spPr bwMode="auto">
          <a:xfrm>
            <a:off x="7293868" y="2852936"/>
            <a:ext cx="1526604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17"/>
          <p:cNvCxnSpPr>
            <a:cxnSpLocks noChangeShapeType="1"/>
          </p:cNvCxnSpPr>
          <p:nvPr/>
        </p:nvCxnSpPr>
        <p:spPr bwMode="auto">
          <a:xfrm>
            <a:off x="6084168" y="4653136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5"/>
          <p:cNvCxnSpPr>
            <a:cxnSpLocks noChangeShapeType="1"/>
          </p:cNvCxnSpPr>
          <p:nvPr/>
        </p:nvCxnSpPr>
        <p:spPr bwMode="auto">
          <a:xfrm>
            <a:off x="7236296" y="4869160"/>
            <a:ext cx="151058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44"/>
          <p:cNvCxnSpPr>
            <a:cxnSpLocks noChangeShapeType="1"/>
          </p:cNvCxnSpPr>
          <p:nvPr/>
        </p:nvCxnSpPr>
        <p:spPr bwMode="auto">
          <a:xfrm>
            <a:off x="2057400" y="3429000"/>
            <a:ext cx="3594720" cy="194421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Rectangle 48"/>
          <p:cNvSpPr>
            <a:spLocks noChangeArrowheads="1"/>
          </p:cNvSpPr>
          <p:nvPr/>
        </p:nvSpPr>
        <p:spPr bwMode="auto">
          <a:xfrm>
            <a:off x="1219200" y="31956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21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8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Running the Simple Program</a:t>
            </a:r>
            <a:endParaRPr lang="en-GB"/>
          </a:p>
        </p:txBody>
      </p:sp>
      <p:sp>
        <p:nvSpPr>
          <p:cNvPr id="40987" name="Rectangle 30"/>
          <p:cNvSpPr>
            <a:spLocks noChangeArrowheads="1"/>
          </p:cNvSpPr>
          <p:nvPr/>
        </p:nvSpPr>
        <p:spPr bwMode="auto">
          <a:xfrm>
            <a:off x="1066800" y="1676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8" name="Rectangle 31"/>
          <p:cNvSpPr>
            <a:spLocks noChangeArrowheads="1"/>
          </p:cNvSpPr>
          <p:nvPr/>
        </p:nvSpPr>
        <p:spPr bwMode="auto">
          <a:xfrm>
            <a:off x="1066800" y="2438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9" name="Rectangle 33"/>
          <p:cNvSpPr>
            <a:spLocks noChangeArrowheads="1"/>
          </p:cNvSpPr>
          <p:nvPr/>
        </p:nvSpPr>
        <p:spPr bwMode="auto">
          <a:xfrm>
            <a:off x="1066800" y="3200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91" name="Rectangle 35"/>
          <p:cNvSpPr>
            <a:spLocks noChangeArrowheads="1"/>
          </p:cNvSpPr>
          <p:nvPr/>
        </p:nvSpPr>
        <p:spPr bwMode="auto">
          <a:xfrm>
            <a:off x="457200" y="1676400"/>
            <a:ext cx="9239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PC</a:t>
            </a:r>
            <a:endParaRPr lang="en-GB"/>
          </a:p>
        </p:txBody>
      </p:sp>
      <p:sp>
        <p:nvSpPr>
          <p:cNvPr id="40992" name="Rectangle 36"/>
          <p:cNvSpPr>
            <a:spLocks noChangeArrowheads="1"/>
          </p:cNvSpPr>
          <p:nvPr/>
        </p:nvSpPr>
        <p:spPr bwMode="auto">
          <a:xfrm>
            <a:off x="457200" y="2436813"/>
            <a:ext cx="9239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IR</a:t>
            </a:r>
            <a:endParaRPr lang="en-GB"/>
          </a:p>
        </p:txBody>
      </p:sp>
      <p:sp>
        <p:nvSpPr>
          <p:cNvPr id="40993" name="Rectangle 37"/>
          <p:cNvSpPr>
            <a:spLocks noChangeArrowheads="1"/>
          </p:cNvSpPr>
          <p:nvPr/>
        </p:nvSpPr>
        <p:spPr bwMode="auto">
          <a:xfrm>
            <a:off x="457200" y="31988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ACC</a:t>
            </a:r>
            <a:endParaRPr lang="en-GB" dirty="0"/>
          </a:p>
        </p:txBody>
      </p:sp>
      <p:cxnSp>
        <p:nvCxnSpPr>
          <p:cNvPr id="40997" name="Straight Arrow Connector 43"/>
          <p:cNvCxnSpPr>
            <a:cxnSpLocks noChangeShapeType="1"/>
          </p:cNvCxnSpPr>
          <p:nvPr/>
        </p:nvCxnSpPr>
        <p:spPr bwMode="auto">
          <a:xfrm>
            <a:off x="2014564" y="1916834"/>
            <a:ext cx="3962400" cy="446954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8" name="Rectangle 41"/>
          <p:cNvSpPr>
            <a:spLocks noChangeArrowheads="1"/>
          </p:cNvSpPr>
          <p:nvPr/>
        </p:nvSpPr>
        <p:spPr bwMode="auto">
          <a:xfrm>
            <a:off x="1143000" y="2436813"/>
            <a:ext cx="144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ADD</a:t>
            </a:r>
            <a:endParaRPr lang="en-GB" dirty="0">
              <a:latin typeface="Courier"/>
              <a:cs typeface="Courier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096000" y="1676400"/>
            <a:ext cx="1676400" cy="4344888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cxnSp>
        <p:nvCxnSpPr>
          <p:cNvPr id="40" name="Straight Connector 8"/>
          <p:cNvCxnSpPr>
            <a:cxnSpLocks noChangeShapeType="1"/>
          </p:cNvCxnSpPr>
          <p:nvPr/>
        </p:nvCxnSpPr>
        <p:spPr bwMode="auto">
          <a:xfrm>
            <a:off x="6096000" y="2133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9"/>
          <p:cNvCxnSpPr>
            <a:cxnSpLocks noChangeShapeType="1"/>
          </p:cNvCxnSpPr>
          <p:nvPr/>
        </p:nvCxnSpPr>
        <p:spPr bwMode="auto">
          <a:xfrm>
            <a:off x="6096000" y="25908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0"/>
          <p:cNvCxnSpPr>
            <a:cxnSpLocks noChangeShapeType="1"/>
          </p:cNvCxnSpPr>
          <p:nvPr/>
        </p:nvCxnSpPr>
        <p:spPr bwMode="auto">
          <a:xfrm>
            <a:off x="6096000" y="3046413"/>
            <a:ext cx="16764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11"/>
          <p:cNvSpPr>
            <a:spLocks noChangeArrowheads="1"/>
          </p:cNvSpPr>
          <p:nvPr/>
        </p:nvSpPr>
        <p:spPr bwMode="auto">
          <a:xfrm>
            <a:off x="6162675" y="1674813"/>
            <a:ext cx="1076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LDA y</a:t>
            </a:r>
            <a:endParaRPr lang="en-GB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6172200" y="21320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ADD z</a:t>
            </a:r>
            <a:endParaRPr lang="en-GB" dirty="0"/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6172200" y="25892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STA x</a:t>
            </a:r>
            <a:endParaRPr lang="en-GB" dirty="0"/>
          </a:p>
        </p:txBody>
      </p:sp>
      <p:cxnSp>
        <p:nvCxnSpPr>
          <p:cNvPr id="46" name="Straight Connector 14"/>
          <p:cNvCxnSpPr>
            <a:cxnSpLocks noChangeShapeType="1"/>
          </p:cNvCxnSpPr>
          <p:nvPr/>
        </p:nvCxnSpPr>
        <p:spPr bwMode="auto">
          <a:xfrm>
            <a:off x="6096000" y="35052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6172200" y="30432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HLT</a:t>
            </a:r>
            <a:endParaRPr lang="en-GB" dirty="0"/>
          </a:p>
        </p:txBody>
      </p:sp>
      <p:cxnSp>
        <p:nvCxnSpPr>
          <p:cNvPr id="48" name="Straight Connector 16"/>
          <p:cNvCxnSpPr>
            <a:cxnSpLocks noChangeShapeType="1"/>
          </p:cNvCxnSpPr>
          <p:nvPr/>
        </p:nvCxnSpPr>
        <p:spPr bwMode="auto">
          <a:xfrm>
            <a:off x="6096000" y="51054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17"/>
          <p:cNvCxnSpPr>
            <a:cxnSpLocks noChangeShapeType="1"/>
          </p:cNvCxnSpPr>
          <p:nvPr/>
        </p:nvCxnSpPr>
        <p:spPr bwMode="auto">
          <a:xfrm>
            <a:off x="6096000" y="5562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5652120" y="46449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x</a:t>
            </a:r>
            <a:endParaRPr lang="en-GB" dirty="0"/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652120" y="510688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y    17</a:t>
            </a:r>
            <a:endParaRPr lang="en-GB" dirty="0"/>
          </a:p>
        </p:txBody>
      </p: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5652120" y="5559326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z     9</a:t>
            </a:r>
            <a:endParaRPr lang="en-GB" dirty="0"/>
          </a:p>
        </p:txBody>
      </p:sp>
      <p:cxnSp>
        <p:nvCxnSpPr>
          <p:cNvPr id="53" name="Straight Connector 42"/>
          <p:cNvCxnSpPr>
            <a:cxnSpLocks noChangeShapeType="1"/>
          </p:cNvCxnSpPr>
          <p:nvPr/>
        </p:nvCxnSpPr>
        <p:spPr bwMode="auto">
          <a:xfrm>
            <a:off x="8002588" y="1906588"/>
            <a:ext cx="0" cy="346662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Straight Connector 47"/>
          <p:cNvCxnSpPr>
            <a:cxnSpLocks noChangeShapeType="1"/>
          </p:cNvCxnSpPr>
          <p:nvPr/>
        </p:nvCxnSpPr>
        <p:spPr bwMode="auto">
          <a:xfrm>
            <a:off x="7239000" y="1905000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50"/>
          <p:cNvCxnSpPr>
            <a:cxnSpLocks noChangeShapeType="1"/>
          </p:cNvCxnSpPr>
          <p:nvPr/>
        </p:nvCxnSpPr>
        <p:spPr bwMode="auto">
          <a:xfrm>
            <a:off x="7194376" y="5371628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2"/>
          <p:cNvCxnSpPr>
            <a:cxnSpLocks noChangeShapeType="1"/>
          </p:cNvCxnSpPr>
          <p:nvPr/>
        </p:nvCxnSpPr>
        <p:spPr bwMode="auto">
          <a:xfrm>
            <a:off x="7239000" y="2360613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4"/>
          <p:cNvCxnSpPr>
            <a:cxnSpLocks noChangeShapeType="1"/>
          </p:cNvCxnSpPr>
          <p:nvPr/>
        </p:nvCxnSpPr>
        <p:spPr bwMode="auto">
          <a:xfrm flipH="1">
            <a:off x="8456613" y="2363788"/>
            <a:ext cx="1588" cy="344147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5"/>
          <p:cNvCxnSpPr>
            <a:cxnSpLocks noChangeShapeType="1"/>
          </p:cNvCxnSpPr>
          <p:nvPr/>
        </p:nvCxnSpPr>
        <p:spPr bwMode="auto">
          <a:xfrm>
            <a:off x="7239000" y="5805264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57"/>
          <p:cNvCxnSpPr>
            <a:cxnSpLocks noChangeShapeType="1"/>
          </p:cNvCxnSpPr>
          <p:nvPr/>
        </p:nvCxnSpPr>
        <p:spPr bwMode="auto">
          <a:xfrm>
            <a:off x="8748464" y="2856111"/>
            <a:ext cx="0" cy="2014636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58"/>
          <p:cNvCxnSpPr>
            <a:cxnSpLocks noChangeShapeType="1"/>
          </p:cNvCxnSpPr>
          <p:nvPr/>
        </p:nvCxnSpPr>
        <p:spPr bwMode="auto">
          <a:xfrm>
            <a:off x="7293868" y="2852936"/>
            <a:ext cx="1526604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17"/>
          <p:cNvCxnSpPr>
            <a:cxnSpLocks noChangeShapeType="1"/>
          </p:cNvCxnSpPr>
          <p:nvPr/>
        </p:nvCxnSpPr>
        <p:spPr bwMode="auto">
          <a:xfrm>
            <a:off x="6084168" y="4653136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5"/>
          <p:cNvCxnSpPr>
            <a:cxnSpLocks noChangeShapeType="1"/>
          </p:cNvCxnSpPr>
          <p:nvPr/>
        </p:nvCxnSpPr>
        <p:spPr bwMode="auto">
          <a:xfrm>
            <a:off x="7236296" y="4869160"/>
            <a:ext cx="151058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44"/>
          <p:cNvCxnSpPr>
            <a:cxnSpLocks noChangeShapeType="1"/>
            <a:endCxn id="52" idx="1"/>
          </p:cNvCxnSpPr>
          <p:nvPr/>
        </p:nvCxnSpPr>
        <p:spPr bwMode="auto">
          <a:xfrm>
            <a:off x="2057400" y="3429000"/>
            <a:ext cx="3594720" cy="231499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Rectangle 48"/>
          <p:cNvSpPr>
            <a:spLocks noChangeArrowheads="1"/>
          </p:cNvSpPr>
          <p:nvPr/>
        </p:nvSpPr>
        <p:spPr bwMode="auto">
          <a:xfrm>
            <a:off x="1219200" y="31956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17</a:t>
            </a:r>
            <a:endParaRPr lang="en-GB" dirty="0"/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auto">
          <a:xfrm>
            <a:off x="1187624" y="3212976"/>
            <a:ext cx="1143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2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8" grpId="0"/>
      <p:bldP spid="64" grpId="0"/>
      <p:bldP spid="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Running the Simple Program</a:t>
            </a:r>
            <a:endParaRPr lang="en-GB"/>
          </a:p>
        </p:txBody>
      </p:sp>
      <p:sp>
        <p:nvSpPr>
          <p:cNvPr id="40987" name="Rectangle 30"/>
          <p:cNvSpPr>
            <a:spLocks noChangeArrowheads="1"/>
          </p:cNvSpPr>
          <p:nvPr/>
        </p:nvSpPr>
        <p:spPr bwMode="auto">
          <a:xfrm>
            <a:off x="1066800" y="1676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8" name="Rectangle 31"/>
          <p:cNvSpPr>
            <a:spLocks noChangeArrowheads="1"/>
          </p:cNvSpPr>
          <p:nvPr/>
        </p:nvSpPr>
        <p:spPr bwMode="auto">
          <a:xfrm>
            <a:off x="1066800" y="2438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9" name="Rectangle 33"/>
          <p:cNvSpPr>
            <a:spLocks noChangeArrowheads="1"/>
          </p:cNvSpPr>
          <p:nvPr/>
        </p:nvSpPr>
        <p:spPr bwMode="auto">
          <a:xfrm>
            <a:off x="1066800" y="3200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91" name="Rectangle 35"/>
          <p:cNvSpPr>
            <a:spLocks noChangeArrowheads="1"/>
          </p:cNvSpPr>
          <p:nvPr/>
        </p:nvSpPr>
        <p:spPr bwMode="auto">
          <a:xfrm>
            <a:off x="457200" y="1676400"/>
            <a:ext cx="9239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PC</a:t>
            </a:r>
            <a:endParaRPr lang="en-GB"/>
          </a:p>
        </p:txBody>
      </p:sp>
      <p:sp>
        <p:nvSpPr>
          <p:cNvPr id="40992" name="Rectangle 36"/>
          <p:cNvSpPr>
            <a:spLocks noChangeArrowheads="1"/>
          </p:cNvSpPr>
          <p:nvPr/>
        </p:nvSpPr>
        <p:spPr bwMode="auto">
          <a:xfrm>
            <a:off x="457200" y="2436813"/>
            <a:ext cx="9239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IR</a:t>
            </a:r>
            <a:endParaRPr lang="en-GB"/>
          </a:p>
        </p:txBody>
      </p:sp>
      <p:sp>
        <p:nvSpPr>
          <p:cNvPr id="40993" name="Rectangle 37"/>
          <p:cNvSpPr>
            <a:spLocks noChangeArrowheads="1"/>
          </p:cNvSpPr>
          <p:nvPr/>
        </p:nvSpPr>
        <p:spPr bwMode="auto">
          <a:xfrm>
            <a:off x="457200" y="31988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ACC</a:t>
            </a:r>
            <a:endParaRPr lang="en-GB" dirty="0"/>
          </a:p>
        </p:txBody>
      </p:sp>
      <p:cxnSp>
        <p:nvCxnSpPr>
          <p:cNvPr id="40997" name="Straight Arrow Connector 43"/>
          <p:cNvCxnSpPr>
            <a:cxnSpLocks noChangeShapeType="1"/>
          </p:cNvCxnSpPr>
          <p:nvPr/>
        </p:nvCxnSpPr>
        <p:spPr bwMode="auto">
          <a:xfrm>
            <a:off x="2014564" y="1916834"/>
            <a:ext cx="3962400" cy="889311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8" name="Rectangle 41"/>
          <p:cNvSpPr>
            <a:spLocks noChangeArrowheads="1"/>
          </p:cNvSpPr>
          <p:nvPr/>
        </p:nvSpPr>
        <p:spPr bwMode="auto">
          <a:xfrm>
            <a:off x="1143000" y="2436813"/>
            <a:ext cx="144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STA</a:t>
            </a:r>
            <a:endParaRPr lang="en-GB" dirty="0">
              <a:latin typeface="Courier"/>
              <a:cs typeface="Courier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096000" y="1676400"/>
            <a:ext cx="1676400" cy="4344888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cxnSp>
        <p:nvCxnSpPr>
          <p:cNvPr id="40" name="Straight Connector 8"/>
          <p:cNvCxnSpPr>
            <a:cxnSpLocks noChangeShapeType="1"/>
          </p:cNvCxnSpPr>
          <p:nvPr/>
        </p:nvCxnSpPr>
        <p:spPr bwMode="auto">
          <a:xfrm>
            <a:off x="6096000" y="2133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9"/>
          <p:cNvCxnSpPr>
            <a:cxnSpLocks noChangeShapeType="1"/>
          </p:cNvCxnSpPr>
          <p:nvPr/>
        </p:nvCxnSpPr>
        <p:spPr bwMode="auto">
          <a:xfrm>
            <a:off x="6096000" y="25908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0"/>
          <p:cNvCxnSpPr>
            <a:cxnSpLocks noChangeShapeType="1"/>
          </p:cNvCxnSpPr>
          <p:nvPr/>
        </p:nvCxnSpPr>
        <p:spPr bwMode="auto">
          <a:xfrm>
            <a:off x="6096000" y="3046413"/>
            <a:ext cx="16764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11"/>
          <p:cNvSpPr>
            <a:spLocks noChangeArrowheads="1"/>
          </p:cNvSpPr>
          <p:nvPr/>
        </p:nvSpPr>
        <p:spPr bwMode="auto">
          <a:xfrm>
            <a:off x="6162675" y="1674813"/>
            <a:ext cx="1076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LDA y</a:t>
            </a:r>
            <a:endParaRPr lang="en-GB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6172200" y="21320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ADD z</a:t>
            </a:r>
            <a:endParaRPr lang="en-GB" dirty="0"/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6172200" y="25892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STA x</a:t>
            </a:r>
            <a:endParaRPr lang="en-GB" dirty="0"/>
          </a:p>
        </p:txBody>
      </p:sp>
      <p:cxnSp>
        <p:nvCxnSpPr>
          <p:cNvPr id="46" name="Straight Connector 14"/>
          <p:cNvCxnSpPr>
            <a:cxnSpLocks noChangeShapeType="1"/>
          </p:cNvCxnSpPr>
          <p:nvPr/>
        </p:nvCxnSpPr>
        <p:spPr bwMode="auto">
          <a:xfrm>
            <a:off x="6096000" y="35052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6172200" y="30432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HLT</a:t>
            </a:r>
            <a:endParaRPr lang="en-GB" dirty="0"/>
          </a:p>
        </p:txBody>
      </p:sp>
      <p:cxnSp>
        <p:nvCxnSpPr>
          <p:cNvPr id="48" name="Straight Connector 16"/>
          <p:cNvCxnSpPr>
            <a:cxnSpLocks noChangeShapeType="1"/>
          </p:cNvCxnSpPr>
          <p:nvPr/>
        </p:nvCxnSpPr>
        <p:spPr bwMode="auto">
          <a:xfrm>
            <a:off x="6096000" y="51054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17"/>
          <p:cNvCxnSpPr>
            <a:cxnSpLocks noChangeShapeType="1"/>
          </p:cNvCxnSpPr>
          <p:nvPr/>
        </p:nvCxnSpPr>
        <p:spPr bwMode="auto">
          <a:xfrm>
            <a:off x="6096000" y="5562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5652120" y="46449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x</a:t>
            </a:r>
            <a:endParaRPr lang="en-GB" dirty="0"/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652120" y="510688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y    17</a:t>
            </a:r>
            <a:endParaRPr lang="en-GB" dirty="0"/>
          </a:p>
        </p:txBody>
      </p: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5652120" y="5559326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z     9</a:t>
            </a:r>
            <a:endParaRPr lang="en-GB" dirty="0"/>
          </a:p>
        </p:txBody>
      </p:sp>
      <p:cxnSp>
        <p:nvCxnSpPr>
          <p:cNvPr id="53" name="Straight Connector 42"/>
          <p:cNvCxnSpPr>
            <a:cxnSpLocks noChangeShapeType="1"/>
          </p:cNvCxnSpPr>
          <p:nvPr/>
        </p:nvCxnSpPr>
        <p:spPr bwMode="auto">
          <a:xfrm>
            <a:off x="8002588" y="1906588"/>
            <a:ext cx="0" cy="346662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Straight Connector 47"/>
          <p:cNvCxnSpPr>
            <a:cxnSpLocks noChangeShapeType="1"/>
          </p:cNvCxnSpPr>
          <p:nvPr/>
        </p:nvCxnSpPr>
        <p:spPr bwMode="auto">
          <a:xfrm>
            <a:off x="7239000" y="1905000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50"/>
          <p:cNvCxnSpPr>
            <a:cxnSpLocks noChangeShapeType="1"/>
          </p:cNvCxnSpPr>
          <p:nvPr/>
        </p:nvCxnSpPr>
        <p:spPr bwMode="auto">
          <a:xfrm>
            <a:off x="7194376" y="5371628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2"/>
          <p:cNvCxnSpPr>
            <a:cxnSpLocks noChangeShapeType="1"/>
          </p:cNvCxnSpPr>
          <p:nvPr/>
        </p:nvCxnSpPr>
        <p:spPr bwMode="auto">
          <a:xfrm>
            <a:off x="7239000" y="2360613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4"/>
          <p:cNvCxnSpPr>
            <a:cxnSpLocks noChangeShapeType="1"/>
          </p:cNvCxnSpPr>
          <p:nvPr/>
        </p:nvCxnSpPr>
        <p:spPr bwMode="auto">
          <a:xfrm flipH="1">
            <a:off x="8456613" y="2363788"/>
            <a:ext cx="1588" cy="344147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5"/>
          <p:cNvCxnSpPr>
            <a:cxnSpLocks noChangeShapeType="1"/>
          </p:cNvCxnSpPr>
          <p:nvPr/>
        </p:nvCxnSpPr>
        <p:spPr bwMode="auto">
          <a:xfrm>
            <a:off x="7239000" y="5805264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57"/>
          <p:cNvCxnSpPr>
            <a:cxnSpLocks noChangeShapeType="1"/>
          </p:cNvCxnSpPr>
          <p:nvPr/>
        </p:nvCxnSpPr>
        <p:spPr bwMode="auto">
          <a:xfrm>
            <a:off x="8748464" y="2856111"/>
            <a:ext cx="0" cy="2014636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58"/>
          <p:cNvCxnSpPr>
            <a:cxnSpLocks noChangeShapeType="1"/>
          </p:cNvCxnSpPr>
          <p:nvPr/>
        </p:nvCxnSpPr>
        <p:spPr bwMode="auto">
          <a:xfrm>
            <a:off x="7293868" y="2852936"/>
            <a:ext cx="1526604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17"/>
          <p:cNvCxnSpPr>
            <a:cxnSpLocks noChangeShapeType="1"/>
          </p:cNvCxnSpPr>
          <p:nvPr/>
        </p:nvCxnSpPr>
        <p:spPr bwMode="auto">
          <a:xfrm>
            <a:off x="6084168" y="4653136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5"/>
          <p:cNvCxnSpPr>
            <a:cxnSpLocks noChangeShapeType="1"/>
          </p:cNvCxnSpPr>
          <p:nvPr/>
        </p:nvCxnSpPr>
        <p:spPr bwMode="auto">
          <a:xfrm>
            <a:off x="7236296" y="4869160"/>
            <a:ext cx="151058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44"/>
          <p:cNvCxnSpPr>
            <a:cxnSpLocks noChangeShapeType="1"/>
            <a:endCxn id="50" idx="1"/>
          </p:cNvCxnSpPr>
          <p:nvPr/>
        </p:nvCxnSpPr>
        <p:spPr bwMode="auto">
          <a:xfrm>
            <a:off x="2057400" y="3429000"/>
            <a:ext cx="3594720" cy="144690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prstDash val="sysDash"/>
            <a:round/>
            <a:headEnd type="none" w="lg" len="lg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Rectangle 48"/>
          <p:cNvSpPr>
            <a:spLocks noChangeArrowheads="1"/>
          </p:cNvSpPr>
          <p:nvPr/>
        </p:nvSpPr>
        <p:spPr bwMode="auto">
          <a:xfrm>
            <a:off x="1187624" y="3212976"/>
            <a:ext cx="1143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26</a:t>
            </a:r>
            <a:endParaRPr lang="en-GB" dirty="0"/>
          </a:p>
        </p:txBody>
      </p:sp>
      <p:sp>
        <p:nvSpPr>
          <p:cNvPr id="66" name="Rectangle 20"/>
          <p:cNvSpPr>
            <a:spLocks noChangeArrowheads="1"/>
          </p:cNvSpPr>
          <p:nvPr/>
        </p:nvSpPr>
        <p:spPr bwMode="auto">
          <a:xfrm>
            <a:off x="6372200" y="4653136"/>
            <a:ext cx="5760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836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8" grpId="0"/>
      <p:bldP spid="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Running the Simple Program</a:t>
            </a:r>
            <a:endParaRPr lang="en-GB"/>
          </a:p>
        </p:txBody>
      </p:sp>
      <p:sp>
        <p:nvSpPr>
          <p:cNvPr id="40987" name="Rectangle 30"/>
          <p:cNvSpPr>
            <a:spLocks noChangeArrowheads="1"/>
          </p:cNvSpPr>
          <p:nvPr/>
        </p:nvSpPr>
        <p:spPr bwMode="auto">
          <a:xfrm>
            <a:off x="1066800" y="1676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8" name="Rectangle 31"/>
          <p:cNvSpPr>
            <a:spLocks noChangeArrowheads="1"/>
          </p:cNvSpPr>
          <p:nvPr/>
        </p:nvSpPr>
        <p:spPr bwMode="auto">
          <a:xfrm>
            <a:off x="1066800" y="2438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89" name="Rectangle 33"/>
          <p:cNvSpPr>
            <a:spLocks noChangeArrowheads="1"/>
          </p:cNvSpPr>
          <p:nvPr/>
        </p:nvSpPr>
        <p:spPr bwMode="auto">
          <a:xfrm>
            <a:off x="1066800" y="3200400"/>
            <a:ext cx="1676400" cy="457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0991" name="Rectangle 35"/>
          <p:cNvSpPr>
            <a:spLocks noChangeArrowheads="1"/>
          </p:cNvSpPr>
          <p:nvPr/>
        </p:nvSpPr>
        <p:spPr bwMode="auto">
          <a:xfrm>
            <a:off x="457200" y="1676400"/>
            <a:ext cx="9239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PC</a:t>
            </a:r>
            <a:endParaRPr lang="en-GB"/>
          </a:p>
        </p:txBody>
      </p:sp>
      <p:sp>
        <p:nvSpPr>
          <p:cNvPr id="40992" name="Rectangle 36"/>
          <p:cNvSpPr>
            <a:spLocks noChangeArrowheads="1"/>
          </p:cNvSpPr>
          <p:nvPr/>
        </p:nvSpPr>
        <p:spPr bwMode="auto">
          <a:xfrm>
            <a:off x="457200" y="2436813"/>
            <a:ext cx="9239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Courier" charset="0"/>
              </a:rPr>
              <a:t>IR</a:t>
            </a:r>
            <a:endParaRPr lang="en-GB"/>
          </a:p>
        </p:txBody>
      </p:sp>
      <p:sp>
        <p:nvSpPr>
          <p:cNvPr id="40993" name="Rectangle 37"/>
          <p:cNvSpPr>
            <a:spLocks noChangeArrowheads="1"/>
          </p:cNvSpPr>
          <p:nvPr/>
        </p:nvSpPr>
        <p:spPr bwMode="auto">
          <a:xfrm>
            <a:off x="457200" y="31988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ACC</a:t>
            </a:r>
            <a:endParaRPr lang="en-GB" dirty="0"/>
          </a:p>
        </p:txBody>
      </p:sp>
      <p:cxnSp>
        <p:nvCxnSpPr>
          <p:cNvPr id="40997" name="Straight Arrow Connector 43"/>
          <p:cNvCxnSpPr>
            <a:cxnSpLocks noChangeShapeType="1"/>
          </p:cNvCxnSpPr>
          <p:nvPr/>
        </p:nvCxnSpPr>
        <p:spPr bwMode="auto">
          <a:xfrm>
            <a:off x="2014564" y="1916834"/>
            <a:ext cx="3962400" cy="1296142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8" name="Rectangle 41"/>
          <p:cNvSpPr>
            <a:spLocks noChangeArrowheads="1"/>
          </p:cNvSpPr>
          <p:nvPr/>
        </p:nvSpPr>
        <p:spPr bwMode="auto">
          <a:xfrm>
            <a:off x="1143000" y="2436813"/>
            <a:ext cx="144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HLT</a:t>
            </a:r>
            <a:endParaRPr lang="en-GB" dirty="0">
              <a:latin typeface="Courier"/>
              <a:cs typeface="Courier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096000" y="1676400"/>
            <a:ext cx="1676400" cy="4344888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cxnSp>
        <p:nvCxnSpPr>
          <p:cNvPr id="40" name="Straight Connector 8"/>
          <p:cNvCxnSpPr>
            <a:cxnSpLocks noChangeShapeType="1"/>
          </p:cNvCxnSpPr>
          <p:nvPr/>
        </p:nvCxnSpPr>
        <p:spPr bwMode="auto">
          <a:xfrm>
            <a:off x="6096000" y="2133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9"/>
          <p:cNvCxnSpPr>
            <a:cxnSpLocks noChangeShapeType="1"/>
          </p:cNvCxnSpPr>
          <p:nvPr/>
        </p:nvCxnSpPr>
        <p:spPr bwMode="auto">
          <a:xfrm>
            <a:off x="6096000" y="25908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0"/>
          <p:cNvCxnSpPr>
            <a:cxnSpLocks noChangeShapeType="1"/>
          </p:cNvCxnSpPr>
          <p:nvPr/>
        </p:nvCxnSpPr>
        <p:spPr bwMode="auto">
          <a:xfrm>
            <a:off x="6096000" y="3046413"/>
            <a:ext cx="16764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11"/>
          <p:cNvSpPr>
            <a:spLocks noChangeArrowheads="1"/>
          </p:cNvSpPr>
          <p:nvPr/>
        </p:nvSpPr>
        <p:spPr bwMode="auto">
          <a:xfrm>
            <a:off x="6162675" y="1674813"/>
            <a:ext cx="1076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LDA y</a:t>
            </a:r>
            <a:endParaRPr lang="en-GB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6172200" y="21320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ADD z</a:t>
            </a:r>
            <a:endParaRPr lang="en-GB" dirty="0"/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6172200" y="2589213"/>
            <a:ext cx="923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STA x</a:t>
            </a:r>
            <a:endParaRPr lang="en-GB" dirty="0"/>
          </a:p>
        </p:txBody>
      </p:sp>
      <p:cxnSp>
        <p:nvCxnSpPr>
          <p:cNvPr id="46" name="Straight Connector 14"/>
          <p:cNvCxnSpPr>
            <a:cxnSpLocks noChangeShapeType="1"/>
          </p:cNvCxnSpPr>
          <p:nvPr/>
        </p:nvCxnSpPr>
        <p:spPr bwMode="auto">
          <a:xfrm>
            <a:off x="6096000" y="35052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6172200" y="304323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HLT</a:t>
            </a:r>
            <a:endParaRPr lang="en-GB" dirty="0"/>
          </a:p>
        </p:txBody>
      </p:sp>
      <p:cxnSp>
        <p:nvCxnSpPr>
          <p:cNvPr id="48" name="Straight Connector 16"/>
          <p:cNvCxnSpPr>
            <a:cxnSpLocks noChangeShapeType="1"/>
          </p:cNvCxnSpPr>
          <p:nvPr/>
        </p:nvCxnSpPr>
        <p:spPr bwMode="auto">
          <a:xfrm>
            <a:off x="6096000" y="51054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17"/>
          <p:cNvCxnSpPr>
            <a:cxnSpLocks noChangeShapeType="1"/>
          </p:cNvCxnSpPr>
          <p:nvPr/>
        </p:nvCxnSpPr>
        <p:spPr bwMode="auto">
          <a:xfrm>
            <a:off x="6096000" y="5562600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5652120" y="4644926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 charset="0"/>
              </a:rPr>
              <a:t>x</a:t>
            </a:r>
            <a:endParaRPr lang="en-GB" dirty="0"/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652120" y="5106888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y    17</a:t>
            </a:r>
            <a:endParaRPr lang="en-GB" dirty="0"/>
          </a:p>
        </p:txBody>
      </p: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5652120" y="5559326"/>
            <a:ext cx="114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z     9</a:t>
            </a:r>
            <a:endParaRPr lang="en-GB" dirty="0"/>
          </a:p>
        </p:txBody>
      </p:sp>
      <p:cxnSp>
        <p:nvCxnSpPr>
          <p:cNvPr id="53" name="Straight Connector 42"/>
          <p:cNvCxnSpPr>
            <a:cxnSpLocks noChangeShapeType="1"/>
          </p:cNvCxnSpPr>
          <p:nvPr/>
        </p:nvCxnSpPr>
        <p:spPr bwMode="auto">
          <a:xfrm>
            <a:off x="8002588" y="1906588"/>
            <a:ext cx="0" cy="346662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Straight Connector 47"/>
          <p:cNvCxnSpPr>
            <a:cxnSpLocks noChangeShapeType="1"/>
          </p:cNvCxnSpPr>
          <p:nvPr/>
        </p:nvCxnSpPr>
        <p:spPr bwMode="auto">
          <a:xfrm>
            <a:off x="7239000" y="1905000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50"/>
          <p:cNvCxnSpPr>
            <a:cxnSpLocks noChangeShapeType="1"/>
          </p:cNvCxnSpPr>
          <p:nvPr/>
        </p:nvCxnSpPr>
        <p:spPr bwMode="auto">
          <a:xfrm>
            <a:off x="7194376" y="5371628"/>
            <a:ext cx="762000" cy="158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2"/>
          <p:cNvCxnSpPr>
            <a:cxnSpLocks noChangeShapeType="1"/>
          </p:cNvCxnSpPr>
          <p:nvPr/>
        </p:nvCxnSpPr>
        <p:spPr bwMode="auto">
          <a:xfrm>
            <a:off x="7239000" y="2360613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4"/>
          <p:cNvCxnSpPr>
            <a:cxnSpLocks noChangeShapeType="1"/>
          </p:cNvCxnSpPr>
          <p:nvPr/>
        </p:nvCxnSpPr>
        <p:spPr bwMode="auto">
          <a:xfrm flipH="1">
            <a:off x="8456613" y="2363788"/>
            <a:ext cx="1588" cy="3441478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5"/>
          <p:cNvCxnSpPr>
            <a:cxnSpLocks noChangeShapeType="1"/>
          </p:cNvCxnSpPr>
          <p:nvPr/>
        </p:nvCxnSpPr>
        <p:spPr bwMode="auto">
          <a:xfrm>
            <a:off x="7239000" y="5805264"/>
            <a:ext cx="121920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57"/>
          <p:cNvCxnSpPr>
            <a:cxnSpLocks noChangeShapeType="1"/>
          </p:cNvCxnSpPr>
          <p:nvPr/>
        </p:nvCxnSpPr>
        <p:spPr bwMode="auto">
          <a:xfrm>
            <a:off x="8748464" y="2856111"/>
            <a:ext cx="0" cy="2014636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58"/>
          <p:cNvCxnSpPr>
            <a:cxnSpLocks noChangeShapeType="1"/>
          </p:cNvCxnSpPr>
          <p:nvPr/>
        </p:nvCxnSpPr>
        <p:spPr bwMode="auto">
          <a:xfrm>
            <a:off x="7293868" y="2852936"/>
            <a:ext cx="1526604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17"/>
          <p:cNvCxnSpPr>
            <a:cxnSpLocks noChangeShapeType="1"/>
          </p:cNvCxnSpPr>
          <p:nvPr/>
        </p:nvCxnSpPr>
        <p:spPr bwMode="auto">
          <a:xfrm>
            <a:off x="6084168" y="4653136"/>
            <a:ext cx="1676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5"/>
          <p:cNvCxnSpPr>
            <a:cxnSpLocks noChangeShapeType="1"/>
          </p:cNvCxnSpPr>
          <p:nvPr/>
        </p:nvCxnSpPr>
        <p:spPr bwMode="auto">
          <a:xfrm>
            <a:off x="7236296" y="4869160"/>
            <a:ext cx="1510580" cy="1587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arrow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Rectangle 48"/>
          <p:cNvSpPr>
            <a:spLocks noChangeArrowheads="1"/>
          </p:cNvSpPr>
          <p:nvPr/>
        </p:nvSpPr>
        <p:spPr bwMode="auto">
          <a:xfrm>
            <a:off x="1187624" y="3212976"/>
            <a:ext cx="1143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26</a:t>
            </a:r>
            <a:endParaRPr lang="en-GB" dirty="0"/>
          </a:p>
        </p:txBody>
      </p:sp>
      <p:sp>
        <p:nvSpPr>
          <p:cNvPr id="66" name="Rectangle 20"/>
          <p:cNvSpPr>
            <a:spLocks noChangeArrowheads="1"/>
          </p:cNvSpPr>
          <p:nvPr/>
        </p:nvSpPr>
        <p:spPr bwMode="auto">
          <a:xfrm>
            <a:off x="6372200" y="4653136"/>
            <a:ext cx="5760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Courier" charset="0"/>
              </a:rPr>
              <a:t>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61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Exercises 1.3-1.7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Try any of the challenge problems 1.3 to 1.7</a:t>
            </a:r>
          </a:p>
          <a:p>
            <a:r>
              <a:rPr lang="en-GB" dirty="0" smtClean="0"/>
              <a:t>1.4 onwards require the use of branch instructions</a:t>
            </a:r>
          </a:p>
          <a:p>
            <a:pPr lvl="1"/>
            <a:r>
              <a:rPr lang="en-GB" dirty="0" smtClean="0"/>
              <a:t>If statements</a:t>
            </a:r>
          </a:p>
          <a:p>
            <a:pPr lvl="1"/>
            <a:r>
              <a:rPr lang="en-GB" dirty="0" smtClean="0"/>
              <a:t>Loops </a:t>
            </a:r>
          </a:p>
          <a:p>
            <a:r>
              <a:rPr lang="en-GB" dirty="0" smtClean="0"/>
              <a:t>See notes for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4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Fetch-Execute Cycle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How the Computer Processes Instructions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1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Fetch-Execute</a:t>
            </a:r>
            <a:endParaRPr lang="en-GB"/>
          </a:p>
        </p:txBody>
      </p:sp>
      <p:sp>
        <p:nvSpPr>
          <p:cNvPr id="378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196752"/>
            <a:ext cx="7543800" cy="316835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Each instruction cycle consists on two </a:t>
            </a:r>
            <a:r>
              <a:rPr lang="en-GB" dirty="0" err="1" smtClean="0"/>
              <a:t>subcycles</a:t>
            </a:r>
            <a:endParaRPr lang="en-GB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Fetch cycle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Load the next instruction (</a:t>
            </a:r>
            <a:r>
              <a:rPr lang="en-GB" dirty="0" err="1" smtClean="0"/>
              <a:t>Opcode</a:t>
            </a:r>
            <a:r>
              <a:rPr lang="en-GB" dirty="0" smtClean="0"/>
              <a:t> + address)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Use Program Counter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Execute cycle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Control unit interprets the </a:t>
            </a:r>
            <a:r>
              <a:rPr lang="en-GB" dirty="0" err="1" smtClean="0"/>
              <a:t>opcode</a:t>
            </a:r>
            <a:r>
              <a:rPr lang="en-GB" dirty="0" smtClean="0"/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... an operation to be executed on the data by the ALU</a:t>
            </a:r>
            <a:endParaRPr lang="en-GB" dirty="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07504" y="5013176"/>
            <a:ext cx="792088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Start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5334000" y="4746104"/>
            <a:ext cx="1752600" cy="12192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400">
                <a:solidFill>
                  <a:srgbClr val="000000"/>
                </a:solidFill>
              </a:rPr>
              <a:t>Decode &amp; execute instruction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899592" y="5355704"/>
            <a:ext cx="100540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3657600" y="5355704"/>
            <a:ext cx="1676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7086600" y="5355704"/>
            <a:ext cx="941784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 flipV="1">
            <a:off x="1475656" y="4365104"/>
            <a:ext cx="6068144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7543800" y="4365104"/>
            <a:ext cx="0" cy="990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1475656" y="4365104"/>
            <a:ext cx="0" cy="990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07704" y="4725144"/>
            <a:ext cx="1752600" cy="12192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400">
                <a:solidFill>
                  <a:srgbClr val="000000"/>
                </a:solidFill>
              </a:rPr>
              <a:t>Fetch next instruction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8028384" y="5013176"/>
            <a:ext cx="792088" cy="609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Halt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2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0" y="5807521"/>
            <a:ext cx="9144000" cy="114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Fetch Instruction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68144" y="1124744"/>
            <a:ext cx="2880320" cy="534923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600" dirty="0" smtClean="0"/>
              <a:t>Program counter to address register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dirty="0" smtClean="0"/>
              <a:t>Read memory at address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dirty="0" smtClean="0"/>
              <a:t>Memory data to ‘Data’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dirty="0" smtClean="0"/>
              <a:t>‘Data’ to instruction register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600" dirty="0" smtClean="0"/>
              <a:t>Advance program counter</a:t>
            </a:r>
          </a:p>
          <a:p>
            <a:pPr marL="514350" indent="-514350">
              <a:buFont typeface="+mj-lt"/>
              <a:buAutoNum type="arabicPeriod"/>
            </a:pPr>
            <a:endParaRPr lang="en-GB" sz="2600" dirty="0" smtClean="0"/>
          </a:p>
          <a:p>
            <a:pPr marL="514350" indent="-514350">
              <a:buFont typeface="+mj-lt"/>
              <a:buAutoNum type="arabicPeriod"/>
            </a:pPr>
            <a:endParaRPr lang="en-GB" sz="2600" dirty="0" smtClean="0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2667000" y="4074755"/>
            <a:ext cx="1019200" cy="7033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8" name="Rectangle 1028"/>
          <p:cNvSpPr>
            <a:spLocks noChangeArrowheads="1"/>
          </p:cNvSpPr>
          <p:nvPr/>
        </p:nvSpPr>
        <p:spPr bwMode="auto">
          <a:xfrm>
            <a:off x="2267744" y="5214689"/>
            <a:ext cx="1152128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9" name="Rectangle 1029"/>
          <p:cNvSpPr>
            <a:spLocks noChangeArrowheads="1"/>
          </p:cNvSpPr>
          <p:nvPr/>
        </p:nvSpPr>
        <p:spPr bwMode="auto">
          <a:xfrm>
            <a:off x="896144" y="4278585"/>
            <a:ext cx="1299592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1" name="Text Box 1031"/>
          <p:cNvSpPr txBox="1">
            <a:spLocks noChangeArrowheads="1"/>
          </p:cNvSpPr>
          <p:nvPr/>
        </p:nvSpPr>
        <p:spPr bwMode="auto">
          <a:xfrm>
            <a:off x="2627784" y="4074755"/>
            <a:ext cx="10679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Program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Counter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2" name="Rectangle 1032"/>
          <p:cNvSpPr>
            <a:spLocks noChangeArrowheads="1"/>
          </p:cNvSpPr>
          <p:nvPr/>
        </p:nvSpPr>
        <p:spPr bwMode="auto">
          <a:xfrm>
            <a:off x="1115616" y="2766417"/>
            <a:ext cx="1066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3" name="Text Box 1033"/>
          <p:cNvSpPr txBox="1">
            <a:spLocks noChangeArrowheads="1"/>
          </p:cNvSpPr>
          <p:nvPr/>
        </p:nvSpPr>
        <p:spPr bwMode="auto">
          <a:xfrm>
            <a:off x="2359025" y="5174619"/>
            <a:ext cx="11328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Address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4" name="Text Box 1034"/>
          <p:cNvSpPr txBox="1">
            <a:spLocks noChangeArrowheads="1"/>
          </p:cNvSpPr>
          <p:nvPr/>
        </p:nvSpPr>
        <p:spPr bwMode="auto">
          <a:xfrm>
            <a:off x="899592" y="4238515"/>
            <a:ext cx="1295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Instruction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5" name="Text Box 1035"/>
          <p:cNvSpPr txBox="1">
            <a:spLocks noChangeArrowheads="1"/>
          </p:cNvSpPr>
          <p:nvPr/>
        </p:nvSpPr>
        <p:spPr bwMode="auto">
          <a:xfrm>
            <a:off x="1294909" y="2726347"/>
            <a:ext cx="6848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Data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7" name="Rectangle 1037"/>
          <p:cNvSpPr>
            <a:spLocks noChangeArrowheads="1"/>
          </p:cNvSpPr>
          <p:nvPr/>
        </p:nvSpPr>
        <p:spPr bwMode="auto">
          <a:xfrm>
            <a:off x="971600" y="1357089"/>
            <a:ext cx="1695400" cy="40121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9" name="Text Box 1039"/>
          <p:cNvSpPr txBox="1">
            <a:spLocks noChangeArrowheads="1"/>
          </p:cNvSpPr>
          <p:nvPr/>
        </p:nvSpPr>
        <p:spPr bwMode="auto">
          <a:xfrm>
            <a:off x="971600" y="1358195"/>
            <a:ext cx="162336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Accumulators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40" name="Rectangle 1040"/>
          <p:cNvSpPr>
            <a:spLocks noChangeArrowheads="1"/>
          </p:cNvSpPr>
          <p:nvPr/>
        </p:nvSpPr>
        <p:spPr bwMode="auto">
          <a:xfrm>
            <a:off x="829072" y="1176114"/>
            <a:ext cx="2158752" cy="22383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2" name="Rectangle 1042"/>
          <p:cNvSpPr>
            <a:spLocks noChangeArrowheads="1"/>
          </p:cNvSpPr>
          <p:nvPr/>
        </p:nvSpPr>
        <p:spPr bwMode="auto">
          <a:xfrm>
            <a:off x="803920" y="3846537"/>
            <a:ext cx="3048000" cy="23907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4" name="Rectangle 1044"/>
          <p:cNvSpPr>
            <a:spLocks noChangeArrowheads="1"/>
          </p:cNvSpPr>
          <p:nvPr/>
        </p:nvSpPr>
        <p:spPr bwMode="auto">
          <a:xfrm>
            <a:off x="5004048" y="4074755"/>
            <a:ext cx="669359" cy="185433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5" name="Text Box 1045"/>
          <p:cNvSpPr txBox="1">
            <a:spLocks noChangeArrowheads="1"/>
          </p:cNvSpPr>
          <p:nvPr/>
        </p:nvSpPr>
        <p:spPr bwMode="auto">
          <a:xfrm>
            <a:off x="5076056" y="4402295"/>
            <a:ext cx="553998" cy="119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wordArtVert"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77850" name="Line 1050"/>
          <p:cNvSpPr>
            <a:spLocks noChangeShapeType="1"/>
          </p:cNvSpPr>
          <p:nvPr/>
        </p:nvSpPr>
        <p:spPr bwMode="auto">
          <a:xfrm>
            <a:off x="1619672" y="4074755"/>
            <a:ext cx="8640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59" name="Line 1059"/>
          <p:cNvSpPr>
            <a:spLocks noChangeShapeType="1"/>
          </p:cNvSpPr>
          <p:nvPr/>
        </p:nvSpPr>
        <p:spPr bwMode="auto">
          <a:xfrm>
            <a:off x="1475656" y="4659585"/>
            <a:ext cx="0" cy="6271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0" name="Line 1060"/>
          <p:cNvSpPr>
            <a:spLocks noChangeShapeType="1"/>
          </p:cNvSpPr>
          <p:nvPr/>
        </p:nvSpPr>
        <p:spPr bwMode="auto">
          <a:xfrm>
            <a:off x="2057400" y="5718745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1" name="Line 1061"/>
          <p:cNvSpPr>
            <a:spLocks noChangeShapeType="1"/>
          </p:cNvSpPr>
          <p:nvPr/>
        </p:nvSpPr>
        <p:spPr bwMode="auto">
          <a:xfrm>
            <a:off x="2057400" y="5871145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2" name="Line 1062"/>
          <p:cNvSpPr>
            <a:spLocks noChangeShapeType="1"/>
          </p:cNvSpPr>
          <p:nvPr/>
        </p:nvSpPr>
        <p:spPr bwMode="auto">
          <a:xfrm>
            <a:off x="2057400" y="6023545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3" name="Text Box 1063"/>
          <p:cNvSpPr txBox="1">
            <a:spLocks noChangeArrowheads="1"/>
          </p:cNvSpPr>
          <p:nvPr/>
        </p:nvSpPr>
        <p:spPr bwMode="auto">
          <a:xfrm>
            <a:off x="3923928" y="4998814"/>
            <a:ext cx="1047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77864" name="Text Box 1064"/>
          <p:cNvSpPr txBox="1">
            <a:spLocks noChangeArrowheads="1"/>
          </p:cNvSpPr>
          <p:nvPr/>
        </p:nvSpPr>
        <p:spPr bwMode="auto">
          <a:xfrm>
            <a:off x="3491880" y="2550393"/>
            <a:ext cx="6976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77865" name="Line 1065"/>
          <p:cNvSpPr>
            <a:spLocks noChangeShapeType="1"/>
          </p:cNvSpPr>
          <p:nvPr/>
        </p:nvSpPr>
        <p:spPr bwMode="auto">
          <a:xfrm>
            <a:off x="2195736" y="2982441"/>
            <a:ext cx="3096344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 type="triangle" w="lg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6" name="Text Box 1066"/>
          <p:cNvSpPr txBox="1">
            <a:spLocks noChangeArrowheads="1"/>
          </p:cNvSpPr>
          <p:nvPr/>
        </p:nvSpPr>
        <p:spPr bwMode="auto">
          <a:xfrm>
            <a:off x="2915816" y="3414489"/>
            <a:ext cx="15391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C</a:t>
            </a:r>
            <a:r>
              <a:rPr lang="en-GB" sz="2000" i="1" dirty="0" smtClean="0">
                <a:solidFill>
                  <a:srgbClr val="000000"/>
                </a:solidFill>
              </a:rPr>
              <a:t>ontrol </a:t>
            </a:r>
            <a:r>
              <a:rPr lang="en-GB" sz="2000" i="1" dirty="0">
                <a:solidFill>
                  <a:srgbClr val="000000"/>
                </a:solidFill>
              </a:rPr>
              <a:t>U</a:t>
            </a:r>
            <a:r>
              <a:rPr lang="en-GB" sz="2000" i="1" dirty="0" smtClean="0">
                <a:solidFill>
                  <a:srgbClr val="000000"/>
                </a:solidFill>
              </a:rPr>
              <a:t>nit</a:t>
            </a:r>
            <a:endParaRPr lang="en-GB" sz="2000" i="1" dirty="0">
              <a:solidFill>
                <a:srgbClr val="000000"/>
              </a:solidFill>
            </a:endParaRPr>
          </a:p>
        </p:txBody>
      </p:sp>
      <p:sp>
        <p:nvSpPr>
          <p:cNvPr id="77867" name="Text Box 1067"/>
          <p:cNvSpPr txBox="1">
            <a:spLocks noChangeArrowheads="1"/>
          </p:cNvSpPr>
          <p:nvPr/>
        </p:nvSpPr>
        <p:spPr bwMode="auto">
          <a:xfrm>
            <a:off x="3005659" y="1204689"/>
            <a:ext cx="630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43" name="Line 1059"/>
          <p:cNvSpPr>
            <a:spLocks noChangeShapeType="1"/>
          </p:cNvSpPr>
          <p:nvPr/>
        </p:nvSpPr>
        <p:spPr bwMode="auto">
          <a:xfrm>
            <a:off x="1187624" y="4062561"/>
            <a:ext cx="0" cy="216024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4" name="Line 1059"/>
          <p:cNvSpPr>
            <a:spLocks noChangeShapeType="1"/>
          </p:cNvSpPr>
          <p:nvPr/>
        </p:nvSpPr>
        <p:spPr bwMode="auto">
          <a:xfrm>
            <a:off x="1619672" y="3147417"/>
            <a:ext cx="0" cy="915144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5" name="Line 1059"/>
          <p:cNvSpPr>
            <a:spLocks noChangeShapeType="1"/>
          </p:cNvSpPr>
          <p:nvPr/>
        </p:nvSpPr>
        <p:spPr bwMode="auto">
          <a:xfrm>
            <a:off x="2483768" y="4062561"/>
            <a:ext cx="0" cy="11521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6" name="Line 1059"/>
          <p:cNvSpPr>
            <a:spLocks noChangeShapeType="1"/>
          </p:cNvSpPr>
          <p:nvPr/>
        </p:nvSpPr>
        <p:spPr bwMode="auto">
          <a:xfrm>
            <a:off x="3203848" y="4782641"/>
            <a:ext cx="0" cy="432048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7" name="Line 1059"/>
          <p:cNvSpPr>
            <a:spLocks noChangeShapeType="1"/>
          </p:cNvSpPr>
          <p:nvPr/>
        </p:nvSpPr>
        <p:spPr bwMode="auto">
          <a:xfrm flipV="1">
            <a:off x="2987824" y="4782641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8" name="Line 1059"/>
          <p:cNvSpPr>
            <a:spLocks noChangeShapeType="1"/>
          </p:cNvSpPr>
          <p:nvPr/>
        </p:nvSpPr>
        <p:spPr bwMode="auto">
          <a:xfrm flipV="1">
            <a:off x="3419872" y="5358704"/>
            <a:ext cx="1584176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9" name="Line 1059"/>
          <p:cNvSpPr>
            <a:spLocks noChangeShapeType="1"/>
          </p:cNvSpPr>
          <p:nvPr/>
        </p:nvSpPr>
        <p:spPr bwMode="auto">
          <a:xfrm>
            <a:off x="5292080" y="2999209"/>
            <a:ext cx="0" cy="106335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 type="none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0" name="Line 1059"/>
          <p:cNvSpPr>
            <a:spLocks noChangeShapeType="1"/>
          </p:cNvSpPr>
          <p:nvPr/>
        </p:nvSpPr>
        <p:spPr bwMode="auto">
          <a:xfrm flipV="1">
            <a:off x="1403648" y="2478385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1" name="Line 1059"/>
          <p:cNvSpPr>
            <a:spLocks noChangeShapeType="1"/>
          </p:cNvSpPr>
          <p:nvPr/>
        </p:nvSpPr>
        <p:spPr bwMode="auto">
          <a:xfrm>
            <a:off x="1907704" y="2478385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2" name="Line 1059"/>
          <p:cNvSpPr>
            <a:spLocks noChangeShapeType="1"/>
          </p:cNvSpPr>
          <p:nvPr/>
        </p:nvSpPr>
        <p:spPr bwMode="auto">
          <a:xfrm flipV="1">
            <a:off x="1403648" y="1758305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3" name="Line 1059"/>
          <p:cNvSpPr>
            <a:spLocks noChangeShapeType="1"/>
          </p:cNvSpPr>
          <p:nvPr/>
        </p:nvSpPr>
        <p:spPr bwMode="auto">
          <a:xfrm>
            <a:off x="1907704" y="1758305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4" name="Line 1059"/>
          <p:cNvSpPr>
            <a:spLocks noChangeShapeType="1"/>
          </p:cNvSpPr>
          <p:nvPr/>
        </p:nvSpPr>
        <p:spPr bwMode="auto">
          <a:xfrm>
            <a:off x="1187624" y="4062561"/>
            <a:ext cx="432048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 type="none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419872" y="4704506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1</a:t>
            </a:r>
            <a:endParaRPr lang="en-GB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4271918" y="5415294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424318" y="2472258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3</a:t>
            </a:r>
            <a:endParaRPr lang="en-GB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187624" y="3552378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4</a:t>
            </a:r>
            <a:endParaRPr lang="en-GB" b="1" dirty="0"/>
          </a:p>
        </p:txBody>
      </p:sp>
      <p:sp>
        <p:nvSpPr>
          <p:cNvPr id="58" name="Rectangle 1036"/>
          <p:cNvSpPr>
            <a:spLocks noChangeArrowheads="1"/>
          </p:cNvSpPr>
          <p:nvPr/>
        </p:nvSpPr>
        <p:spPr bwMode="auto">
          <a:xfrm>
            <a:off x="1048544" y="2040210"/>
            <a:ext cx="1219200" cy="435496"/>
          </a:xfrm>
          <a:prstGeom prst="rect">
            <a:avLst/>
          </a:prstGeom>
          <a:pattFill prst="pct10">
            <a:fgClr>
              <a:srgbClr val="660066"/>
            </a:fgClr>
            <a:bgClr>
              <a:prstClr val="white"/>
            </a:bgClr>
          </a:pattFill>
          <a:ln>
            <a:solidFill>
              <a:srgbClr val="660066"/>
            </a:solidFill>
            <a:headEnd/>
            <a:tailEnd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77838" name="Text Box 1038"/>
          <p:cNvSpPr txBox="1">
            <a:spLocks noChangeArrowheads="1"/>
          </p:cNvSpPr>
          <p:nvPr/>
        </p:nvSpPr>
        <p:spPr bwMode="auto">
          <a:xfrm>
            <a:off x="1349474" y="2046337"/>
            <a:ext cx="630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59" name="Rectangle 1030"/>
          <p:cNvSpPr>
            <a:spLocks noChangeArrowheads="1"/>
          </p:cNvSpPr>
          <p:nvPr/>
        </p:nvSpPr>
        <p:spPr bwMode="auto">
          <a:xfrm>
            <a:off x="1026096" y="5280570"/>
            <a:ext cx="1025624" cy="817240"/>
          </a:xfrm>
          <a:prstGeom prst="rect">
            <a:avLst/>
          </a:prstGeom>
          <a:pattFill prst="pct5">
            <a:fgClr>
              <a:srgbClr val="660066"/>
            </a:fgClr>
            <a:bgClr>
              <a:prstClr val="white"/>
            </a:bgClr>
          </a:pattFill>
          <a:ln w="25400">
            <a:solidFill>
              <a:srgbClr val="6600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Text Box 1043"/>
          <p:cNvSpPr txBox="1">
            <a:spLocks noChangeArrowheads="1"/>
          </p:cNvSpPr>
          <p:nvPr/>
        </p:nvSpPr>
        <p:spPr bwMode="auto">
          <a:xfrm>
            <a:off x="1027683" y="5352578"/>
            <a:ext cx="9683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Control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Unit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0" y="5807521"/>
            <a:ext cx="9144000" cy="114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32656"/>
            <a:ext cx="7620000" cy="647799"/>
          </a:xfrm>
        </p:spPr>
        <p:txBody>
          <a:bodyPr/>
          <a:lstStyle/>
          <a:p>
            <a:r>
              <a:rPr lang="en-GB" dirty="0" smtClean="0"/>
              <a:t>Execute Instruction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46576" y="980728"/>
            <a:ext cx="3197424" cy="554461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Decode instruction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Address from instruction to ‘address register’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Access memory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Data from memory to ‘data register’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Add (e.g.) data and accumulator value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600" dirty="0" smtClean="0"/>
              <a:t>Update accumulator</a:t>
            </a:r>
          </a:p>
          <a:p>
            <a:pPr marL="457200" indent="-457200">
              <a:buFont typeface="+mj-lt"/>
              <a:buAutoNum type="arabicPeriod"/>
            </a:pPr>
            <a:endParaRPr lang="en-GB" sz="2600" dirty="0" smtClean="0"/>
          </a:p>
          <a:p>
            <a:pPr marL="457200" indent="-457200">
              <a:buFont typeface="+mj-lt"/>
              <a:buAutoNum type="arabicPeriod"/>
            </a:pPr>
            <a:endParaRPr lang="en-GB" sz="2600" dirty="0" smtClean="0"/>
          </a:p>
        </p:txBody>
      </p:sp>
      <p:sp>
        <p:nvSpPr>
          <p:cNvPr id="77827" name="Rectangle 1027"/>
          <p:cNvSpPr>
            <a:spLocks noChangeArrowheads="1"/>
          </p:cNvSpPr>
          <p:nvPr/>
        </p:nvSpPr>
        <p:spPr bwMode="auto">
          <a:xfrm>
            <a:off x="2667000" y="4218771"/>
            <a:ext cx="1019200" cy="7033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8" name="Rectangle 1028"/>
          <p:cNvSpPr>
            <a:spLocks noChangeArrowheads="1"/>
          </p:cNvSpPr>
          <p:nvPr/>
        </p:nvSpPr>
        <p:spPr bwMode="auto">
          <a:xfrm>
            <a:off x="2267744" y="5358705"/>
            <a:ext cx="1152128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29" name="Rectangle 1029"/>
          <p:cNvSpPr>
            <a:spLocks noChangeArrowheads="1"/>
          </p:cNvSpPr>
          <p:nvPr/>
        </p:nvSpPr>
        <p:spPr bwMode="auto">
          <a:xfrm>
            <a:off x="896144" y="4422601"/>
            <a:ext cx="1299592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1" name="Text Box 1031"/>
          <p:cNvSpPr txBox="1">
            <a:spLocks noChangeArrowheads="1"/>
          </p:cNvSpPr>
          <p:nvPr/>
        </p:nvSpPr>
        <p:spPr bwMode="auto">
          <a:xfrm>
            <a:off x="2627784" y="4218771"/>
            <a:ext cx="10679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Program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Counter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2" name="Rectangle 1032"/>
          <p:cNvSpPr>
            <a:spLocks noChangeArrowheads="1"/>
          </p:cNvSpPr>
          <p:nvPr/>
        </p:nvSpPr>
        <p:spPr bwMode="auto">
          <a:xfrm>
            <a:off x="1115616" y="2910433"/>
            <a:ext cx="1066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3" name="Text Box 1033"/>
          <p:cNvSpPr txBox="1">
            <a:spLocks noChangeArrowheads="1"/>
          </p:cNvSpPr>
          <p:nvPr/>
        </p:nvSpPr>
        <p:spPr bwMode="auto">
          <a:xfrm>
            <a:off x="2359025" y="5318635"/>
            <a:ext cx="11328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Address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4" name="Text Box 1034"/>
          <p:cNvSpPr txBox="1">
            <a:spLocks noChangeArrowheads="1"/>
          </p:cNvSpPr>
          <p:nvPr/>
        </p:nvSpPr>
        <p:spPr bwMode="auto">
          <a:xfrm>
            <a:off x="899592" y="4382531"/>
            <a:ext cx="1295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Instruction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5" name="Text Box 1035"/>
          <p:cNvSpPr txBox="1">
            <a:spLocks noChangeArrowheads="1"/>
          </p:cNvSpPr>
          <p:nvPr/>
        </p:nvSpPr>
        <p:spPr bwMode="auto">
          <a:xfrm>
            <a:off x="1294909" y="2870363"/>
            <a:ext cx="6848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Data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37" name="Rectangle 1037"/>
          <p:cNvSpPr>
            <a:spLocks noChangeArrowheads="1"/>
          </p:cNvSpPr>
          <p:nvPr/>
        </p:nvSpPr>
        <p:spPr bwMode="auto">
          <a:xfrm>
            <a:off x="971600" y="1501105"/>
            <a:ext cx="1695400" cy="40121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39" name="Text Box 1039"/>
          <p:cNvSpPr txBox="1">
            <a:spLocks noChangeArrowheads="1"/>
          </p:cNvSpPr>
          <p:nvPr/>
        </p:nvSpPr>
        <p:spPr bwMode="auto">
          <a:xfrm>
            <a:off x="971600" y="1502211"/>
            <a:ext cx="162336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Accumulators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7840" name="Rectangle 1040"/>
          <p:cNvSpPr>
            <a:spLocks noChangeArrowheads="1"/>
          </p:cNvSpPr>
          <p:nvPr/>
        </p:nvSpPr>
        <p:spPr bwMode="auto">
          <a:xfrm>
            <a:off x="829072" y="1320130"/>
            <a:ext cx="2158752" cy="22383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2" name="Rectangle 1042"/>
          <p:cNvSpPr>
            <a:spLocks noChangeArrowheads="1"/>
          </p:cNvSpPr>
          <p:nvPr/>
        </p:nvSpPr>
        <p:spPr bwMode="auto">
          <a:xfrm>
            <a:off x="803920" y="3990553"/>
            <a:ext cx="3048000" cy="2390775"/>
          </a:xfrm>
          <a:prstGeom prst="rect">
            <a:avLst/>
          </a:pr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4" name="Rectangle 1044"/>
          <p:cNvSpPr>
            <a:spLocks noChangeArrowheads="1"/>
          </p:cNvSpPr>
          <p:nvPr/>
        </p:nvSpPr>
        <p:spPr bwMode="auto">
          <a:xfrm>
            <a:off x="5004048" y="4218771"/>
            <a:ext cx="669359" cy="185433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5" name="Text Box 1045"/>
          <p:cNvSpPr txBox="1">
            <a:spLocks noChangeArrowheads="1"/>
          </p:cNvSpPr>
          <p:nvPr/>
        </p:nvSpPr>
        <p:spPr bwMode="auto">
          <a:xfrm>
            <a:off x="5076056" y="4546311"/>
            <a:ext cx="553998" cy="119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wordArtVert"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77850" name="Line 1050"/>
          <p:cNvSpPr>
            <a:spLocks noChangeShapeType="1"/>
          </p:cNvSpPr>
          <p:nvPr/>
        </p:nvSpPr>
        <p:spPr bwMode="auto">
          <a:xfrm>
            <a:off x="1187624" y="4206577"/>
            <a:ext cx="43204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59" name="Line 1059"/>
          <p:cNvSpPr>
            <a:spLocks noChangeShapeType="1"/>
          </p:cNvSpPr>
          <p:nvPr/>
        </p:nvSpPr>
        <p:spPr bwMode="auto">
          <a:xfrm>
            <a:off x="1475656" y="4803601"/>
            <a:ext cx="0" cy="62711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0" name="Line 1060"/>
          <p:cNvSpPr>
            <a:spLocks noChangeShapeType="1"/>
          </p:cNvSpPr>
          <p:nvPr/>
        </p:nvSpPr>
        <p:spPr bwMode="auto">
          <a:xfrm>
            <a:off x="2057400" y="58627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1" name="Line 1061"/>
          <p:cNvSpPr>
            <a:spLocks noChangeShapeType="1"/>
          </p:cNvSpPr>
          <p:nvPr/>
        </p:nvSpPr>
        <p:spPr bwMode="auto">
          <a:xfrm>
            <a:off x="2057400" y="60151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2" name="Line 1062"/>
          <p:cNvSpPr>
            <a:spLocks noChangeShapeType="1"/>
          </p:cNvSpPr>
          <p:nvPr/>
        </p:nvSpPr>
        <p:spPr bwMode="auto">
          <a:xfrm>
            <a:off x="2057400" y="6167561"/>
            <a:ext cx="381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3" name="Text Box 1063"/>
          <p:cNvSpPr txBox="1">
            <a:spLocks noChangeArrowheads="1"/>
          </p:cNvSpPr>
          <p:nvPr/>
        </p:nvSpPr>
        <p:spPr bwMode="auto">
          <a:xfrm>
            <a:off x="3923928" y="5142830"/>
            <a:ext cx="1047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77864" name="Text Box 1064"/>
          <p:cNvSpPr txBox="1">
            <a:spLocks noChangeArrowheads="1"/>
          </p:cNvSpPr>
          <p:nvPr/>
        </p:nvSpPr>
        <p:spPr bwMode="auto">
          <a:xfrm>
            <a:off x="3491880" y="2694409"/>
            <a:ext cx="6976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77865" name="Line 1065"/>
          <p:cNvSpPr>
            <a:spLocks noChangeShapeType="1"/>
          </p:cNvSpPr>
          <p:nvPr/>
        </p:nvSpPr>
        <p:spPr bwMode="auto">
          <a:xfrm>
            <a:off x="2195736" y="3126457"/>
            <a:ext cx="3096344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 type="triangle" w="lg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7866" name="Text Box 1066"/>
          <p:cNvSpPr txBox="1">
            <a:spLocks noChangeArrowheads="1"/>
          </p:cNvSpPr>
          <p:nvPr/>
        </p:nvSpPr>
        <p:spPr bwMode="auto">
          <a:xfrm>
            <a:off x="2915816" y="3558505"/>
            <a:ext cx="15391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C</a:t>
            </a:r>
            <a:r>
              <a:rPr lang="en-GB" sz="2000" i="1" dirty="0" smtClean="0">
                <a:solidFill>
                  <a:srgbClr val="000000"/>
                </a:solidFill>
              </a:rPr>
              <a:t>ontrol </a:t>
            </a:r>
            <a:r>
              <a:rPr lang="en-GB" sz="2000" i="1" dirty="0">
                <a:solidFill>
                  <a:srgbClr val="000000"/>
                </a:solidFill>
              </a:rPr>
              <a:t>U</a:t>
            </a:r>
            <a:r>
              <a:rPr lang="en-GB" sz="2000" i="1" dirty="0" smtClean="0">
                <a:solidFill>
                  <a:srgbClr val="000000"/>
                </a:solidFill>
              </a:rPr>
              <a:t>nit</a:t>
            </a:r>
            <a:endParaRPr lang="en-GB" sz="2000" i="1" dirty="0">
              <a:solidFill>
                <a:srgbClr val="000000"/>
              </a:solidFill>
            </a:endParaRPr>
          </a:p>
        </p:txBody>
      </p:sp>
      <p:sp>
        <p:nvSpPr>
          <p:cNvPr id="77867" name="Text Box 1067"/>
          <p:cNvSpPr txBox="1">
            <a:spLocks noChangeArrowheads="1"/>
          </p:cNvSpPr>
          <p:nvPr/>
        </p:nvSpPr>
        <p:spPr bwMode="auto">
          <a:xfrm>
            <a:off x="3005659" y="1348705"/>
            <a:ext cx="630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43" name="Line 1059"/>
          <p:cNvSpPr>
            <a:spLocks noChangeShapeType="1"/>
          </p:cNvSpPr>
          <p:nvPr/>
        </p:nvSpPr>
        <p:spPr bwMode="auto">
          <a:xfrm>
            <a:off x="1187624" y="4206577"/>
            <a:ext cx="0" cy="216024"/>
          </a:xfrm>
          <a:prstGeom prst="line">
            <a:avLst/>
          </a:prstGeom>
          <a:noFill/>
          <a:ln w="25400" cmpd="sng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4" name="Line 1059"/>
          <p:cNvSpPr>
            <a:spLocks noChangeShapeType="1"/>
          </p:cNvSpPr>
          <p:nvPr/>
        </p:nvSpPr>
        <p:spPr bwMode="auto">
          <a:xfrm>
            <a:off x="1619672" y="3291433"/>
            <a:ext cx="0" cy="915144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5" name="Line 1059"/>
          <p:cNvSpPr>
            <a:spLocks noChangeShapeType="1"/>
          </p:cNvSpPr>
          <p:nvPr/>
        </p:nvSpPr>
        <p:spPr bwMode="auto">
          <a:xfrm>
            <a:off x="2483768" y="4206577"/>
            <a:ext cx="0" cy="1152128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6" name="Line 1059"/>
          <p:cNvSpPr>
            <a:spLocks noChangeShapeType="1"/>
          </p:cNvSpPr>
          <p:nvPr/>
        </p:nvSpPr>
        <p:spPr bwMode="auto">
          <a:xfrm>
            <a:off x="3203848" y="4926657"/>
            <a:ext cx="0" cy="432048"/>
          </a:xfrm>
          <a:prstGeom prst="line">
            <a:avLst/>
          </a:prstGeom>
          <a:noFill/>
          <a:ln w="25400" cmpd="sng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7" name="Line 1059"/>
          <p:cNvSpPr>
            <a:spLocks noChangeShapeType="1"/>
          </p:cNvSpPr>
          <p:nvPr/>
        </p:nvSpPr>
        <p:spPr bwMode="auto">
          <a:xfrm flipV="1">
            <a:off x="2987824" y="4926657"/>
            <a:ext cx="0" cy="432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8" name="Line 1059"/>
          <p:cNvSpPr>
            <a:spLocks noChangeShapeType="1"/>
          </p:cNvSpPr>
          <p:nvPr/>
        </p:nvSpPr>
        <p:spPr bwMode="auto">
          <a:xfrm flipV="1">
            <a:off x="3419872" y="5502720"/>
            <a:ext cx="1584176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9" name="Line 1059"/>
          <p:cNvSpPr>
            <a:spLocks noChangeShapeType="1"/>
          </p:cNvSpPr>
          <p:nvPr/>
        </p:nvSpPr>
        <p:spPr bwMode="auto">
          <a:xfrm>
            <a:off x="5292080" y="3143225"/>
            <a:ext cx="0" cy="106335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 type="none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0" name="Line 1059"/>
          <p:cNvSpPr>
            <a:spLocks noChangeShapeType="1"/>
          </p:cNvSpPr>
          <p:nvPr/>
        </p:nvSpPr>
        <p:spPr bwMode="auto">
          <a:xfrm flipV="1">
            <a:off x="1403648" y="2622401"/>
            <a:ext cx="0" cy="28803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1" name="Line 1059"/>
          <p:cNvSpPr>
            <a:spLocks noChangeShapeType="1"/>
          </p:cNvSpPr>
          <p:nvPr/>
        </p:nvSpPr>
        <p:spPr bwMode="auto">
          <a:xfrm>
            <a:off x="1907704" y="2622401"/>
            <a:ext cx="0" cy="28803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2" name="Line 1059"/>
          <p:cNvSpPr>
            <a:spLocks noChangeShapeType="1"/>
          </p:cNvSpPr>
          <p:nvPr/>
        </p:nvSpPr>
        <p:spPr bwMode="auto">
          <a:xfrm flipV="1">
            <a:off x="1403648" y="1902321"/>
            <a:ext cx="0" cy="28803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3" name="Line 1059"/>
          <p:cNvSpPr>
            <a:spLocks noChangeShapeType="1"/>
          </p:cNvSpPr>
          <p:nvPr/>
        </p:nvSpPr>
        <p:spPr bwMode="auto">
          <a:xfrm>
            <a:off x="1907704" y="1902321"/>
            <a:ext cx="0" cy="288032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5" name="Line 1050"/>
          <p:cNvSpPr>
            <a:spLocks noChangeShapeType="1"/>
          </p:cNvSpPr>
          <p:nvPr/>
        </p:nvSpPr>
        <p:spPr bwMode="auto">
          <a:xfrm>
            <a:off x="1619672" y="4200450"/>
            <a:ext cx="864096" cy="0"/>
          </a:xfrm>
          <a:prstGeom prst="line">
            <a:avLst/>
          </a:prstGeom>
          <a:noFill/>
          <a:ln w="57150" cmpd="sng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1619672" y="4911238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1</a:t>
            </a:r>
            <a:endParaRPr lang="en-GB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895654" y="3759110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/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27902" y="5631318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3</a:t>
            </a:r>
            <a:endParaRPr lang="en-GB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280302" y="2688282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/>
              <a:t>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1560" y="2544266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5</a:t>
            </a:r>
            <a:endParaRPr lang="en-GB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2183686" y="1824186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 smtClean="0"/>
              <a:t>5</a:t>
            </a:r>
            <a:endParaRPr lang="en-GB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755576" y="1824186"/>
            <a:ext cx="300082" cy="369332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b="1" dirty="0"/>
              <a:t>6</a:t>
            </a:r>
          </a:p>
        </p:txBody>
      </p:sp>
      <p:sp>
        <p:nvSpPr>
          <p:cNvPr id="54" name="Rectangle 1036"/>
          <p:cNvSpPr>
            <a:spLocks noChangeArrowheads="1"/>
          </p:cNvSpPr>
          <p:nvPr/>
        </p:nvSpPr>
        <p:spPr bwMode="auto">
          <a:xfrm>
            <a:off x="1043608" y="2184226"/>
            <a:ext cx="1219200" cy="435496"/>
          </a:xfrm>
          <a:prstGeom prst="rect">
            <a:avLst/>
          </a:prstGeom>
          <a:pattFill prst="pct10">
            <a:fgClr>
              <a:srgbClr val="660066"/>
            </a:fgClr>
            <a:bgClr>
              <a:prstClr val="white"/>
            </a:bgClr>
          </a:pattFill>
          <a:ln>
            <a:solidFill>
              <a:srgbClr val="660066"/>
            </a:solidFill>
            <a:headEnd/>
            <a:tailEnd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63" name="Text Box 1038"/>
          <p:cNvSpPr txBox="1">
            <a:spLocks noChangeArrowheads="1"/>
          </p:cNvSpPr>
          <p:nvPr/>
        </p:nvSpPr>
        <p:spPr bwMode="auto">
          <a:xfrm>
            <a:off x="1344538" y="2190353"/>
            <a:ext cx="630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ALU</a:t>
            </a:r>
          </a:p>
        </p:txBody>
      </p:sp>
      <p:sp>
        <p:nvSpPr>
          <p:cNvPr id="64" name="Rectangle 1030"/>
          <p:cNvSpPr>
            <a:spLocks noChangeArrowheads="1"/>
          </p:cNvSpPr>
          <p:nvPr/>
        </p:nvSpPr>
        <p:spPr bwMode="auto">
          <a:xfrm>
            <a:off x="1026096" y="5424586"/>
            <a:ext cx="1025624" cy="817240"/>
          </a:xfrm>
          <a:prstGeom prst="rect">
            <a:avLst/>
          </a:prstGeom>
          <a:pattFill prst="pct5">
            <a:fgClr>
              <a:srgbClr val="660066"/>
            </a:fgClr>
            <a:bgClr>
              <a:prstClr val="white"/>
            </a:bgClr>
          </a:pattFill>
          <a:ln w="25400">
            <a:solidFill>
              <a:srgbClr val="6600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65" name="Text Box 1043"/>
          <p:cNvSpPr txBox="1">
            <a:spLocks noChangeArrowheads="1"/>
          </p:cNvSpPr>
          <p:nvPr/>
        </p:nvSpPr>
        <p:spPr bwMode="auto">
          <a:xfrm>
            <a:off x="1027683" y="5496594"/>
            <a:ext cx="9683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Control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Unit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5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mc-apple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77093" cy="6858000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 flipH="1">
            <a:off x="2555776" y="2564904"/>
            <a:ext cx="2088232" cy="1296144"/>
          </a:xfrm>
          <a:prstGeom prst="borderCallout2">
            <a:avLst>
              <a:gd name="adj1" fmla="val 18750"/>
              <a:gd name="adj2" fmla="val -8333"/>
              <a:gd name="adj3" fmla="val 121454"/>
              <a:gd name="adj4" fmla="val -28415"/>
              <a:gd name="adj5" fmla="val 224756"/>
              <a:gd name="adj6" fmla="val -1178"/>
            </a:avLst>
          </a:prstGeom>
          <a:solidFill>
            <a:schemeClr val="bg1"/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</a:rPr>
              <a:t>Address of memory access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6660232" y="2636912"/>
            <a:ext cx="2088232" cy="864096"/>
          </a:xfrm>
          <a:prstGeom prst="borderCallout2">
            <a:avLst>
              <a:gd name="adj1" fmla="val 18750"/>
              <a:gd name="adj2" fmla="val -8333"/>
              <a:gd name="adj3" fmla="val 121454"/>
              <a:gd name="adj4" fmla="val -28415"/>
              <a:gd name="adj5" fmla="val 323477"/>
              <a:gd name="adj6" fmla="val 57185"/>
            </a:avLst>
          </a:prstGeom>
          <a:solidFill>
            <a:schemeClr val="bg1"/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i="1" dirty="0" smtClean="0">
                <a:solidFill>
                  <a:schemeClr val="tx1"/>
                </a:solidFill>
              </a:rPr>
              <a:t>Data to/from memory</a:t>
            </a:r>
            <a:endParaRPr lang="en-GB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56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of CPU Architecture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Memory contains data and program</a:t>
            </a:r>
          </a:p>
          <a:p>
            <a:pPr lvl="1"/>
            <a:r>
              <a:rPr lang="en-GB" dirty="0" smtClean="0"/>
              <a:t>Program counter: address of next instruction</a:t>
            </a:r>
          </a:p>
          <a:p>
            <a:pPr lvl="1"/>
            <a:r>
              <a:rPr lang="en-GB" dirty="0" smtClean="0"/>
              <a:t>Instructions represented in binary</a:t>
            </a:r>
          </a:p>
          <a:p>
            <a:pPr lvl="1"/>
            <a:r>
              <a:rPr lang="en-GB" dirty="0" smtClean="0"/>
              <a:t>Each instruction has an ‘</a:t>
            </a:r>
            <a:r>
              <a:rPr lang="en-GB" dirty="0" err="1" smtClean="0"/>
              <a:t>opcode</a:t>
            </a:r>
            <a:r>
              <a:rPr lang="en-GB" dirty="0" smtClean="0"/>
              <a:t>’</a:t>
            </a:r>
          </a:p>
          <a:p>
            <a:r>
              <a:rPr lang="en-GB" dirty="0" smtClean="0"/>
              <a:t>Instructions contain addresses</a:t>
            </a:r>
          </a:p>
          <a:p>
            <a:pPr lvl="1"/>
            <a:r>
              <a:rPr lang="en-GB" dirty="0" smtClean="0"/>
              <a:t>Addresses used to access data</a:t>
            </a:r>
          </a:p>
          <a:p>
            <a:r>
              <a:rPr lang="en-GB" dirty="0" smtClean="0"/>
              <a:t>Computer does ‘fetch-execute’</a:t>
            </a:r>
          </a:p>
          <a:p>
            <a:pPr lvl="1"/>
            <a:r>
              <a:rPr lang="en-GB" dirty="0" smtClean="0"/>
              <a:t>‘Execute’ depends on </a:t>
            </a:r>
            <a:r>
              <a:rPr lang="en-GB" dirty="0" err="1" smtClean="0"/>
              <a:t>opcode</a:t>
            </a:r>
            <a:endParaRPr lang="en-GB" dirty="0" smtClean="0"/>
          </a:p>
          <a:p>
            <a:r>
              <a:rPr lang="en-GB" dirty="0" smtClean="0"/>
              <a:t>Computer can be built from &lt; 10,000 electronic switches (transistors)</a:t>
            </a:r>
          </a:p>
        </p:txBody>
      </p:sp>
    </p:spTree>
    <p:extLst>
      <p:ext uri="{BB962C8B-B14F-4D97-AF65-F5344CB8AC3E}">
        <p14:creationId xmlns:p14="http://schemas.microsoft.com/office/powerpoint/2010/main" val="7167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Could we act out the way a computer works?</a:t>
            </a:r>
          </a:p>
          <a:p>
            <a:endParaRPr lang="en-GB" dirty="0"/>
          </a:p>
          <a:p>
            <a:r>
              <a:rPr lang="en-GB" dirty="0" smtClean="0"/>
              <a:t>Can you explain he key idea of the stored program computer simply?</a:t>
            </a:r>
          </a:p>
          <a:p>
            <a:endParaRPr lang="en-GB" dirty="0"/>
          </a:p>
          <a:p>
            <a:r>
              <a:rPr lang="en-GB" dirty="0" smtClean="0"/>
              <a:t>Should we be amazed at the working of a computer?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0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 1.2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Review the fetch execute steps using LMC </a:t>
            </a:r>
          </a:p>
        </p:txBody>
      </p:sp>
    </p:spTree>
    <p:extLst>
      <p:ext uri="{BB962C8B-B14F-4D97-AF65-F5344CB8AC3E}">
        <p14:creationId xmlns:p14="http://schemas.microsoft.com/office/powerpoint/2010/main" val="358832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 smtClean="0"/>
              <a:t>Compilers and Interpreters</a:t>
            </a:r>
            <a:endParaRPr lang="en-GB" sz="40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9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Compiler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968552"/>
          </a:xfrm>
        </p:spPr>
        <p:txBody>
          <a:bodyPr/>
          <a:lstStyle/>
          <a:p>
            <a:r>
              <a:rPr lang="en-GB" dirty="0" smtClean="0"/>
              <a:t>Compiler </a:t>
            </a:r>
            <a:r>
              <a:rPr lang="en-GB" b="1" dirty="0" smtClean="0"/>
              <a:t>translates</a:t>
            </a:r>
            <a:r>
              <a:rPr lang="en-GB" dirty="0" smtClean="0"/>
              <a:t> high level program to low level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Compiled languages</a:t>
            </a:r>
          </a:p>
          <a:p>
            <a:pPr lvl="1"/>
            <a:r>
              <a:rPr lang="en-GB" dirty="0" smtClean="0"/>
              <a:t>Statically typed</a:t>
            </a:r>
          </a:p>
          <a:p>
            <a:pPr lvl="1"/>
            <a:r>
              <a:rPr lang="en-GB" dirty="0" smtClean="0"/>
              <a:t>Close to machine</a:t>
            </a:r>
          </a:p>
          <a:p>
            <a:pPr lvl="1"/>
            <a:r>
              <a:rPr lang="en-GB" dirty="0" smtClean="0"/>
              <a:t>Examples: C, C++, (Java)</a:t>
            </a:r>
          </a:p>
          <a:p>
            <a:pPr lvl="1"/>
            <a:r>
              <a:rPr lang="en-GB" dirty="0" smtClean="0"/>
              <a:t>Compiler for each CPU</a:t>
            </a:r>
          </a:p>
          <a:p>
            <a:endParaRPr lang="en-GB" dirty="0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499992" y="2636912"/>
            <a:ext cx="1076325" cy="132343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LDA y</a:t>
            </a:r>
          </a:p>
          <a:p>
            <a:r>
              <a:rPr lang="en-GB" sz="2000" dirty="0">
                <a:solidFill>
                  <a:srgbClr val="000000"/>
                </a:solidFill>
                <a:latin typeface="Courier"/>
                <a:cs typeface="Courier"/>
              </a:rPr>
              <a:t>ADD </a:t>
            </a:r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z</a:t>
            </a:r>
            <a:endParaRPr lang="en-GB" sz="2000" dirty="0">
              <a:latin typeface="Courier"/>
              <a:cs typeface="Courier"/>
            </a:endParaRPr>
          </a:p>
          <a:p>
            <a:r>
              <a:rPr lang="en-GB" sz="2000" dirty="0" smtClean="0">
                <a:latin typeface="Courier"/>
                <a:cs typeface="Courier"/>
              </a:rPr>
              <a:t>STA x</a:t>
            </a:r>
          </a:p>
          <a:p>
            <a:r>
              <a:rPr lang="en-GB" sz="2000" dirty="0" smtClean="0">
                <a:latin typeface="Courier"/>
                <a:cs typeface="Courier"/>
              </a:rPr>
              <a:t>HLT</a:t>
            </a:r>
            <a:endParaRPr lang="en-GB" sz="2000" dirty="0">
              <a:latin typeface="Courier"/>
              <a:cs typeface="Courier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9592" y="2996952"/>
            <a:ext cx="212397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  <a:latin typeface="Courier" charset="0"/>
              </a:rPr>
              <a:t>x = y + z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7096075" y="2636912"/>
            <a:ext cx="1436365" cy="132343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Courier"/>
                <a:cs typeface="Courier"/>
              </a:rPr>
              <a:t>11010101</a:t>
            </a: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10010111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01110100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10000000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023566" y="3284984"/>
            <a:ext cx="1476426" cy="0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615854" y="3284984"/>
            <a:ext cx="1476426" cy="0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99592" y="2492896"/>
            <a:ext cx="164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source code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66307" y="2060848"/>
            <a:ext cx="1988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assembly code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2428" y="3975447"/>
            <a:ext cx="159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object code</a:t>
            </a:r>
          </a:p>
        </p:txBody>
      </p:sp>
    </p:spTree>
    <p:extLst>
      <p:ext uri="{BB962C8B-B14F-4D97-AF65-F5344CB8AC3E}">
        <p14:creationId xmlns:p14="http://schemas.microsoft.com/office/powerpoint/2010/main" val="30163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6596925" y="548680"/>
            <a:ext cx="1647483" cy="2520280"/>
            <a:chOff x="6596925" y="548680"/>
            <a:chExt cx="1647483" cy="2520280"/>
          </a:xfrm>
        </p:grpSpPr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6596925" y="548680"/>
              <a:ext cx="1647483" cy="2520280"/>
            </a:xfrm>
            <a:prstGeom prst="rect">
              <a:avLst/>
            </a:prstGeom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dirty="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8972" y="620688"/>
              <a:ext cx="783388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solidFill>
                    <a:srgbClr val="0000FF"/>
                  </a:solidFill>
                </a:rPr>
                <a:t>CPU</a:t>
              </a:r>
              <a:endParaRPr lang="en-GB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Inside a Compiler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674641"/>
            <a:ext cx="7914456" cy="2418655"/>
          </a:xfrm>
        </p:spPr>
        <p:txBody>
          <a:bodyPr>
            <a:normAutofit/>
          </a:bodyPr>
          <a:lstStyle/>
          <a:p>
            <a:r>
              <a:rPr lang="en-GB" dirty="0" smtClean="0"/>
              <a:t>Parser: checks that the source code matches the grammar</a:t>
            </a:r>
          </a:p>
          <a:p>
            <a:r>
              <a:rPr lang="en-GB" dirty="0" smtClean="0"/>
              <a:t>Type checker: checks types of variables and expressions</a:t>
            </a:r>
          </a:p>
          <a:p>
            <a:r>
              <a:rPr lang="en-GB" dirty="0" smtClean="0"/>
              <a:t>Code generator: generates (optimised) code</a:t>
            </a:r>
            <a:endParaRPr lang="en-GB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4190955" y="1765265"/>
            <a:ext cx="1076325" cy="1015663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  <a:cs typeface="Courier"/>
              </a:rPr>
              <a:t>Abstract syntax tree</a:t>
            </a:r>
          </a:p>
        </p:txBody>
      </p:sp>
      <p:sp>
        <p:nvSpPr>
          <p:cNvPr id="5" name="Rectangle 4"/>
          <p:cNvSpPr/>
          <p:nvPr/>
        </p:nvSpPr>
        <p:spPr>
          <a:xfrm>
            <a:off x="899592" y="1988840"/>
            <a:ext cx="184693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Courier" charset="0"/>
              </a:rPr>
              <a:t>x = y + z</a:t>
            </a:r>
          </a:p>
        </p:txBody>
      </p:sp>
      <p:cxnSp>
        <p:nvCxnSpPr>
          <p:cNvPr id="6" name="Straight Arrow Connector 5"/>
          <p:cNvCxnSpPr>
            <a:endCxn id="4" idx="1"/>
          </p:cNvCxnSpPr>
          <p:nvPr/>
        </p:nvCxnSpPr>
        <p:spPr>
          <a:xfrm flipV="1">
            <a:off x="2735534" y="2273097"/>
            <a:ext cx="1455421" cy="3775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81931" y="1484784"/>
            <a:ext cx="164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source code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0637" y="2204864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parser</a:t>
            </a:r>
            <a:endParaRPr lang="en-GB" sz="2400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23003" y="2780928"/>
            <a:ext cx="0" cy="432048"/>
          </a:xfrm>
          <a:prstGeom prst="straightConnector1">
            <a:avLst/>
          </a:prstGeom>
          <a:ln w="28575" cmpd="sng"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623003" y="3212976"/>
            <a:ext cx="381045" cy="0"/>
          </a:xfrm>
          <a:prstGeom prst="straightConnector1">
            <a:avLst/>
          </a:prstGeom>
          <a:ln w="28575" cmpd="sng"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004048" y="2780928"/>
            <a:ext cx="0" cy="432048"/>
          </a:xfrm>
          <a:prstGeom prst="straightConnector1">
            <a:avLst/>
          </a:prstGeom>
          <a:ln w="28575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34971" y="3212976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type checker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36572" y="1805915"/>
            <a:ext cx="13516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code</a:t>
            </a:r>
          </a:p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generator</a:t>
            </a:r>
            <a:endParaRPr lang="en-GB" sz="2400" dirty="0">
              <a:solidFill>
                <a:srgbClr val="0000FF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276819" y="2276872"/>
            <a:ext cx="1455421" cy="3775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6732240" y="1628800"/>
            <a:ext cx="1436365" cy="132343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Courier"/>
                <a:cs typeface="Courier"/>
              </a:rPr>
              <a:t>11010101</a:t>
            </a: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10010111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01110100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10000000</a:t>
            </a:r>
            <a:endParaRPr lang="en-GB" sz="2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60232" y="1167135"/>
            <a:ext cx="159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object code</a:t>
            </a:r>
          </a:p>
        </p:txBody>
      </p:sp>
    </p:spTree>
    <p:extLst>
      <p:ext uri="{BB962C8B-B14F-4D97-AF65-F5344CB8AC3E}">
        <p14:creationId xmlns:p14="http://schemas.microsoft.com/office/powerpoint/2010/main" val="359917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00219" y="1556792"/>
            <a:ext cx="1647483" cy="266429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Principle of an Interpreter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725144"/>
            <a:ext cx="7543800" cy="122413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One machine can emulate another</a:t>
            </a:r>
          </a:p>
          <a:p>
            <a:pPr lvl="1"/>
            <a:r>
              <a:rPr lang="en-GB" dirty="0"/>
              <a:t>‘</a:t>
            </a:r>
            <a:r>
              <a:rPr lang="en-GB" dirty="0" smtClean="0"/>
              <a:t>micro-coded’ CPU </a:t>
            </a:r>
          </a:p>
          <a:p>
            <a:pPr lvl="1"/>
            <a:r>
              <a:rPr lang="en-GB" dirty="0" smtClean="0"/>
              <a:t>Intel CPUs and RISC inside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8612" y="2895327"/>
            <a:ext cx="184693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Courier" charset="0"/>
              </a:rPr>
              <a:t>x = y + z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6744234" y="2361654"/>
            <a:ext cx="1330960" cy="92333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/>
                <a:cs typeface="Courier"/>
              </a:rPr>
              <a:t>11010101</a:t>
            </a:r>
          </a:p>
          <a:p>
            <a:r>
              <a:rPr lang="en-GB" dirty="0" smtClean="0">
                <a:solidFill>
                  <a:srgbClr val="000000"/>
                </a:solidFill>
                <a:latin typeface="Courier"/>
                <a:cs typeface="Courier"/>
              </a:rPr>
              <a:t>10010111</a:t>
            </a:r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Courier"/>
                <a:cs typeface="Courier"/>
              </a:rPr>
              <a:t>01110100</a:t>
            </a:r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655414" y="3140968"/>
            <a:ext cx="1088820" cy="0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23928" y="3369186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Code (C) in language L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7542" y="1732166"/>
            <a:ext cx="110814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CPU-X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5534" y="3369186"/>
            <a:ext cx="133966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Interpreter in X for L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40642" y="2852936"/>
            <a:ext cx="116380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Rep of C</a:t>
            </a:r>
            <a:endParaRPr lang="en-GB" sz="2000" dirty="0">
              <a:solidFill>
                <a:srgbClr val="0000FF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635896" y="1412776"/>
            <a:ext cx="5112568" cy="3024336"/>
            <a:chOff x="3635896" y="1412776"/>
            <a:chExt cx="5112568" cy="3024336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35896" y="1412776"/>
              <a:ext cx="5112568" cy="3024336"/>
            </a:xfrm>
            <a:prstGeom prst="rect">
              <a:avLst/>
            </a:prstGeom>
            <a:solidFill>
              <a:schemeClr val="bg2">
                <a:lumMod val="75000"/>
                <a:alpha val="50000"/>
              </a:schemeClr>
            </a:solidFill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endParaRPr lang="en-GB" dirty="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51920" y="1628800"/>
              <a:ext cx="1069524" cy="4616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solidFill>
                    <a:srgbClr val="0000FF"/>
                  </a:solidFill>
                </a:rPr>
                <a:t>CPU-L</a:t>
              </a:r>
              <a:endParaRPr lang="en-GB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357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5807521"/>
            <a:ext cx="9144000" cy="114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 and .NET Language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28799"/>
            <a:ext cx="4024064" cy="4968553"/>
          </a:xfrm>
        </p:spPr>
        <p:txBody>
          <a:bodyPr>
            <a:normAutofit/>
          </a:bodyPr>
          <a:lstStyle/>
          <a:p>
            <a:r>
              <a:rPr lang="en-GB" dirty="0" smtClean="0"/>
              <a:t>Java is compiled to ‘byte code’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Byte code for Java ‘</a:t>
            </a:r>
            <a:r>
              <a:rPr lang="en-GB" dirty="0"/>
              <a:t>v</a:t>
            </a:r>
            <a:r>
              <a:rPr lang="en-GB" dirty="0" smtClean="0"/>
              <a:t>irtual </a:t>
            </a:r>
            <a:r>
              <a:rPr lang="en-GB" dirty="0"/>
              <a:t>m</a:t>
            </a:r>
            <a:r>
              <a:rPr lang="en-GB" dirty="0" smtClean="0"/>
              <a:t>achine’ (JVM)</a:t>
            </a:r>
          </a:p>
          <a:p>
            <a:pPr lvl="1"/>
            <a:r>
              <a:rPr lang="en-GB" dirty="0" smtClean="0"/>
              <a:t>One compiler</a:t>
            </a:r>
          </a:p>
          <a:p>
            <a:pPr lvl="1"/>
            <a:r>
              <a:rPr lang="en-GB" dirty="0" smtClean="0"/>
              <a:t>Libraries</a:t>
            </a:r>
          </a:p>
          <a:p>
            <a:pPr lvl="1"/>
            <a:r>
              <a:rPr lang="en-GB" dirty="0" smtClean="0"/>
              <a:t>Other languages</a:t>
            </a:r>
          </a:p>
          <a:p>
            <a:pPr lvl="1"/>
            <a:endParaRPr lang="en-GB" dirty="0" smtClean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2"/>
          </p:nvPr>
        </p:nvSpPr>
        <p:spPr>
          <a:xfrm>
            <a:off x="4648200" y="4899726"/>
            <a:ext cx="3657600" cy="1985658"/>
          </a:xfrm>
        </p:spPr>
        <p:txBody>
          <a:bodyPr>
            <a:normAutofit/>
          </a:bodyPr>
          <a:lstStyle/>
          <a:p>
            <a:r>
              <a:rPr lang="en-GB" dirty="0"/>
              <a:t>The JVM is emulated on real </a:t>
            </a:r>
            <a:r>
              <a:rPr lang="en-GB" dirty="0" smtClean="0"/>
              <a:t>computers</a:t>
            </a:r>
          </a:p>
          <a:p>
            <a:pPr lvl="1"/>
            <a:r>
              <a:rPr lang="en-GB" dirty="0" smtClean="0"/>
              <a:t>‘JIT’ compiler</a:t>
            </a:r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0219" y="1556792"/>
            <a:ext cx="1647483" cy="266429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9046" y="2895327"/>
            <a:ext cx="184693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Courier" charset="0"/>
              </a:rPr>
              <a:t>x = y + z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6744234" y="2361654"/>
            <a:ext cx="1330960" cy="92333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Courier"/>
                <a:cs typeface="Courier"/>
              </a:rPr>
              <a:t>11010101</a:t>
            </a:r>
          </a:p>
          <a:p>
            <a:r>
              <a:rPr lang="en-GB" dirty="0" smtClean="0">
                <a:solidFill>
                  <a:srgbClr val="000000"/>
                </a:solidFill>
                <a:latin typeface="Courier"/>
                <a:cs typeface="Courier"/>
              </a:rPr>
              <a:t>10010111</a:t>
            </a:r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Courier"/>
                <a:cs typeface="Courier"/>
              </a:rPr>
              <a:t>01110100</a:t>
            </a:r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55976" y="3140968"/>
            <a:ext cx="2388258" cy="0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99792" y="2391271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Java code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8972" y="1732166"/>
            <a:ext cx="78338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CPU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5534" y="3369186"/>
            <a:ext cx="133966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Byte code interpreter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40642" y="2852936"/>
            <a:ext cx="116380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FF"/>
                </a:solidFill>
              </a:rPr>
              <a:t>byte code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364088" y="1412776"/>
            <a:ext cx="3312368" cy="3024336"/>
          </a:xfrm>
          <a:prstGeom prst="rect">
            <a:avLst/>
          </a:prstGeom>
          <a:noFill/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GB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02178" y="1556792"/>
            <a:ext cx="553998" cy="936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wordArtVert"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FF"/>
                </a:solidFill>
              </a:rPr>
              <a:t>JVM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13131" y="2636912"/>
            <a:ext cx="1903085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Java compiler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Does an Interpreter Work?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576064"/>
          </a:xfrm>
        </p:spPr>
        <p:txBody>
          <a:bodyPr/>
          <a:lstStyle/>
          <a:p>
            <a:r>
              <a:rPr lang="en-GB" dirty="0" smtClean="0"/>
              <a:t>Example: LMC emulator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760640" y="3751872"/>
            <a:ext cx="2987824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err="1">
                <a:latin typeface="Courier"/>
                <a:cs typeface="Courier"/>
              </a:rPr>
              <a:t>def</a:t>
            </a:r>
            <a:r>
              <a:rPr lang="en-GB" dirty="0">
                <a:latin typeface="Courier"/>
                <a:cs typeface="Courier"/>
              </a:rPr>
              <a:t> fetch(</a:t>
            </a:r>
            <a:r>
              <a:rPr lang="en-GB" dirty="0" smtClean="0">
                <a:latin typeface="Courier"/>
                <a:cs typeface="Courier"/>
              </a:rPr>
              <a:t>memory)</a:t>
            </a:r>
            <a:r>
              <a:rPr lang="en-GB" dirty="0">
                <a:latin typeface="Courier"/>
                <a:cs typeface="Courier"/>
              </a:rPr>
              <a:t>:</a:t>
            </a:r>
          </a:p>
          <a:p>
            <a:r>
              <a:rPr lang="en-GB" dirty="0">
                <a:latin typeface="Courier"/>
                <a:cs typeface="Courier"/>
              </a:rPr>
              <a:t>   </a:t>
            </a:r>
            <a:r>
              <a:rPr lang="en-GB" dirty="0" smtClean="0">
                <a:latin typeface="Courier"/>
                <a:cs typeface="Courier"/>
              </a:rPr>
              <a:t>global </a:t>
            </a:r>
            <a:r>
              <a:rPr lang="en-GB" dirty="0">
                <a:latin typeface="Courier"/>
                <a:cs typeface="Courier"/>
              </a:rPr>
              <a:t>pc, mar</a:t>
            </a:r>
          </a:p>
          <a:p>
            <a:r>
              <a:rPr lang="en-GB" dirty="0">
                <a:latin typeface="Courier"/>
                <a:cs typeface="Courier"/>
              </a:rPr>
              <a:t>  </a:t>
            </a:r>
            <a:r>
              <a:rPr lang="en-GB" dirty="0" smtClean="0">
                <a:latin typeface="Courier"/>
                <a:cs typeface="Courier"/>
              </a:rPr>
              <a:t> </a:t>
            </a:r>
            <a:r>
              <a:rPr lang="en-GB" dirty="0">
                <a:latin typeface="Courier"/>
                <a:cs typeface="Courier"/>
              </a:rPr>
              <a:t>mar = pc</a:t>
            </a:r>
          </a:p>
          <a:p>
            <a:r>
              <a:rPr lang="en-GB" dirty="0">
                <a:latin typeface="Courier"/>
                <a:cs typeface="Courier"/>
              </a:rPr>
              <a:t> </a:t>
            </a:r>
            <a:r>
              <a:rPr lang="en-GB" dirty="0" smtClean="0">
                <a:latin typeface="Courier"/>
                <a:cs typeface="Courier"/>
              </a:rPr>
              <a:t>  </a:t>
            </a:r>
            <a:r>
              <a:rPr lang="en-GB" dirty="0">
                <a:latin typeface="Courier"/>
                <a:cs typeface="Courier"/>
              </a:rPr>
              <a:t>pc = pc + 1</a:t>
            </a:r>
          </a:p>
          <a:p>
            <a:r>
              <a:rPr lang="en-GB" dirty="0" smtClean="0">
                <a:latin typeface="Courier"/>
                <a:cs typeface="Courier"/>
              </a:rPr>
              <a:t>   </a:t>
            </a:r>
            <a:r>
              <a:rPr lang="en-GB" dirty="0" err="1">
                <a:latin typeface="Courier"/>
                <a:cs typeface="Courier"/>
              </a:rPr>
              <a:t>readMem</a:t>
            </a:r>
            <a:r>
              <a:rPr lang="en-GB" dirty="0">
                <a:latin typeface="Courier"/>
                <a:cs typeface="Courier"/>
              </a:rPr>
              <a:t>(memory)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552" y="2289646"/>
            <a:ext cx="336612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err="1">
                <a:latin typeface="Courier"/>
                <a:cs typeface="Courier"/>
              </a:rPr>
              <a:t>def</a:t>
            </a:r>
            <a:r>
              <a:rPr lang="en-GB" dirty="0">
                <a:latin typeface="Courier"/>
                <a:cs typeface="Courier"/>
              </a:rPr>
              <a:t> </a:t>
            </a:r>
            <a:r>
              <a:rPr lang="en-GB" dirty="0" err="1">
                <a:latin typeface="Courier"/>
                <a:cs typeface="Courier"/>
              </a:rPr>
              <a:t>readMem</a:t>
            </a:r>
            <a:r>
              <a:rPr lang="en-GB" dirty="0">
                <a:latin typeface="Courier"/>
                <a:cs typeface="Courier"/>
              </a:rPr>
              <a:t>(</a:t>
            </a:r>
            <a:r>
              <a:rPr lang="en-GB" dirty="0" smtClean="0">
                <a:latin typeface="Courier"/>
                <a:cs typeface="Courier"/>
              </a:rPr>
              <a:t>memory)</a:t>
            </a:r>
            <a:r>
              <a:rPr lang="en-GB" dirty="0">
                <a:latin typeface="Courier"/>
                <a:cs typeface="Courier"/>
              </a:rPr>
              <a:t>:</a:t>
            </a:r>
          </a:p>
          <a:p>
            <a:r>
              <a:rPr lang="en-GB" dirty="0">
                <a:latin typeface="Courier"/>
                <a:cs typeface="Courier"/>
              </a:rPr>
              <a:t>    global </a:t>
            </a:r>
            <a:r>
              <a:rPr lang="en-GB" dirty="0" err="1">
                <a:latin typeface="Courier"/>
                <a:cs typeface="Courier"/>
              </a:rPr>
              <a:t>mdr</a:t>
            </a:r>
            <a:endParaRPr lang="en-GB" dirty="0">
              <a:latin typeface="Courier"/>
              <a:cs typeface="Courier"/>
            </a:endParaRPr>
          </a:p>
          <a:p>
            <a:r>
              <a:rPr lang="en-GB" dirty="0">
                <a:latin typeface="Courier"/>
                <a:cs typeface="Courier"/>
              </a:rPr>
              <a:t>    </a:t>
            </a:r>
            <a:r>
              <a:rPr lang="en-GB" dirty="0" err="1">
                <a:latin typeface="Courier"/>
                <a:cs typeface="Courier"/>
              </a:rPr>
              <a:t>mdr</a:t>
            </a:r>
            <a:r>
              <a:rPr lang="en-GB" dirty="0">
                <a:latin typeface="Courier"/>
                <a:cs typeface="Courier"/>
              </a:rPr>
              <a:t> = memory[mar]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04048" y="1196752"/>
            <a:ext cx="3960440" cy="2138174"/>
            <a:chOff x="5004048" y="1196752"/>
            <a:chExt cx="3960440" cy="2138174"/>
          </a:xfrm>
        </p:grpSpPr>
        <p:sp>
          <p:nvSpPr>
            <p:cNvPr id="9" name="Rectangle 8"/>
            <p:cNvSpPr/>
            <p:nvPr/>
          </p:nvSpPr>
          <p:spPr>
            <a:xfrm>
              <a:off x="5004048" y="1580599"/>
              <a:ext cx="3960440" cy="175432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nl-NL" dirty="0" err="1" smtClean="0">
                  <a:latin typeface="Courier"/>
                  <a:cs typeface="Courier"/>
                </a:rPr>
                <a:t>acc</a:t>
              </a:r>
              <a:r>
                <a:rPr lang="nl-NL" dirty="0" smtClean="0">
                  <a:latin typeface="Courier"/>
                  <a:cs typeface="Courier"/>
                </a:rPr>
                <a:t> </a:t>
              </a:r>
              <a:r>
                <a:rPr lang="nl-NL" dirty="0">
                  <a:latin typeface="Courier"/>
                  <a:cs typeface="Courier"/>
                </a:rPr>
                <a:t>= 0</a:t>
              </a:r>
            </a:p>
            <a:p>
              <a:r>
                <a:rPr lang="nl-NL" dirty="0" err="1" smtClean="0">
                  <a:latin typeface="Courier"/>
                  <a:cs typeface="Courier"/>
                </a:rPr>
                <a:t>mdr</a:t>
              </a:r>
              <a:r>
                <a:rPr lang="nl-NL" dirty="0" smtClean="0">
                  <a:latin typeface="Courier"/>
                  <a:cs typeface="Courier"/>
                </a:rPr>
                <a:t> </a:t>
              </a:r>
              <a:r>
                <a:rPr lang="nl-NL" dirty="0">
                  <a:latin typeface="Courier"/>
                  <a:cs typeface="Courier"/>
                </a:rPr>
                <a:t>= 0</a:t>
              </a:r>
            </a:p>
            <a:p>
              <a:r>
                <a:rPr lang="nl-NL" dirty="0" smtClean="0">
                  <a:latin typeface="Courier"/>
                  <a:cs typeface="Courier"/>
                </a:rPr>
                <a:t>mar </a:t>
              </a:r>
              <a:r>
                <a:rPr lang="nl-NL" dirty="0">
                  <a:latin typeface="Courier"/>
                  <a:cs typeface="Courier"/>
                </a:rPr>
                <a:t>= 0</a:t>
              </a:r>
            </a:p>
            <a:p>
              <a:r>
                <a:rPr lang="nl-NL" dirty="0" smtClean="0">
                  <a:latin typeface="Courier"/>
                  <a:cs typeface="Courier"/>
                </a:rPr>
                <a:t>pc </a:t>
              </a:r>
              <a:r>
                <a:rPr lang="nl-NL" dirty="0">
                  <a:latin typeface="Courier"/>
                  <a:cs typeface="Courier"/>
                </a:rPr>
                <a:t>= </a:t>
              </a:r>
              <a:r>
                <a:rPr lang="nl-NL" dirty="0" smtClean="0">
                  <a:latin typeface="Courier"/>
                  <a:cs typeface="Courier"/>
                </a:rPr>
                <a:t>0</a:t>
              </a:r>
            </a:p>
            <a:p>
              <a:r>
                <a:rPr lang="en-GB" dirty="0" smtClean="0">
                  <a:latin typeface="Courier"/>
                  <a:cs typeface="Courier"/>
                </a:rPr>
                <a:t>memory = [504,105,306, 0,</a:t>
              </a:r>
            </a:p>
            <a:p>
              <a:r>
                <a:rPr lang="en-GB" dirty="0">
                  <a:latin typeface="Courier"/>
                  <a:cs typeface="Courier"/>
                </a:rPr>
                <a:t> </a:t>
              </a:r>
              <a:r>
                <a:rPr lang="en-GB" dirty="0" smtClean="0">
                  <a:latin typeface="Courier"/>
                  <a:cs typeface="Courier"/>
                </a:rPr>
                <a:t>          11, 17,...]</a:t>
              </a:r>
              <a:endParaRPr lang="en-GB" dirty="0">
                <a:latin typeface="Courier"/>
                <a:cs typeface="Courier"/>
              </a:endParaRPr>
            </a:p>
          </p:txBody>
        </p:sp>
        <p:sp>
          <p:nvSpPr>
            <p:cNvPr id="11" name="Line Callout 2 10"/>
            <p:cNvSpPr/>
            <p:nvPr/>
          </p:nvSpPr>
          <p:spPr>
            <a:xfrm>
              <a:off x="7164288" y="1196752"/>
              <a:ext cx="1800200" cy="93610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18095"/>
                <a:gd name="adj6" fmla="val -37939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/>
                <a:t>State of the LMC: registers and memory</a:t>
              </a:r>
              <a:endParaRPr lang="en-GB" sz="2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51520" y="3530039"/>
            <a:ext cx="6768752" cy="3139321"/>
            <a:chOff x="251520" y="3530039"/>
            <a:chExt cx="6768752" cy="3139321"/>
          </a:xfrm>
        </p:grpSpPr>
        <p:sp>
          <p:nvSpPr>
            <p:cNvPr id="7" name="Rectangle 6"/>
            <p:cNvSpPr/>
            <p:nvPr/>
          </p:nvSpPr>
          <p:spPr>
            <a:xfrm>
              <a:off x="251520" y="3530039"/>
              <a:ext cx="4752528" cy="313932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GB" dirty="0" err="1">
                  <a:latin typeface="Courier"/>
                  <a:cs typeface="Courier"/>
                </a:rPr>
                <a:t>def</a:t>
              </a:r>
              <a:r>
                <a:rPr lang="en-GB" dirty="0">
                  <a:latin typeface="Courier"/>
                  <a:cs typeface="Courier"/>
                </a:rPr>
                <a:t> execute(memory, </a:t>
              </a:r>
              <a:r>
                <a:rPr lang="en-GB" dirty="0" err="1">
                  <a:latin typeface="Courier"/>
                  <a:cs typeface="Courier"/>
                </a:rPr>
                <a:t>opcode</a:t>
              </a:r>
              <a:r>
                <a:rPr lang="en-GB" dirty="0">
                  <a:latin typeface="Courier"/>
                  <a:cs typeface="Courier"/>
                </a:rPr>
                <a:t>, </a:t>
              </a:r>
              <a:r>
                <a:rPr lang="en-GB" dirty="0" err="1">
                  <a:latin typeface="Courier"/>
                  <a:cs typeface="Courier"/>
                </a:rPr>
                <a:t>arg</a:t>
              </a:r>
              <a:r>
                <a:rPr lang="en-GB" dirty="0">
                  <a:latin typeface="Courier"/>
                  <a:cs typeface="Courier"/>
                </a:rPr>
                <a:t>):</a:t>
              </a:r>
            </a:p>
            <a:p>
              <a:r>
                <a:rPr lang="en-GB" dirty="0">
                  <a:latin typeface="Courier"/>
                  <a:cs typeface="Courier"/>
                </a:rPr>
                <a:t>   </a:t>
              </a:r>
              <a:r>
                <a:rPr lang="en-GB" dirty="0" smtClean="0">
                  <a:latin typeface="Courier"/>
                  <a:cs typeface="Courier"/>
                </a:rPr>
                <a:t>global </a:t>
              </a:r>
              <a:r>
                <a:rPr lang="en-GB" dirty="0" err="1">
                  <a:latin typeface="Courier"/>
                  <a:cs typeface="Courier"/>
                </a:rPr>
                <a:t>acc</a:t>
              </a:r>
              <a:r>
                <a:rPr lang="en-GB" dirty="0">
                  <a:latin typeface="Courier"/>
                  <a:cs typeface="Courier"/>
                </a:rPr>
                <a:t>, mar, </a:t>
              </a:r>
              <a:r>
                <a:rPr lang="en-GB" dirty="0" err="1">
                  <a:latin typeface="Courier"/>
                  <a:cs typeface="Courier"/>
                </a:rPr>
                <a:t>mdr</a:t>
              </a:r>
              <a:r>
                <a:rPr lang="en-GB" dirty="0">
                  <a:latin typeface="Courier"/>
                  <a:cs typeface="Courier"/>
                </a:rPr>
                <a:t>, pc</a:t>
              </a:r>
            </a:p>
            <a:p>
              <a:r>
                <a:rPr lang="en-GB" dirty="0">
                  <a:latin typeface="Courier"/>
                  <a:cs typeface="Courier"/>
                </a:rPr>
                <a:t>  </a:t>
              </a:r>
              <a:r>
                <a:rPr lang="en-GB" dirty="0" smtClean="0">
                  <a:latin typeface="Courier"/>
                  <a:cs typeface="Courier"/>
                </a:rPr>
                <a:t> </a:t>
              </a:r>
              <a:r>
                <a:rPr lang="en-GB" dirty="0">
                  <a:latin typeface="Courier"/>
                  <a:cs typeface="Courier"/>
                </a:rPr>
                <a:t>if </a:t>
              </a:r>
              <a:r>
                <a:rPr lang="en-GB" dirty="0" err="1">
                  <a:latin typeface="Courier"/>
                  <a:cs typeface="Courier"/>
                </a:rPr>
                <a:t>opcode</a:t>
              </a:r>
              <a:r>
                <a:rPr lang="en-GB" dirty="0">
                  <a:latin typeface="Courier"/>
                  <a:cs typeface="Courier"/>
                </a:rPr>
                <a:t> == ADD:</a:t>
              </a: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>
                  <a:latin typeface="Courier"/>
                  <a:cs typeface="Courier"/>
                </a:rPr>
                <a:t>mar = </a:t>
              </a:r>
              <a:r>
                <a:rPr lang="en-GB" dirty="0" err="1" smtClean="0">
                  <a:latin typeface="Courier"/>
                  <a:cs typeface="Courier"/>
                </a:rPr>
                <a:t>arg</a:t>
              </a:r>
              <a:endParaRPr lang="en-GB" dirty="0" smtClean="0">
                <a:latin typeface="Courier"/>
                <a:cs typeface="Courier"/>
              </a:endParaRP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 err="1">
                  <a:latin typeface="Courier"/>
                  <a:cs typeface="Courier"/>
                </a:rPr>
                <a:t>readMem</a:t>
              </a:r>
              <a:r>
                <a:rPr lang="en-GB" dirty="0">
                  <a:latin typeface="Courier"/>
                  <a:cs typeface="Courier"/>
                </a:rPr>
                <a:t>(memory)</a:t>
              </a: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 err="1">
                  <a:latin typeface="Courier"/>
                  <a:cs typeface="Courier"/>
                </a:rPr>
                <a:t>acc</a:t>
              </a:r>
              <a:r>
                <a:rPr lang="en-GB" dirty="0">
                  <a:latin typeface="Courier"/>
                  <a:cs typeface="Courier"/>
                </a:rPr>
                <a:t> = </a:t>
              </a:r>
              <a:r>
                <a:rPr lang="en-GB" dirty="0" err="1">
                  <a:latin typeface="Courier"/>
                  <a:cs typeface="Courier"/>
                </a:rPr>
                <a:t>acc</a:t>
              </a:r>
              <a:r>
                <a:rPr lang="en-GB" dirty="0">
                  <a:latin typeface="Courier"/>
                  <a:cs typeface="Courier"/>
                </a:rPr>
                <a:t> + </a:t>
              </a:r>
              <a:r>
                <a:rPr lang="en-GB" dirty="0" err="1">
                  <a:latin typeface="Courier"/>
                  <a:cs typeface="Courier"/>
                </a:rPr>
                <a:t>mdr</a:t>
              </a:r>
              <a:endParaRPr lang="en-GB" dirty="0">
                <a:latin typeface="Courier"/>
                <a:cs typeface="Courier"/>
              </a:endParaRPr>
            </a:p>
            <a:p>
              <a:r>
                <a:rPr lang="en-GB" dirty="0" smtClean="0">
                  <a:latin typeface="Courier"/>
                  <a:cs typeface="Courier"/>
                </a:rPr>
                <a:t>   </a:t>
              </a:r>
              <a:r>
                <a:rPr lang="en-GB" dirty="0" err="1">
                  <a:latin typeface="Courier"/>
                  <a:cs typeface="Courier"/>
                </a:rPr>
                <a:t>elif</a:t>
              </a:r>
              <a:r>
                <a:rPr lang="en-GB" dirty="0">
                  <a:latin typeface="Courier"/>
                  <a:cs typeface="Courier"/>
                </a:rPr>
                <a:t> </a:t>
              </a:r>
              <a:r>
                <a:rPr lang="en-GB" dirty="0" err="1">
                  <a:latin typeface="Courier"/>
                  <a:cs typeface="Courier"/>
                </a:rPr>
                <a:t>opcode</a:t>
              </a:r>
              <a:r>
                <a:rPr lang="en-GB" dirty="0">
                  <a:latin typeface="Courier"/>
                  <a:cs typeface="Courier"/>
                </a:rPr>
                <a:t> == SUB:</a:t>
              </a: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>
                  <a:latin typeface="Courier"/>
                  <a:cs typeface="Courier"/>
                </a:rPr>
                <a:t>mar = </a:t>
              </a:r>
              <a:r>
                <a:rPr lang="en-GB" dirty="0" err="1">
                  <a:latin typeface="Courier"/>
                  <a:cs typeface="Courier"/>
                </a:rPr>
                <a:t>arg</a:t>
              </a:r>
              <a:endParaRPr lang="en-GB" dirty="0">
                <a:latin typeface="Courier"/>
                <a:cs typeface="Courier"/>
              </a:endParaRP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 err="1">
                  <a:latin typeface="Courier"/>
                  <a:cs typeface="Courier"/>
                </a:rPr>
                <a:t>readMem</a:t>
              </a:r>
              <a:r>
                <a:rPr lang="en-GB" dirty="0">
                  <a:latin typeface="Courier"/>
                  <a:cs typeface="Courier"/>
                </a:rPr>
                <a:t>(memory)</a:t>
              </a:r>
            </a:p>
            <a:p>
              <a:r>
                <a:rPr lang="en-GB" dirty="0" smtClean="0">
                  <a:latin typeface="Courier"/>
                  <a:cs typeface="Courier"/>
                </a:rPr>
                <a:t>      </a:t>
              </a:r>
              <a:r>
                <a:rPr lang="en-GB" dirty="0" err="1">
                  <a:latin typeface="Courier"/>
                  <a:cs typeface="Courier"/>
                </a:rPr>
                <a:t>acc</a:t>
              </a:r>
              <a:r>
                <a:rPr lang="en-GB" dirty="0">
                  <a:latin typeface="Courier"/>
                  <a:cs typeface="Courier"/>
                </a:rPr>
                <a:t> = </a:t>
              </a:r>
              <a:r>
                <a:rPr lang="en-GB" dirty="0" err="1">
                  <a:latin typeface="Courier"/>
                  <a:cs typeface="Courier"/>
                </a:rPr>
                <a:t>acc</a:t>
              </a:r>
              <a:r>
                <a:rPr lang="en-GB" dirty="0">
                  <a:latin typeface="Courier"/>
                  <a:cs typeface="Courier"/>
                </a:rPr>
                <a:t> </a:t>
              </a:r>
              <a:r>
                <a:rPr lang="en-GB" dirty="0" smtClean="0">
                  <a:latin typeface="Courier"/>
                  <a:cs typeface="Courier"/>
                </a:rPr>
                <a:t>– </a:t>
              </a:r>
              <a:r>
                <a:rPr lang="en-GB" dirty="0" err="1" smtClean="0">
                  <a:latin typeface="Courier"/>
                  <a:cs typeface="Courier"/>
                </a:rPr>
                <a:t>mdr</a:t>
              </a:r>
              <a:endParaRPr lang="en-GB" dirty="0" smtClean="0">
                <a:latin typeface="Courier"/>
                <a:cs typeface="Courier"/>
              </a:endParaRPr>
            </a:p>
            <a:p>
              <a:r>
                <a:rPr lang="en-GB" dirty="0">
                  <a:latin typeface="Courier"/>
                  <a:cs typeface="Courier"/>
                </a:rPr>
                <a:t> </a:t>
              </a:r>
              <a:r>
                <a:rPr lang="en-GB" dirty="0" smtClean="0">
                  <a:latin typeface="Courier"/>
                  <a:cs typeface="Courier"/>
                </a:rPr>
                <a:t>  ...</a:t>
              </a:r>
              <a:endParaRPr lang="en-GB" dirty="0">
                <a:latin typeface="Courier"/>
                <a:cs typeface="Courier"/>
              </a:endParaRPr>
            </a:p>
          </p:txBody>
        </p:sp>
        <p:sp>
          <p:nvSpPr>
            <p:cNvPr id="12" name="Line Callout 2 11"/>
            <p:cNvSpPr/>
            <p:nvPr/>
          </p:nvSpPr>
          <p:spPr>
            <a:xfrm>
              <a:off x="5220072" y="5733256"/>
              <a:ext cx="1800200" cy="936104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6188"/>
                <a:gd name="adj6" fmla="val -57577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/>
                <a:t>Update state following rules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022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 Exercise 1.2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would the benefits be for your pupils in completing an exercise such as this?</a:t>
            </a:r>
          </a:p>
        </p:txBody>
      </p:sp>
    </p:spTree>
    <p:extLst>
      <p:ext uri="{BB962C8B-B14F-4D97-AF65-F5344CB8AC3E}">
        <p14:creationId xmlns:p14="http://schemas.microsoft.com/office/powerpoint/2010/main" val="152210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Making a Faster Computer</a:t>
            </a:r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Clock</a:t>
            </a:r>
            <a:endParaRPr lang="en-GB"/>
          </a:p>
        </p:txBody>
      </p:sp>
      <p:sp>
        <p:nvSpPr>
          <p:cNvPr id="501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Steps in sequence are controlled by a clock</a:t>
            </a:r>
          </a:p>
          <a:p>
            <a:r>
              <a:rPr lang="en-GB" dirty="0" smtClean="0"/>
              <a:t>Clock frequency</a:t>
            </a:r>
          </a:p>
          <a:p>
            <a:pPr lvl="1"/>
            <a:r>
              <a:rPr lang="en-GB" dirty="0" smtClean="0"/>
              <a:t>8086 – 10 MHz</a:t>
            </a:r>
          </a:p>
          <a:p>
            <a:pPr lvl="1"/>
            <a:r>
              <a:rPr lang="en-GB" dirty="0" smtClean="0"/>
              <a:t>Pentium 4 – 3 GHz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However, clock speeds no longer increasing much</a:t>
            </a:r>
          </a:p>
          <a:p>
            <a:endParaRPr lang="en-GB" dirty="0" smtClean="0"/>
          </a:p>
          <a:p>
            <a:r>
              <a:rPr lang="en-GB" dirty="0" smtClean="0"/>
              <a:t>Processing power depends on</a:t>
            </a:r>
          </a:p>
          <a:p>
            <a:pPr lvl="1"/>
            <a:r>
              <a:rPr lang="en-GB" dirty="0" smtClean="0"/>
              <a:t>Clock speed</a:t>
            </a:r>
          </a:p>
          <a:p>
            <a:pPr lvl="1"/>
            <a:r>
              <a:rPr lang="en-GB" dirty="0" smtClean="0"/>
              <a:t>Clock cycles to execute an instruction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74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1GHz Clock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10</a:t>
            </a:r>
            <a:r>
              <a:rPr lang="en-GB" baseline="30000" dirty="0" smtClean="0"/>
              <a:t>9</a:t>
            </a:r>
            <a:r>
              <a:rPr lang="en-GB" dirty="0" smtClean="0"/>
              <a:t> cycles per second</a:t>
            </a:r>
          </a:p>
          <a:p>
            <a:pPr lvl="1"/>
            <a:r>
              <a:rPr lang="en-GB" dirty="0" smtClean="0"/>
              <a:t>1 cycle every 1 ns</a:t>
            </a:r>
          </a:p>
          <a:p>
            <a:pPr lvl="1"/>
            <a:r>
              <a:rPr lang="en-GB" dirty="0" smtClean="0"/>
              <a:t>Light travels 1 m in </a:t>
            </a:r>
            <a:r>
              <a:rPr lang="en-GB" dirty="0" err="1" smtClean="0"/>
              <a:t>approx</a:t>
            </a:r>
            <a:r>
              <a:rPr lang="en-GB" dirty="0" smtClean="0"/>
              <a:t> 3 ns</a:t>
            </a:r>
          </a:p>
          <a:p>
            <a:pPr lvl="1"/>
            <a:r>
              <a:rPr lang="en-GB" dirty="0" smtClean="0"/>
              <a:t>Billion instructions per second (up to)</a:t>
            </a:r>
          </a:p>
          <a:p>
            <a:r>
              <a:rPr lang="en-GB" dirty="0" smtClean="0"/>
              <a:t>Each instruction takes longer</a:t>
            </a:r>
          </a:p>
          <a:p>
            <a:pPr lvl="1"/>
            <a:r>
              <a:rPr lang="en-GB" dirty="0" smtClean="0"/>
              <a:t>… many instruction in process at once</a:t>
            </a:r>
          </a:p>
          <a:p>
            <a:r>
              <a:rPr lang="en-GB" dirty="0" smtClean="0"/>
              <a:t>Memory access is slower</a:t>
            </a:r>
          </a:p>
          <a:p>
            <a:pPr lvl="1"/>
            <a:r>
              <a:rPr lang="en-GB" dirty="0" smtClean="0"/>
              <a:t>10 of 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14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9220200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ahoma" charset="0"/>
              </a:rPr>
              <a:t>Moore’s Law</a:t>
            </a:r>
          </a:p>
        </p:txBody>
      </p:sp>
    </p:spTree>
    <p:extLst>
      <p:ext uri="{BB962C8B-B14F-4D97-AF65-F5344CB8AC3E}">
        <p14:creationId xmlns:p14="http://schemas.microsoft.com/office/powerpoint/2010/main" val="193150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Faster Computer</a:t>
            </a:r>
            <a:endParaRPr lang="en-GB"/>
          </a:p>
        </p:txBody>
      </p:sp>
      <p:sp>
        <p:nvSpPr>
          <p:cNvPr id="808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Faster clocks</a:t>
            </a:r>
          </a:p>
          <a:p>
            <a:pPr lvl="1"/>
            <a:r>
              <a:rPr lang="en-GB" dirty="0" smtClean="0"/>
              <a:t>smaller IC lines (90 </a:t>
            </a:r>
            <a:r>
              <a:rPr lang="en-US" dirty="0" smtClean="0">
                <a:sym typeface="Wingdings" charset="0"/>
              </a:rPr>
              <a:t> 45  32  22nm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shorter time to switch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More Registers; Bigger registers</a:t>
            </a:r>
          </a:p>
          <a:p>
            <a:pPr lvl="1"/>
            <a:r>
              <a:rPr lang="en-GB" dirty="0" smtClean="0"/>
              <a:t>32 </a:t>
            </a:r>
            <a:r>
              <a:rPr lang="en-US" dirty="0" smtClean="0">
                <a:sym typeface="Wingdings" charset="0"/>
              </a:rPr>
              <a:t> 64 bits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Fetch-execute pipeline</a:t>
            </a:r>
          </a:p>
          <a:p>
            <a:pPr lvl="1"/>
            <a:r>
              <a:rPr lang="en-GB" dirty="0" smtClean="0"/>
              <a:t>overlap the fetch and execute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Cache memory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Multiple cores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7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Intel 86 Family</a:t>
            </a:r>
            <a:endParaRPr lang="en-GB"/>
          </a:p>
        </p:txBody>
      </p:sp>
      <p:sp>
        <p:nvSpPr>
          <p:cNvPr id="552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>
          <a:xfrm>
            <a:off x="762000" y="1268412"/>
            <a:ext cx="3657600" cy="4896891"/>
          </a:xfrm>
        </p:spPr>
        <p:txBody>
          <a:bodyPr/>
          <a:lstStyle/>
          <a:p>
            <a:r>
              <a:rPr lang="en-GB" dirty="0" smtClean="0"/>
              <a:t>8086 – 1978</a:t>
            </a:r>
          </a:p>
          <a:p>
            <a:pPr lvl="1"/>
            <a:r>
              <a:rPr lang="en-GB" dirty="0" smtClean="0"/>
              <a:t>16 bits</a:t>
            </a:r>
          </a:p>
          <a:p>
            <a:r>
              <a:rPr lang="en-GB" dirty="0" smtClean="0"/>
              <a:t>80386 – 1986 </a:t>
            </a:r>
          </a:p>
          <a:p>
            <a:pPr lvl="1"/>
            <a:r>
              <a:rPr lang="en-GB" dirty="0" smtClean="0"/>
              <a:t>32 bits</a:t>
            </a:r>
          </a:p>
          <a:p>
            <a:r>
              <a:rPr lang="en-GB" dirty="0" smtClean="0"/>
              <a:t>Pentium 4 – 2000</a:t>
            </a:r>
          </a:p>
          <a:p>
            <a:pPr lvl="1"/>
            <a:r>
              <a:rPr lang="en-GB" dirty="0" smtClean="0"/>
              <a:t>32 bits </a:t>
            </a:r>
            <a:r>
              <a:rPr lang="en-GB" dirty="0" smtClean="0">
                <a:sym typeface="Wingdings" charset="0"/>
              </a:rPr>
              <a:t> 64 bits</a:t>
            </a:r>
          </a:p>
          <a:p>
            <a:r>
              <a:rPr lang="en-GB" dirty="0" smtClean="0"/>
              <a:t>Intel core i3, i5, i7</a:t>
            </a:r>
          </a:p>
          <a:p>
            <a:r>
              <a:rPr lang="en-GB" dirty="0" smtClean="0"/>
              <a:t>COMPATIBLE compiled program</a:t>
            </a:r>
          </a:p>
          <a:p>
            <a:pPr lvl="1"/>
            <a:endParaRPr lang="en-GB" dirty="0"/>
          </a:p>
        </p:txBody>
      </p:sp>
      <p:sp>
        <p:nvSpPr>
          <p:cNvPr id="5530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sz="half" idx="2"/>
          </p:nvPr>
        </p:nvSpPr>
        <p:spPr>
          <a:xfrm>
            <a:off x="4648200" y="1268412"/>
            <a:ext cx="3452192" cy="4752875"/>
          </a:xfrm>
        </p:spPr>
        <p:txBody>
          <a:bodyPr/>
          <a:lstStyle/>
          <a:p>
            <a:r>
              <a:rPr lang="en-GB" dirty="0" smtClean="0"/>
              <a:t>More instruction</a:t>
            </a:r>
          </a:p>
          <a:p>
            <a:r>
              <a:rPr lang="en-GB" dirty="0" smtClean="0"/>
              <a:t>Longer words</a:t>
            </a:r>
          </a:p>
          <a:p>
            <a:r>
              <a:rPr lang="en-GB" dirty="0" smtClean="0"/>
              <a:t>More on chip</a:t>
            </a:r>
          </a:p>
          <a:p>
            <a:pPr lvl="1"/>
            <a:r>
              <a:rPr lang="en-GB" dirty="0" smtClean="0"/>
              <a:t>floating point</a:t>
            </a:r>
          </a:p>
          <a:p>
            <a:pPr lvl="1"/>
            <a:r>
              <a:rPr lang="en-GB" dirty="0" smtClean="0"/>
              <a:t>cache memory</a:t>
            </a:r>
          </a:p>
          <a:p>
            <a:r>
              <a:rPr lang="en-GB" dirty="0" smtClean="0"/>
              <a:t>Instructions in parallel</a:t>
            </a:r>
          </a:p>
          <a:p>
            <a:pPr lvl="1"/>
            <a:r>
              <a:rPr lang="en-GB" dirty="0" smtClean="0"/>
              <a:t>pipeline</a:t>
            </a:r>
          </a:p>
          <a:p>
            <a:pPr lvl="1"/>
            <a:r>
              <a:rPr lang="en-GB" dirty="0" smtClean="0"/>
              <a:t>superscalar</a:t>
            </a:r>
          </a:p>
          <a:p>
            <a:pPr lvl="1"/>
            <a:r>
              <a:rPr lang="en-GB" dirty="0" smtClean="0"/>
              <a:t>multi-core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9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CPU executes Fetch-Execute</a:t>
            </a:r>
          </a:p>
          <a:p>
            <a:pPr lvl="1"/>
            <a:r>
              <a:rPr lang="en-GB" dirty="0" smtClean="0"/>
              <a:t>Fetch: next instructions from memory</a:t>
            </a:r>
          </a:p>
          <a:p>
            <a:pPr lvl="1"/>
            <a:r>
              <a:rPr lang="en-GB" dirty="0" smtClean="0"/>
              <a:t>Execute: data to/from memory and accumulator</a:t>
            </a:r>
          </a:p>
          <a:p>
            <a:pPr lvl="1"/>
            <a:r>
              <a:rPr lang="en-GB" dirty="0" err="1" smtClean="0"/>
              <a:t>Opcode</a:t>
            </a:r>
            <a:r>
              <a:rPr lang="en-GB" dirty="0" smtClean="0"/>
              <a:t> determines execute</a:t>
            </a:r>
          </a:p>
          <a:p>
            <a:r>
              <a:rPr lang="en-GB" dirty="0" smtClean="0"/>
              <a:t>One machine can emulator another</a:t>
            </a:r>
          </a:p>
          <a:p>
            <a:r>
              <a:rPr lang="en-GB" dirty="0" smtClean="0"/>
              <a:t>Program execution</a:t>
            </a:r>
          </a:p>
          <a:p>
            <a:pPr lvl="1"/>
            <a:r>
              <a:rPr lang="en-GB" dirty="0" smtClean="0"/>
              <a:t>Compiler: translates</a:t>
            </a:r>
          </a:p>
          <a:p>
            <a:pPr lvl="1"/>
            <a:r>
              <a:rPr lang="en-GB" dirty="0" smtClean="0"/>
              <a:t>Interpreter: parses then interprets</a:t>
            </a:r>
          </a:p>
          <a:p>
            <a:pPr lvl="1"/>
            <a:r>
              <a:rPr lang="en-GB" dirty="0" smtClean="0"/>
              <a:t>Blend: Java or .NET and byte code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3373</TotalTime>
  <Words>1550</Words>
  <Application>Microsoft Office PowerPoint</Application>
  <PresentationFormat>On-screen Show (4:3)</PresentationFormat>
  <Paragraphs>542</Paragraphs>
  <Slides>50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NewsPrint</vt:lpstr>
      <vt:lpstr>A Level Computer Science  Topic 5: Computer Architecture and Assembly</vt:lpstr>
      <vt:lpstr>Aims</vt:lpstr>
      <vt:lpstr>CPU Structure</vt:lpstr>
      <vt:lpstr>Simple Computer</vt:lpstr>
      <vt:lpstr>Memory</vt:lpstr>
      <vt:lpstr>Registers (or Accumulators)</vt:lpstr>
      <vt:lpstr>CPU Structure</vt:lpstr>
      <vt:lpstr>Instructions</vt:lpstr>
      <vt:lpstr>Add Instruction</vt:lpstr>
      <vt:lpstr>Little Man Computer</vt:lpstr>
      <vt:lpstr>Advantages of LMC</vt:lpstr>
      <vt:lpstr>LMC CPU Structure</vt:lpstr>
      <vt:lpstr>PowerPoint Presentation</vt:lpstr>
      <vt:lpstr>Windows .net LMC</vt:lpstr>
      <vt:lpstr>Feature Comparison</vt:lpstr>
      <vt:lpstr>LMC Instructions</vt:lpstr>
      <vt:lpstr>Instructions</vt:lpstr>
      <vt:lpstr>Add and Subtract Instruction</vt:lpstr>
      <vt:lpstr>Load and Store Instruction</vt:lpstr>
      <vt:lpstr>Branch Instructions</vt:lpstr>
      <vt:lpstr>Practical Exercises 1.1</vt:lpstr>
      <vt:lpstr>LMC Example</vt:lpstr>
      <vt:lpstr>Compiling a Simple Program</vt:lpstr>
      <vt:lpstr>Running the Simple Program</vt:lpstr>
      <vt:lpstr>Running the Simple Program</vt:lpstr>
      <vt:lpstr>Running the Simple Program</vt:lpstr>
      <vt:lpstr>Running the Simple Program</vt:lpstr>
      <vt:lpstr>Practical Exercises 1.3-1.7</vt:lpstr>
      <vt:lpstr>Fetch-Execute Cycle</vt:lpstr>
      <vt:lpstr>Fetch-Execute</vt:lpstr>
      <vt:lpstr>Fetch Instruction</vt:lpstr>
      <vt:lpstr>Execute Instruction</vt:lpstr>
      <vt:lpstr>PowerPoint Presentation</vt:lpstr>
      <vt:lpstr>Summary of CPU Architecture</vt:lpstr>
      <vt:lpstr>Discussion</vt:lpstr>
      <vt:lpstr>Practical Exercise 1.2</vt:lpstr>
      <vt:lpstr>Compilers and Interpreters</vt:lpstr>
      <vt:lpstr>Compiler</vt:lpstr>
      <vt:lpstr>Inside a Compiler</vt:lpstr>
      <vt:lpstr>Principle of an Interpreter</vt:lpstr>
      <vt:lpstr>Java and .NET Language</vt:lpstr>
      <vt:lpstr>How Does an Interpreter Work?</vt:lpstr>
      <vt:lpstr>Practical Exercise 1.2</vt:lpstr>
      <vt:lpstr>Making a Faster Computer</vt:lpstr>
      <vt:lpstr>Clock</vt:lpstr>
      <vt:lpstr>1GHz Clock</vt:lpstr>
      <vt:lpstr>Moore’s Law</vt:lpstr>
      <vt:lpstr>Faster Computer</vt:lpstr>
      <vt:lpstr>Intel 86 Family</vt:lpstr>
      <vt:lpstr>Summary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Jo BRODIE</cp:lastModifiedBy>
  <cp:revision>65</cp:revision>
  <cp:lastPrinted>2016-11-01T13:02:36Z</cp:lastPrinted>
  <dcterms:created xsi:type="dcterms:W3CDTF">2012-04-25T07:26:20Z</dcterms:created>
  <dcterms:modified xsi:type="dcterms:W3CDTF">2016-11-01T13:32:46Z</dcterms:modified>
</cp:coreProperties>
</file>