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81" r:id="rId2"/>
    <p:sldId id="272" r:id="rId3"/>
    <p:sldId id="294" r:id="rId4"/>
    <p:sldId id="287" r:id="rId5"/>
    <p:sldId id="282" r:id="rId6"/>
    <p:sldId id="283" r:id="rId7"/>
    <p:sldId id="308" r:id="rId8"/>
    <p:sldId id="309" r:id="rId9"/>
    <p:sldId id="288" r:id="rId10"/>
    <p:sldId id="289" r:id="rId11"/>
    <p:sldId id="290" r:id="rId12"/>
    <p:sldId id="284" r:id="rId13"/>
    <p:sldId id="285" r:id="rId14"/>
    <p:sldId id="319" r:id="rId15"/>
    <p:sldId id="291" r:id="rId16"/>
    <p:sldId id="292" r:id="rId17"/>
    <p:sldId id="310" r:id="rId18"/>
    <p:sldId id="286" r:id="rId19"/>
    <p:sldId id="311" r:id="rId20"/>
    <p:sldId id="314" r:id="rId21"/>
    <p:sldId id="312" r:id="rId22"/>
    <p:sldId id="313" r:id="rId23"/>
    <p:sldId id="315" r:id="rId24"/>
    <p:sldId id="316" r:id="rId25"/>
    <p:sldId id="293" r:id="rId26"/>
    <p:sldId id="325" r:id="rId27"/>
    <p:sldId id="326" r:id="rId28"/>
    <p:sldId id="327" r:id="rId29"/>
    <p:sldId id="324" r:id="rId30"/>
    <p:sldId id="295" r:id="rId31"/>
    <p:sldId id="317" r:id="rId32"/>
    <p:sldId id="296" r:id="rId33"/>
    <p:sldId id="300" r:id="rId34"/>
    <p:sldId id="299" r:id="rId35"/>
    <p:sldId id="320" r:id="rId36"/>
    <p:sldId id="301" r:id="rId37"/>
    <p:sldId id="302" r:id="rId38"/>
    <p:sldId id="297" r:id="rId39"/>
    <p:sldId id="303" r:id="rId40"/>
    <p:sldId id="318" r:id="rId41"/>
    <p:sldId id="304" r:id="rId42"/>
    <p:sldId id="298" r:id="rId43"/>
    <p:sldId id="306" r:id="rId44"/>
    <p:sldId id="307" r:id="rId45"/>
    <p:sldId id="305" r:id="rId46"/>
    <p:sldId id="321" r:id="rId47"/>
    <p:sldId id="323" r:id="rId48"/>
    <p:sldId id="280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94737" autoAdjust="0"/>
  </p:normalViewPr>
  <p:slideViewPr>
    <p:cSldViewPr snapToObjects="1">
      <p:cViewPr varScale="1">
        <p:scale>
          <a:sx n="91" d="100"/>
          <a:sy n="91" d="100"/>
        </p:scale>
        <p:origin x="-24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110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12776"/>
            <a:ext cx="7543800" cy="45365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05/10/2016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orting-algorithms.com/bubble-sort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orting-algorithms.com/insertion-sort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1905000"/>
            <a:ext cx="7632848" cy="2133600"/>
          </a:xfrm>
        </p:spPr>
        <p:txBody>
          <a:bodyPr/>
          <a:lstStyle/>
          <a:p>
            <a:pPr algn="ctr"/>
            <a:r>
              <a:rPr lang="en-GB" sz="3200" dirty="0" smtClean="0"/>
              <a:t>A Level Computer Science</a:t>
            </a:r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>
                <a:latin typeface="Impact" charset="0"/>
              </a:rPr>
              <a:t/>
            </a:r>
            <a:br>
              <a:rPr lang="en-US" sz="4400" dirty="0">
                <a:latin typeface="Impact" charset="0"/>
              </a:rPr>
            </a:br>
            <a:r>
              <a:rPr lang="en-US" sz="4400" dirty="0" smtClean="0">
                <a:latin typeface="Impact" charset="0"/>
              </a:rPr>
              <a:t>Topic 2: Searching and Sorting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708832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70081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Understanding and implement</a:t>
            </a:r>
          </a:p>
          <a:p>
            <a:pPr lvl="1"/>
            <a:r>
              <a:rPr lang="en-GB" dirty="0" smtClean="0"/>
              <a:t>Linear search</a:t>
            </a:r>
          </a:p>
          <a:p>
            <a:pPr lvl="1"/>
            <a:r>
              <a:rPr lang="en-GB" dirty="0" smtClean="0"/>
              <a:t>Binary search of sorted lists</a:t>
            </a:r>
          </a:p>
          <a:p>
            <a:r>
              <a:rPr lang="en-GB" dirty="0" smtClean="0"/>
              <a:t>Introduce computational complexity</a:t>
            </a:r>
          </a:p>
          <a:p>
            <a:r>
              <a:rPr lang="en-GB" dirty="0" smtClean="0"/>
              <a:t>Understand sorting algorithms</a:t>
            </a:r>
          </a:p>
          <a:p>
            <a:pPr lvl="1"/>
            <a:r>
              <a:rPr lang="en-GB" dirty="0" err="1" smtClean="0"/>
              <a:t>Bubblesort</a:t>
            </a:r>
            <a:endParaRPr lang="en-GB" dirty="0" smtClean="0"/>
          </a:p>
          <a:p>
            <a:pPr lvl="1"/>
            <a:r>
              <a:rPr lang="en-GB" dirty="0" smtClean="0"/>
              <a:t>Insertion Sort</a:t>
            </a:r>
          </a:p>
          <a:p>
            <a:pPr lvl="1"/>
            <a:r>
              <a:rPr lang="en-GB" dirty="0" smtClean="0"/>
              <a:t>Quicksort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Why Learn Standard Algorithms?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Real programmers never implement these!</a:t>
            </a:r>
          </a:p>
          <a:p>
            <a:pPr lvl="1"/>
            <a:r>
              <a:rPr lang="en-GB" dirty="0" smtClean="0"/>
              <a:t>They are in the library</a:t>
            </a:r>
          </a:p>
          <a:p>
            <a:endParaRPr lang="en-GB" dirty="0"/>
          </a:p>
          <a:p>
            <a:r>
              <a:rPr lang="en-GB" dirty="0" smtClean="0"/>
              <a:t>We are going to learn the importance of a good algorithm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70483" y="4437112"/>
            <a:ext cx="7273925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2800" dirty="0" smtClean="0"/>
              <a:t>Better a slow computer and a fast algorithms than a slow algorithm on a fast computer.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93633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800" dirty="0" smtClean="0"/>
              <a:t>Linear Search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358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Search: The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752528"/>
          </a:xfrm>
        </p:spPr>
        <p:txBody>
          <a:bodyPr>
            <a:normAutofit/>
          </a:bodyPr>
          <a:lstStyle/>
          <a:p>
            <a:r>
              <a:rPr lang="en-GB" dirty="0" smtClean="0"/>
              <a:t>Find a target value in the list</a:t>
            </a:r>
          </a:p>
          <a:p>
            <a:pPr lvl="1"/>
            <a:r>
              <a:rPr lang="en-GB" dirty="0" smtClean="0"/>
              <a:t>Is it there?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f so, at what index?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Target = 41, found at index 4</a:t>
            </a:r>
          </a:p>
          <a:p>
            <a:r>
              <a:rPr lang="en-GB" dirty="0" smtClean="0"/>
              <a:t>Target = 27, not found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1626096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202160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778224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354288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930352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506416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082480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658544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234608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810672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386736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7962800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1700495" y="3193812"/>
            <a:ext cx="6903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0     1     2    3    4     5     6    7    8    9    10   11</a:t>
            </a:r>
            <a:endParaRPr lang="en-GB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619672" y="3913892"/>
            <a:ext cx="6980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17  31   52   19  41   34  76   11  28   92  44   </a:t>
            </a:r>
            <a:r>
              <a:rPr lang="en-GB" sz="2800" dirty="0">
                <a:solidFill>
                  <a:srgbClr val="0000FF"/>
                </a:solidFill>
              </a:rPr>
              <a:t>6</a:t>
            </a:r>
            <a:r>
              <a:rPr lang="en-GB" sz="2800" dirty="0" smtClean="0">
                <a:solidFill>
                  <a:srgbClr val="0000FF"/>
                </a:solidFill>
              </a:rPr>
              <a:t>1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29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Linear 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501008"/>
            <a:ext cx="7543800" cy="3096344"/>
          </a:xfrm>
        </p:spPr>
        <p:txBody>
          <a:bodyPr/>
          <a:lstStyle/>
          <a:p>
            <a:r>
              <a:rPr lang="en-GB" dirty="0" smtClean="0"/>
              <a:t>Idea: look at each entry in turn</a:t>
            </a:r>
          </a:p>
          <a:p>
            <a:r>
              <a:rPr lang="en-GB" dirty="0" smtClean="0"/>
              <a:t>Steps</a:t>
            </a:r>
          </a:p>
          <a:p>
            <a:pPr lvl="1">
              <a:spcBef>
                <a:spcPts val="0"/>
              </a:spcBef>
            </a:pPr>
            <a:r>
              <a:rPr lang="en-GB" dirty="0" smtClean="0"/>
              <a:t>Start at index = 0</a:t>
            </a:r>
          </a:p>
          <a:p>
            <a:pPr lvl="1">
              <a:spcBef>
                <a:spcPts val="0"/>
              </a:spcBef>
            </a:pPr>
            <a:r>
              <a:rPr lang="en-GB" dirty="0" smtClean="0"/>
              <a:t>Is Array[Index] equal to the target?</a:t>
            </a:r>
          </a:p>
          <a:p>
            <a:pPr lvl="1">
              <a:spcBef>
                <a:spcPts val="0"/>
              </a:spcBef>
            </a:pPr>
            <a:r>
              <a:rPr lang="en-GB" dirty="0" smtClean="0"/>
              <a:t>If yes, stop; otherwise increment the index</a:t>
            </a:r>
          </a:p>
          <a:p>
            <a:pPr lvl="1">
              <a:spcBef>
                <a:spcPts val="0"/>
              </a:spcBef>
            </a:pPr>
            <a:r>
              <a:rPr lang="en-GB" dirty="0" smtClean="0"/>
              <a:t>Stop when index is one less than the length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72169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648233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224297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800361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376425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952489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528553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104617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680681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256745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146568" y="1412776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0     1     2    3    4     5     6    7    8    9   </a:t>
            </a:r>
            <a:endParaRPr lang="en-GB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065745" y="2132856"/>
            <a:ext cx="582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17  31   52   19  41   34  76   11  28   92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38064" y="155679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338064" y="168164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34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35496" y="1743199"/>
            <a:ext cx="966931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Target</a:t>
            </a:r>
          </a:p>
          <a:p>
            <a:endParaRPr lang="en-GB" sz="2400" dirty="0"/>
          </a:p>
          <a:p>
            <a:r>
              <a:rPr lang="en-GB" sz="2400" dirty="0" smtClean="0"/>
              <a:t>Index</a:t>
            </a:r>
            <a:endParaRPr lang="en-GB" sz="2400" dirty="0"/>
          </a:p>
        </p:txBody>
      </p:sp>
      <p:sp>
        <p:nvSpPr>
          <p:cNvPr id="21" name="Rectangle 20"/>
          <p:cNvSpPr/>
          <p:nvPr/>
        </p:nvSpPr>
        <p:spPr>
          <a:xfrm>
            <a:off x="1331640" y="25649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1403648" y="2628200"/>
            <a:ext cx="38985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0</a:t>
            </a:r>
          </a:p>
        </p:txBody>
      </p:sp>
      <p:cxnSp>
        <p:nvCxnSpPr>
          <p:cNvPr id="24" name="Elbow Connector 23"/>
          <p:cNvCxnSpPr/>
          <p:nvPr/>
        </p:nvCxnSpPr>
        <p:spPr>
          <a:xfrm rot="10800000" flipV="1">
            <a:off x="1907705" y="2564899"/>
            <a:ext cx="1505745" cy="432052"/>
          </a:xfrm>
          <a:prstGeom prst="bentConnector3">
            <a:avLst>
              <a:gd name="adj1" fmla="val 28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435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Linear Search – Algorithm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936104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Algorithm in pseudo code</a:t>
            </a:r>
          </a:p>
          <a:p>
            <a:r>
              <a:rPr lang="en-GB" dirty="0" smtClean="0"/>
              <a:t>Array is A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70070" y="2776860"/>
            <a:ext cx="5540850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"/>
                <a:cs typeface="Courier"/>
              </a:rPr>
              <a:t>index = 0 </a:t>
            </a:r>
          </a:p>
          <a:p>
            <a:r>
              <a:rPr lang="en-GB" sz="2400" dirty="0" smtClean="0">
                <a:latin typeface="Courier"/>
                <a:cs typeface="Courier"/>
              </a:rPr>
              <a:t>while index &lt; length of array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if A[index] equals target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   return index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</a:t>
            </a:r>
            <a:r>
              <a:rPr lang="en-GB" sz="2400" dirty="0">
                <a:latin typeface="Courier"/>
                <a:cs typeface="Courier"/>
              </a:rPr>
              <a:t>index = index + 1</a:t>
            </a:r>
          </a:p>
          <a:p>
            <a:r>
              <a:rPr lang="en-GB" sz="2400" dirty="0" smtClean="0">
                <a:latin typeface="Courier"/>
                <a:cs typeface="Courier"/>
              </a:rPr>
              <a:t>return -1 to show not found   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718992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1.1: Code Linear Search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62000" y="4426025"/>
            <a:ext cx="2657872" cy="2099319"/>
          </a:xfrm>
        </p:spPr>
        <p:txBody>
          <a:bodyPr/>
          <a:lstStyle/>
          <a:p>
            <a:r>
              <a:rPr lang="en-GB" dirty="0" smtClean="0"/>
              <a:t>Outline of code to complete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019010" y="1844823"/>
            <a:ext cx="2513430" cy="1080121"/>
          </a:xfrm>
        </p:spPr>
        <p:txBody>
          <a:bodyPr/>
          <a:lstStyle/>
          <a:p>
            <a:r>
              <a:rPr lang="en-GB" dirty="0" smtClean="0"/>
              <a:t>Pseudo code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340768"/>
            <a:ext cx="4648153" cy="19389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 smtClean="0">
                <a:latin typeface="Courier"/>
                <a:cs typeface="Courier"/>
              </a:rPr>
              <a:t>index = 0 </a:t>
            </a:r>
          </a:p>
          <a:p>
            <a:r>
              <a:rPr lang="en-GB" sz="2000" dirty="0" smtClean="0">
                <a:latin typeface="Courier"/>
                <a:cs typeface="Courier"/>
              </a:rPr>
              <a:t>while index &lt; length of array</a:t>
            </a:r>
          </a:p>
          <a:p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if A[index] equals target</a:t>
            </a:r>
          </a:p>
          <a:p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   return index</a:t>
            </a:r>
          </a:p>
          <a:p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</a:t>
            </a:r>
            <a:r>
              <a:rPr lang="en-GB" sz="2000" dirty="0">
                <a:latin typeface="Courier"/>
                <a:cs typeface="Courier"/>
              </a:rPr>
              <a:t>index = index + 1</a:t>
            </a:r>
          </a:p>
          <a:p>
            <a:r>
              <a:rPr lang="en-GB" sz="2000" dirty="0" smtClean="0">
                <a:latin typeface="Courier"/>
                <a:cs typeface="Courier"/>
              </a:rPr>
              <a:t>return -1 to show not found   </a:t>
            </a:r>
            <a:endParaRPr lang="en-GB" sz="2000" dirty="0"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912" y="3789040"/>
            <a:ext cx="5121920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Courier"/>
                <a:cs typeface="Courier"/>
              </a:rPr>
              <a:t>def</a:t>
            </a:r>
            <a:r>
              <a:rPr lang="en-GB" sz="2400" dirty="0" smtClean="0">
                <a:latin typeface="Courier"/>
                <a:cs typeface="Courier"/>
              </a:rPr>
              <a:t> </a:t>
            </a:r>
            <a:r>
              <a:rPr lang="en-GB" sz="2400" dirty="0" err="1" smtClean="0">
                <a:latin typeface="Courier"/>
                <a:cs typeface="Courier"/>
              </a:rPr>
              <a:t>findLin</a:t>
            </a:r>
            <a:r>
              <a:rPr lang="en-GB" sz="2400" dirty="0" smtClean="0">
                <a:latin typeface="Courier"/>
                <a:cs typeface="Courier"/>
              </a:rPr>
              <a:t>(A, target):</a:t>
            </a:r>
          </a:p>
          <a:p>
            <a:r>
              <a:rPr lang="en-GB" sz="2400" dirty="0" smtClean="0">
                <a:latin typeface="Courier"/>
                <a:cs typeface="Courier"/>
              </a:rPr>
              <a:t># </a:t>
            </a:r>
            <a:r>
              <a:rPr lang="en-GB" sz="2400" i="1" dirty="0" smtClean="0">
                <a:solidFill>
                  <a:srgbClr val="0000FF"/>
                </a:solidFill>
                <a:cs typeface="Courier"/>
              </a:rPr>
              <a:t>find the target in array A</a:t>
            </a:r>
          </a:p>
          <a:p>
            <a:r>
              <a:rPr lang="en-GB" sz="2400" dirty="0" smtClean="0">
                <a:latin typeface="Courier"/>
                <a:cs typeface="Courier"/>
              </a:rPr>
              <a:t># </a:t>
            </a:r>
            <a:r>
              <a:rPr lang="en-GB" sz="2400" i="1" dirty="0" smtClean="0">
                <a:solidFill>
                  <a:srgbClr val="0000FF"/>
                </a:solidFill>
                <a:cs typeface="Courier"/>
              </a:rPr>
              <a:t>return index or -1</a:t>
            </a:r>
            <a:endParaRPr lang="en-GB" sz="2400" i="1" dirty="0">
              <a:solidFill>
                <a:srgbClr val="0000FF"/>
              </a:solidFill>
              <a:cs typeface="Courier"/>
            </a:endParaRPr>
          </a:p>
          <a:p>
            <a:r>
              <a:rPr lang="en-GB" sz="2400" dirty="0" smtClean="0">
                <a:latin typeface="Courier"/>
                <a:cs typeface="Courier"/>
              </a:rPr>
              <a:t>   .</a:t>
            </a:r>
            <a:r>
              <a:rPr lang="en-GB" sz="2400" dirty="0">
                <a:latin typeface="Courier"/>
                <a:cs typeface="Courier"/>
              </a:rPr>
              <a:t>.</a:t>
            </a:r>
            <a:r>
              <a:rPr lang="en-GB" sz="2400" dirty="0" smtClean="0">
                <a:latin typeface="Courier"/>
                <a:cs typeface="Courier"/>
              </a:rPr>
              <a:t>.</a:t>
            </a:r>
          </a:p>
          <a:p>
            <a:r>
              <a:rPr lang="en-GB" sz="2400" dirty="0" smtClean="0">
                <a:latin typeface="Courier"/>
                <a:cs typeface="Courier"/>
              </a:rPr>
              <a:t>   </a:t>
            </a:r>
            <a:r>
              <a:rPr lang="en-GB" sz="2400" dirty="0">
                <a:latin typeface="Courier"/>
                <a:cs typeface="Courier"/>
              </a:rPr>
              <a:t>...</a:t>
            </a:r>
            <a:r>
              <a:rPr lang="en-GB" sz="2400" dirty="0" smtClean="0">
                <a:latin typeface="Courier"/>
                <a:cs typeface="Courier"/>
              </a:rPr>
              <a:t>  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smtClean="0">
                <a:latin typeface="Courier"/>
                <a:cs typeface="Courier"/>
              </a:rPr>
              <a:t>print(</a:t>
            </a:r>
            <a:r>
              <a:rPr lang="en-GB" sz="2400" dirty="0" err="1" smtClean="0">
                <a:latin typeface="Courier"/>
                <a:cs typeface="Courier"/>
              </a:rPr>
              <a:t>findLin</a:t>
            </a:r>
            <a:r>
              <a:rPr lang="en-GB" sz="2400" dirty="0" smtClean="0">
                <a:latin typeface="Courier"/>
                <a:cs typeface="Courier"/>
              </a:rPr>
              <a:t>([2,3,4], 3))</a:t>
            </a:r>
          </a:p>
          <a:p>
            <a:r>
              <a:rPr lang="en-GB" sz="2400" dirty="0">
                <a:latin typeface="Courier"/>
                <a:cs typeface="Courier"/>
              </a:rPr>
              <a:t>print(</a:t>
            </a:r>
            <a:r>
              <a:rPr lang="en-GB" sz="2400" dirty="0" err="1" smtClean="0">
                <a:latin typeface="Courier"/>
                <a:cs typeface="Courier"/>
              </a:rPr>
              <a:t>findLin</a:t>
            </a:r>
            <a:r>
              <a:rPr lang="en-GB" sz="2400" dirty="0" smtClean="0">
                <a:latin typeface="Courier"/>
                <a:cs typeface="Courier"/>
              </a:rPr>
              <a:t>(</a:t>
            </a:r>
            <a:r>
              <a:rPr lang="en-GB" sz="2400" dirty="0">
                <a:latin typeface="Courier"/>
                <a:cs typeface="Courier"/>
              </a:rPr>
              <a:t>[2,3,4], </a:t>
            </a:r>
            <a:r>
              <a:rPr lang="en-GB" sz="2400" dirty="0" smtClean="0">
                <a:latin typeface="Courier"/>
                <a:cs typeface="Courier"/>
              </a:rPr>
              <a:t>7))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890279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800" dirty="0" smtClean="0"/>
              <a:t>Computational Complexity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Compare the efficiency of algorithms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282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Efficiency – How Fast?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720080"/>
          </a:xfrm>
        </p:spPr>
        <p:txBody>
          <a:bodyPr/>
          <a:lstStyle/>
          <a:p>
            <a:r>
              <a:rPr lang="en-GB" dirty="0" smtClean="0"/>
              <a:t>Doesn’t it depend on the power of computer?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635896" y="2708920"/>
            <a:ext cx="1584176" cy="72008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GB" sz="2000" dirty="0" smtClean="0"/>
              <a:t>Small Computer (£)</a:t>
            </a: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3275856" y="4581128"/>
            <a:ext cx="2448272" cy="1224136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GB" sz="2400" dirty="0" smtClean="0"/>
              <a:t>Large </a:t>
            </a:r>
            <a:br>
              <a:rPr lang="en-GB" sz="2400" dirty="0" smtClean="0"/>
            </a:br>
            <a:r>
              <a:rPr lang="en-GB" sz="2400" dirty="0" smtClean="0"/>
              <a:t>Computer (£££)</a:t>
            </a:r>
            <a:endParaRPr lang="en-GB" sz="24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95936" y="3429000"/>
            <a:ext cx="0" cy="1152128"/>
          </a:xfrm>
          <a:prstGeom prst="straightConnector1">
            <a:avLst/>
          </a:prstGeom>
          <a:ln w="38100">
            <a:solidFill>
              <a:srgbClr val="000000"/>
            </a:solidFill>
            <a:prstDash val="sysDash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139952" y="3534107"/>
            <a:ext cx="15759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x times faster</a:t>
            </a:r>
            <a:endParaRPr lang="en-GB" sz="2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843808" y="3068960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259632" y="2564904"/>
            <a:ext cx="24399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Problem (size N)</a:t>
            </a:r>
            <a:endParaRPr lang="en-GB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483768" y="5157192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99592" y="4653136"/>
            <a:ext cx="24399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Problem (size N)</a:t>
            </a:r>
            <a:endParaRPr lang="en-GB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220072" y="3068960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516379" y="2564904"/>
            <a:ext cx="24399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Time: T</a:t>
            </a:r>
            <a:endParaRPr lang="en-GB" sz="24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724128" y="5157192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020435" y="4653136"/>
            <a:ext cx="24399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Time: T/6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91415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Efficiency – How Fast?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1872208"/>
          </a:xfrm>
        </p:spPr>
        <p:txBody>
          <a:bodyPr>
            <a:normAutofit/>
          </a:bodyPr>
          <a:lstStyle/>
          <a:p>
            <a:r>
              <a:rPr lang="en-GB" dirty="0" smtClean="0"/>
              <a:t>We only care about how the time increases</a:t>
            </a:r>
          </a:p>
          <a:p>
            <a:pPr lvl="1"/>
            <a:r>
              <a:rPr lang="en-GB" dirty="0" smtClean="0"/>
              <a:t>Maybe the time stays the same</a:t>
            </a:r>
          </a:p>
          <a:p>
            <a:pPr lvl="1"/>
            <a:r>
              <a:rPr lang="en-GB" dirty="0" smtClean="0"/>
              <a:t>Maybe doubling the size, doubles the time </a:t>
            </a:r>
          </a:p>
          <a:p>
            <a:pPr lvl="1"/>
            <a:r>
              <a:rPr lang="en-GB" dirty="0" smtClean="0"/>
              <a:t>Maybe doubling the size, more than doubles the time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851920" y="4293096"/>
            <a:ext cx="1584176" cy="1584176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GB" sz="2000" dirty="0" smtClean="0"/>
              <a:t>Any Computer</a:t>
            </a:r>
            <a:endParaRPr lang="en-GB" sz="2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059832" y="4653136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331640" y="4149080"/>
            <a:ext cx="24399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Problem (size N)</a:t>
            </a:r>
            <a:endParaRPr lang="en-GB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436096" y="4653136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732403" y="4149080"/>
            <a:ext cx="17199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Time: T1</a:t>
            </a:r>
            <a:endParaRPr lang="en-GB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059832" y="5517232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331640" y="5013176"/>
            <a:ext cx="25840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Problem (size 2*N)</a:t>
            </a:r>
            <a:endParaRPr lang="en-GB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436096" y="5517232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732403" y="5013176"/>
            <a:ext cx="17199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Time: T2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93577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Linear Search: How Many Steps?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3960440"/>
          </a:xfrm>
        </p:spPr>
        <p:txBody>
          <a:bodyPr/>
          <a:lstStyle/>
          <a:p>
            <a:r>
              <a:rPr lang="en-GB" dirty="0" smtClean="0"/>
              <a:t>On average, how many steps?</a:t>
            </a:r>
          </a:p>
          <a:p>
            <a:r>
              <a:rPr lang="en-GB" dirty="0" smtClean="0"/>
              <a:t>Assume:</a:t>
            </a:r>
          </a:p>
          <a:p>
            <a:pPr lvl="1"/>
            <a:r>
              <a:rPr lang="en-GB" dirty="0" smtClean="0"/>
              <a:t>Target is present</a:t>
            </a:r>
          </a:p>
          <a:p>
            <a:pPr lvl="1"/>
            <a:r>
              <a:rPr lang="en-GB" dirty="0" smtClean="0"/>
              <a:t>List length N</a:t>
            </a:r>
          </a:p>
          <a:p>
            <a:r>
              <a:rPr lang="en-GB" dirty="0" smtClean="0"/>
              <a:t>Expect to look at 50% of locations on average</a:t>
            </a:r>
          </a:p>
          <a:p>
            <a:r>
              <a:rPr lang="en-GB" dirty="0" smtClean="0"/>
              <a:t>Complexity</a:t>
            </a:r>
          </a:p>
          <a:p>
            <a:pPr lvl="1"/>
            <a:r>
              <a:rPr lang="en-GB" dirty="0" smtClean="0"/>
              <a:t>Length N </a:t>
            </a:r>
            <a:r>
              <a:rPr lang="en-GB" dirty="0" smtClean="0">
                <a:sym typeface="Wingdings"/>
              </a:rPr>
              <a:t> N/2 steps</a:t>
            </a:r>
          </a:p>
          <a:p>
            <a:pPr lvl="1"/>
            <a:r>
              <a:rPr lang="en-GB" dirty="0" smtClean="0">
                <a:sym typeface="Wingdings"/>
              </a:rPr>
              <a:t>It does not matter how long each step takes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70483" y="5601434"/>
            <a:ext cx="7273925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2800" dirty="0" smtClean="0"/>
              <a:t>We are assuming same time to access any location. True in arrays (not generally in lists).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11334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Big-O Notation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Time (size = N) = N / 2</a:t>
            </a:r>
          </a:p>
          <a:p>
            <a:r>
              <a:rPr lang="en-GB" dirty="0" smtClean="0"/>
              <a:t>Suppose for size 10, i.e. 5 steps, times is 15 </a:t>
            </a:r>
            <a:r>
              <a:rPr lang="en-GB" dirty="0" err="1" smtClean="0"/>
              <a:t>ms</a:t>
            </a:r>
            <a:endParaRPr lang="en-GB" dirty="0" smtClean="0"/>
          </a:p>
          <a:p>
            <a:pPr lvl="1"/>
            <a:r>
              <a:rPr lang="en-GB" dirty="0" smtClean="0"/>
              <a:t>Size 20 </a:t>
            </a:r>
            <a:r>
              <a:rPr lang="en-GB" dirty="0" smtClean="0">
                <a:sym typeface="Wingdings"/>
              </a:rPr>
              <a:t> 10 steps  30 </a:t>
            </a:r>
            <a:r>
              <a:rPr lang="en-GB" dirty="0" err="1" smtClean="0">
                <a:sym typeface="Wingdings"/>
              </a:rPr>
              <a:t>ms</a:t>
            </a:r>
            <a:endParaRPr lang="en-GB" dirty="0" smtClean="0">
              <a:sym typeface="Wingdings"/>
            </a:endParaRPr>
          </a:p>
          <a:p>
            <a:pPr lvl="1"/>
            <a:r>
              <a:rPr lang="en-GB" dirty="0" smtClean="0">
                <a:sym typeface="Wingdings"/>
              </a:rPr>
              <a:t>Size 40  20 steps  60 </a:t>
            </a:r>
            <a:r>
              <a:rPr lang="en-GB" dirty="0" err="1" smtClean="0">
                <a:sym typeface="Wingdings"/>
              </a:rPr>
              <a:t>ms</a:t>
            </a:r>
            <a:endParaRPr lang="en-GB" dirty="0">
              <a:sym typeface="Wingdings"/>
            </a:endParaRPr>
          </a:p>
          <a:p>
            <a:pPr lvl="1"/>
            <a:r>
              <a:rPr lang="en-GB" dirty="0" smtClean="0">
                <a:sym typeface="Wingdings"/>
              </a:rPr>
              <a:t>etc.</a:t>
            </a:r>
            <a:endParaRPr lang="en-GB" dirty="0" smtClean="0"/>
          </a:p>
          <a:p>
            <a:r>
              <a:rPr lang="en-GB" dirty="0" smtClean="0"/>
              <a:t>BUT </a:t>
            </a:r>
          </a:p>
          <a:p>
            <a:pPr lvl="1"/>
            <a:r>
              <a:rPr lang="en-GB" dirty="0" smtClean="0"/>
              <a:t>We do not care about the exact time</a:t>
            </a:r>
          </a:p>
          <a:p>
            <a:pPr lvl="1"/>
            <a:r>
              <a:rPr lang="en-GB" dirty="0" smtClean="0"/>
              <a:t>We only care how the time increases with the size</a:t>
            </a:r>
          </a:p>
          <a:p>
            <a:r>
              <a:rPr lang="en-GB" dirty="0" smtClean="0"/>
              <a:t>Linear search has complexity O(N)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983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1.2 Complexity 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Discuss the statements on the complexity of linear search</a:t>
            </a:r>
          </a:p>
          <a:p>
            <a:pPr lvl="1"/>
            <a:r>
              <a:rPr lang="en-GB" i="1" dirty="0" smtClean="0"/>
              <a:t>Which is correct?</a:t>
            </a:r>
          </a:p>
          <a:p>
            <a:pPr marL="0" indent="0">
              <a:buNone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5954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800" dirty="0" smtClean="0"/>
              <a:t>Binary Search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Searching a sorted list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78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Searching a Sorted List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Question: why are books in the library kept in order?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8004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Searching a Sorted List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Question: why are books in the library kept in order?</a:t>
            </a:r>
          </a:p>
          <a:p>
            <a:endParaRPr lang="en-GB" dirty="0"/>
          </a:p>
          <a:p>
            <a:r>
              <a:rPr lang="en-GB" i="1" dirty="0" smtClean="0"/>
              <a:t>In an ordered array, we do not have to look at every item</a:t>
            </a:r>
          </a:p>
          <a:p>
            <a:pPr lvl="1"/>
            <a:r>
              <a:rPr lang="en-GB" dirty="0" smtClean="0"/>
              <a:t>“Before this one”</a:t>
            </a:r>
          </a:p>
          <a:p>
            <a:pPr lvl="1"/>
            <a:r>
              <a:rPr lang="en-GB" dirty="0" smtClean="0"/>
              <a:t>“After this one”</a:t>
            </a:r>
          </a:p>
          <a:p>
            <a:pPr lvl="1"/>
            <a:r>
              <a:rPr lang="en-GB" dirty="0" smtClean="0"/>
              <a:t>… quickly find the correct location </a:t>
            </a:r>
          </a:p>
          <a:p>
            <a:r>
              <a:rPr lang="en-GB" dirty="0" smtClean="0"/>
              <a:t>What is the best algorithm for looking?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931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– Sorted Lists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720080"/>
          </a:xfrm>
        </p:spPr>
        <p:txBody>
          <a:bodyPr/>
          <a:lstStyle/>
          <a:p>
            <a:r>
              <a:rPr lang="en-GB" dirty="0" smtClean="0"/>
              <a:t>Which half is it in? Look in the middle.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72169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648233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224297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800361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376425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952489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528553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104617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680681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256745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146568" y="2132856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0     1     2    3    4     5     6    7    8    9   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065745" y="2852936"/>
            <a:ext cx="5736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11   17  19   28   31  </a:t>
            </a:r>
            <a:r>
              <a:rPr lang="en-GB" sz="2800" dirty="0">
                <a:solidFill>
                  <a:srgbClr val="0000FF"/>
                </a:solidFill>
              </a:rPr>
              <a:t>34</a:t>
            </a:r>
            <a:r>
              <a:rPr lang="en-GB" sz="2800" dirty="0" smtClean="0">
                <a:solidFill>
                  <a:srgbClr val="0000FF"/>
                </a:solidFill>
              </a:rPr>
              <a:t>  41   52  76  92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38064" y="22768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338064" y="240172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41</a:t>
            </a:r>
            <a:endParaRPr lang="en-GB" sz="2800" dirty="0"/>
          </a:p>
        </p:txBody>
      </p:sp>
      <p:sp>
        <p:nvSpPr>
          <p:cNvPr id="18" name="Rectangle 17"/>
          <p:cNvSpPr/>
          <p:nvPr/>
        </p:nvSpPr>
        <p:spPr>
          <a:xfrm>
            <a:off x="35496" y="2463279"/>
            <a:ext cx="966931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Target</a:t>
            </a:r>
          </a:p>
          <a:p>
            <a:endParaRPr lang="en-GB" sz="2400" dirty="0"/>
          </a:p>
          <a:p>
            <a:r>
              <a:rPr lang="en-GB" sz="2400" dirty="0" smtClean="0"/>
              <a:t>Index</a:t>
            </a:r>
            <a:endParaRPr lang="en-GB" sz="2400" dirty="0"/>
          </a:p>
        </p:txBody>
      </p:sp>
      <p:grpSp>
        <p:nvGrpSpPr>
          <p:cNvPr id="45" name="Group 44"/>
          <p:cNvGrpSpPr/>
          <p:nvPr/>
        </p:nvGrpSpPr>
        <p:grpSpPr>
          <a:xfrm>
            <a:off x="1331640" y="3284984"/>
            <a:ext cx="4320482" cy="720080"/>
            <a:chOff x="1331640" y="3284984"/>
            <a:chExt cx="4320482" cy="720080"/>
          </a:xfrm>
        </p:grpSpPr>
        <p:sp>
          <p:nvSpPr>
            <p:cNvPr id="20" name="Rectangle 19"/>
            <p:cNvSpPr/>
            <p:nvPr/>
          </p:nvSpPr>
          <p:spPr>
            <a:xfrm>
              <a:off x="1403648" y="3348280"/>
              <a:ext cx="389850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 smtClean="0"/>
                <a:t>4</a:t>
              </a:r>
              <a:endParaRPr lang="en-GB" sz="3200" dirty="0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331640" y="3284984"/>
              <a:ext cx="4320482" cy="720080"/>
              <a:chOff x="1331640" y="3284984"/>
              <a:chExt cx="4320482" cy="72008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331640" y="3284984"/>
                <a:ext cx="569640" cy="720080"/>
              </a:xfrm>
              <a:prstGeom prst="rect">
                <a:avLst/>
              </a:prstGeom>
              <a:noFill/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" name="Elbow Connector 20"/>
              <p:cNvCxnSpPr/>
              <p:nvPr/>
            </p:nvCxnSpPr>
            <p:spPr>
              <a:xfrm rot="10800000" flipV="1">
                <a:off x="1835697" y="3375574"/>
                <a:ext cx="3816425" cy="269449"/>
              </a:xfrm>
              <a:prstGeom prst="bentConnector3">
                <a:avLst>
                  <a:gd name="adj1" fmla="val 84"/>
                </a:avLst>
              </a:prstGeom>
              <a:ln w="38100" cmpd="sng"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45"/>
          <p:cNvGrpSpPr/>
          <p:nvPr/>
        </p:nvGrpSpPr>
        <p:grpSpPr>
          <a:xfrm>
            <a:off x="1331640" y="3348279"/>
            <a:ext cx="6048672" cy="1664897"/>
            <a:chOff x="1331640" y="3348279"/>
            <a:chExt cx="6048672" cy="1664897"/>
          </a:xfrm>
        </p:grpSpPr>
        <p:sp>
          <p:nvSpPr>
            <p:cNvPr id="33" name="Rectangle 32"/>
            <p:cNvSpPr/>
            <p:nvPr/>
          </p:nvSpPr>
          <p:spPr>
            <a:xfrm>
              <a:off x="1403648" y="4356392"/>
              <a:ext cx="389850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/>
                <a:t>7</a:t>
              </a: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331640" y="3348279"/>
              <a:ext cx="6048672" cy="1664897"/>
              <a:chOff x="1331640" y="3348279"/>
              <a:chExt cx="6048672" cy="166489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1331640" y="4293096"/>
                <a:ext cx="569640" cy="720080"/>
              </a:xfrm>
              <a:prstGeom prst="rect">
                <a:avLst/>
              </a:prstGeom>
              <a:noFill/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4" name="Elbow Connector 33"/>
              <p:cNvCxnSpPr/>
              <p:nvPr/>
            </p:nvCxnSpPr>
            <p:spPr>
              <a:xfrm rot="10800000" flipV="1">
                <a:off x="1835698" y="3348279"/>
                <a:ext cx="5544614" cy="1304855"/>
              </a:xfrm>
              <a:prstGeom prst="bentConnector3">
                <a:avLst>
                  <a:gd name="adj1" fmla="val -391"/>
                </a:avLst>
              </a:prstGeom>
              <a:ln w="38100" cmpd="sng"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Group 46"/>
          <p:cNvGrpSpPr/>
          <p:nvPr/>
        </p:nvGrpSpPr>
        <p:grpSpPr>
          <a:xfrm>
            <a:off x="1331640" y="3375573"/>
            <a:ext cx="5472609" cy="2645715"/>
            <a:chOff x="1331640" y="3375573"/>
            <a:chExt cx="5472609" cy="2645715"/>
          </a:xfrm>
        </p:grpSpPr>
        <p:sp>
          <p:nvSpPr>
            <p:cNvPr id="38" name="Rectangle 37"/>
            <p:cNvSpPr/>
            <p:nvPr/>
          </p:nvSpPr>
          <p:spPr>
            <a:xfrm>
              <a:off x="1403648" y="5364504"/>
              <a:ext cx="389850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 smtClean="0"/>
                <a:t>6</a:t>
              </a:r>
              <a:endParaRPr lang="en-GB" sz="3200" dirty="0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331640" y="3375573"/>
              <a:ext cx="5472609" cy="2645715"/>
              <a:chOff x="1331640" y="3375573"/>
              <a:chExt cx="5472609" cy="2645715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1331640" y="5301208"/>
                <a:ext cx="569640" cy="720080"/>
              </a:xfrm>
              <a:prstGeom prst="rect">
                <a:avLst/>
              </a:prstGeom>
              <a:noFill/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" name="Elbow Connector 38"/>
              <p:cNvCxnSpPr/>
              <p:nvPr/>
            </p:nvCxnSpPr>
            <p:spPr>
              <a:xfrm rot="10800000" flipV="1">
                <a:off x="1835698" y="3375573"/>
                <a:ext cx="4968551" cy="2285673"/>
              </a:xfrm>
              <a:prstGeom prst="bentConnector3">
                <a:avLst>
                  <a:gd name="adj1" fmla="val 224"/>
                </a:avLst>
              </a:prstGeom>
              <a:ln w="38100" cmpd="sng"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5340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– Algorithm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1800200"/>
          </a:xfrm>
        </p:spPr>
        <p:txBody>
          <a:bodyPr>
            <a:normAutofit/>
          </a:bodyPr>
          <a:lstStyle/>
          <a:p>
            <a:r>
              <a:rPr lang="en-GB" dirty="0" smtClean="0"/>
              <a:t>Key idea: in which part of the array are we looking?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411760" y="2636912"/>
            <a:ext cx="569640" cy="720080"/>
          </a:xfrm>
          <a:prstGeom prst="rect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987824" y="2636912"/>
            <a:ext cx="569640" cy="720080"/>
          </a:xfrm>
          <a:prstGeom prst="rect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563888" y="2636912"/>
            <a:ext cx="569640" cy="720080"/>
          </a:xfrm>
          <a:prstGeom prst="rect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139952" y="2636912"/>
            <a:ext cx="569640" cy="720080"/>
          </a:xfrm>
          <a:prstGeom prst="rect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716016" y="2636912"/>
            <a:ext cx="569640" cy="720080"/>
          </a:xfrm>
          <a:prstGeom prst="rect">
            <a:avLst/>
          </a:prstGeom>
          <a:solidFill>
            <a:srgbClr val="008000"/>
          </a:solidFill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292080" y="2636912"/>
            <a:ext cx="569640" cy="720080"/>
          </a:xfrm>
          <a:prstGeom prst="rect">
            <a:avLst/>
          </a:prstGeom>
          <a:solidFill>
            <a:srgbClr val="008000"/>
          </a:solidFill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444208" y="2636912"/>
            <a:ext cx="569640" cy="720080"/>
          </a:xfrm>
          <a:prstGeom prst="rect">
            <a:avLst/>
          </a:prstGeom>
          <a:noFill/>
          <a:ln w="19050" cmpd="sng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020272" y="2636912"/>
            <a:ext cx="569640" cy="720080"/>
          </a:xfrm>
          <a:prstGeom prst="rect">
            <a:avLst/>
          </a:prstGeom>
          <a:noFill/>
          <a:ln w="19050" cmpd="sng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Elbow Connector 12"/>
          <p:cNvCxnSpPr/>
          <p:nvPr/>
        </p:nvCxnSpPr>
        <p:spPr>
          <a:xfrm rot="10800000" flipV="1">
            <a:off x="3995937" y="3356991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10800000" flipH="1" flipV="1">
            <a:off x="6755903" y="3356992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868144" y="2636912"/>
            <a:ext cx="569640" cy="720080"/>
          </a:xfrm>
          <a:prstGeom prst="rect">
            <a:avLst/>
          </a:prstGeom>
          <a:solidFill>
            <a:srgbClr val="008000"/>
          </a:solidFill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828013" y="3284984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left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92037" y="3265820"/>
            <a:ext cx="86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right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27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– 3 Cases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068960"/>
            <a:ext cx="8208912" cy="2664296"/>
          </a:xfrm>
        </p:spPr>
        <p:txBody>
          <a:bodyPr>
            <a:normAutofit/>
          </a:bodyPr>
          <a:lstStyle/>
          <a:p>
            <a:r>
              <a:rPr lang="en-GB" dirty="0" smtClean="0"/>
              <a:t>Case 1: X equals </a:t>
            </a:r>
            <a:r>
              <a:rPr lang="en-GB" dirty="0"/>
              <a:t>t</a:t>
            </a:r>
            <a:r>
              <a:rPr lang="en-GB" dirty="0" smtClean="0"/>
              <a:t>arget value</a:t>
            </a:r>
          </a:p>
          <a:p>
            <a:r>
              <a:rPr lang="en-GB" dirty="0" smtClean="0"/>
              <a:t>Case 2: X &lt; target value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Case 3: X &gt; target value</a:t>
            </a:r>
          </a:p>
        </p:txBody>
      </p:sp>
      <p:sp>
        <p:nvSpPr>
          <p:cNvPr id="4" name="Rectangle 3"/>
          <p:cNvSpPr/>
          <p:nvPr/>
        </p:nvSpPr>
        <p:spPr>
          <a:xfrm>
            <a:off x="2585863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161927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737991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314055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890119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466183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618311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194375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Elbow Connector 12"/>
          <p:cNvCxnSpPr/>
          <p:nvPr/>
        </p:nvCxnSpPr>
        <p:spPr>
          <a:xfrm rot="10800000" flipV="1">
            <a:off x="1955275" y="2132855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10800000" flipH="1" flipV="1">
            <a:off x="8124055" y="2132856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042247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787351" y="2060848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left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16173" y="2041684"/>
            <a:ext cx="86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right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9" name="Elbow Connector 18"/>
          <p:cNvCxnSpPr/>
          <p:nvPr/>
        </p:nvCxnSpPr>
        <p:spPr>
          <a:xfrm rot="5400000">
            <a:off x="4914307" y="2398656"/>
            <a:ext cx="514837" cy="2"/>
          </a:xfrm>
          <a:prstGeom prst="bentConnector3">
            <a:avLst>
              <a:gd name="adj1" fmla="val 50000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286900" y="2060848"/>
            <a:ext cx="748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mid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41668" y="1505689"/>
            <a:ext cx="518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/>
              <a:t>X</a:t>
            </a:r>
            <a:endParaRPr lang="en-GB" sz="3600" dirty="0"/>
          </a:p>
        </p:txBody>
      </p:sp>
      <p:sp>
        <p:nvSpPr>
          <p:cNvPr id="22" name="Rectangle 21"/>
          <p:cNvSpPr/>
          <p:nvPr/>
        </p:nvSpPr>
        <p:spPr>
          <a:xfrm>
            <a:off x="5466183" y="3625860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6618311" y="3625860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7194375" y="3625860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Elbow Connector 24"/>
          <p:cNvCxnSpPr/>
          <p:nvPr/>
        </p:nvCxnSpPr>
        <p:spPr>
          <a:xfrm rot="10800000" flipH="1" flipV="1">
            <a:off x="8124055" y="4384268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042247" y="3625860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8244408" y="4293096"/>
            <a:ext cx="86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right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11687" y="4273932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left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30" name="Elbow Connector 29"/>
          <p:cNvCxnSpPr/>
          <p:nvPr/>
        </p:nvCxnSpPr>
        <p:spPr>
          <a:xfrm rot="10800000" flipV="1">
            <a:off x="4811686" y="4365098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585863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3161927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3737991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4314055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4890119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Elbow Connector 35"/>
          <p:cNvCxnSpPr/>
          <p:nvPr/>
        </p:nvCxnSpPr>
        <p:spPr>
          <a:xfrm rot="10800000" flipV="1">
            <a:off x="1955275" y="5858107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787351" y="5786100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left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941668" y="5230941"/>
            <a:ext cx="518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/>
              <a:t>X</a:t>
            </a:r>
            <a:endParaRPr lang="en-GB" sz="3600" dirty="0"/>
          </a:p>
        </p:txBody>
      </p:sp>
      <p:cxnSp>
        <p:nvCxnSpPr>
          <p:cNvPr id="41" name="Elbow Connector 40"/>
          <p:cNvCxnSpPr/>
          <p:nvPr/>
        </p:nvCxnSpPr>
        <p:spPr>
          <a:xfrm rot="10800000" flipH="1" flipV="1">
            <a:off x="5171728" y="5896436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507862" y="5805264"/>
            <a:ext cx="86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right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7764015" y="2132856"/>
            <a:ext cx="0" cy="1493004"/>
          </a:xfrm>
          <a:prstGeom prst="line">
            <a:avLst/>
          </a:prstGeom>
          <a:ln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463120" y="2132856"/>
            <a:ext cx="0" cy="3005172"/>
          </a:xfrm>
          <a:prstGeom prst="line">
            <a:avLst/>
          </a:prstGeom>
          <a:ln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585863" y="2123274"/>
            <a:ext cx="0" cy="3005172"/>
          </a:xfrm>
          <a:prstGeom prst="line">
            <a:avLst/>
          </a:prstGeom>
          <a:ln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073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– Algorithm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1484784"/>
            <a:ext cx="7338392" cy="41549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left </a:t>
            </a:r>
            <a:r>
              <a:rPr lang="en-US" sz="2400" dirty="0">
                <a:latin typeface="Courier"/>
                <a:cs typeface="Courier"/>
              </a:rPr>
              <a:t>= 0</a:t>
            </a:r>
          </a:p>
          <a:p>
            <a:r>
              <a:rPr lang="en-US" sz="2400" dirty="0" smtClean="0">
                <a:latin typeface="Courier"/>
                <a:cs typeface="Courier"/>
              </a:rPr>
              <a:t>right </a:t>
            </a:r>
            <a:r>
              <a:rPr lang="en-US" sz="2400" dirty="0">
                <a:latin typeface="Courier"/>
                <a:cs typeface="Courier"/>
              </a:rPr>
              <a:t>= </a:t>
            </a:r>
            <a:r>
              <a:rPr lang="en-US" sz="2400" dirty="0" smtClean="0">
                <a:latin typeface="Courier"/>
                <a:cs typeface="Courier"/>
              </a:rPr>
              <a:t>length of array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while </a:t>
            </a:r>
            <a:r>
              <a:rPr lang="en-US" sz="2400" dirty="0">
                <a:latin typeface="Courier"/>
                <a:cs typeface="Courier"/>
              </a:rPr>
              <a:t>right </a:t>
            </a:r>
            <a:r>
              <a:rPr lang="en-US" sz="2400" dirty="0" smtClean="0">
                <a:latin typeface="Courier"/>
                <a:cs typeface="Courier"/>
              </a:rPr>
              <a:t>&gt; left: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dirty="0" smtClean="0">
                <a:solidFill>
                  <a:srgbClr val="FF0000"/>
                </a:solidFill>
                <a:latin typeface="Courier"/>
                <a:cs typeface="Courier"/>
              </a:rPr>
              <a:t>mid </a:t>
            </a:r>
            <a:r>
              <a:rPr lang="en-US" sz="2400" dirty="0">
                <a:solidFill>
                  <a:srgbClr val="FF0000"/>
                </a:solidFill>
                <a:latin typeface="Courier"/>
                <a:cs typeface="Courier"/>
              </a:rPr>
              <a:t>= </a:t>
            </a:r>
            <a:r>
              <a:rPr lang="en-US" sz="2400" dirty="0" smtClean="0">
                <a:solidFill>
                  <a:srgbClr val="FF0000"/>
                </a:solidFill>
                <a:latin typeface="Courier"/>
                <a:cs typeface="Courier"/>
              </a:rPr>
              <a:t>average of left and right</a:t>
            </a:r>
          </a:p>
          <a:p>
            <a:r>
              <a:rPr lang="en-US" sz="2400" dirty="0" smtClean="0">
                <a:latin typeface="Courier"/>
                <a:cs typeface="Courier"/>
              </a:rPr>
              <a:t>   if </a:t>
            </a:r>
            <a:r>
              <a:rPr lang="en-US" sz="2400" dirty="0">
                <a:latin typeface="Courier"/>
                <a:cs typeface="Courier"/>
              </a:rPr>
              <a:t>A[mid] </a:t>
            </a:r>
            <a:r>
              <a:rPr lang="en-US" sz="2400" dirty="0" smtClean="0">
                <a:latin typeface="Courier"/>
                <a:cs typeface="Courier"/>
              </a:rPr>
              <a:t>equals target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    found it at 'mid'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 if </a:t>
            </a:r>
            <a:r>
              <a:rPr lang="en-US" sz="2400" dirty="0">
                <a:latin typeface="Courier"/>
                <a:cs typeface="Courier"/>
              </a:rPr>
              <a:t>A[mid] &lt; </a:t>
            </a:r>
            <a:r>
              <a:rPr lang="en-US" sz="2400" dirty="0" smtClean="0">
                <a:latin typeface="Courier"/>
                <a:cs typeface="Courier"/>
              </a:rPr>
              <a:t>target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  search between mid+1 &amp; right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 otherwise       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    search between left &amp; mid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return not found</a:t>
            </a:r>
            <a:endParaRPr lang="en-GB" sz="2400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82317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– Python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1484784"/>
            <a:ext cx="5910242" cy="45243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def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BSearch</a:t>
            </a:r>
            <a:r>
              <a:rPr lang="en-US" sz="2400" dirty="0" smtClean="0">
                <a:latin typeface="Courier"/>
                <a:cs typeface="Courier"/>
              </a:rPr>
              <a:t>(A, target):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left </a:t>
            </a:r>
            <a:r>
              <a:rPr lang="en-US" sz="2400" dirty="0">
                <a:latin typeface="Courier"/>
                <a:cs typeface="Courier"/>
              </a:rPr>
              <a:t>= 0</a:t>
            </a:r>
          </a:p>
          <a:p>
            <a:r>
              <a:rPr lang="en-US" sz="2400" dirty="0" smtClean="0">
                <a:latin typeface="Courier"/>
                <a:cs typeface="Courier"/>
              </a:rPr>
              <a:t>   right </a:t>
            </a:r>
            <a:r>
              <a:rPr lang="en-US" sz="2400" dirty="0">
                <a:latin typeface="Courier"/>
                <a:cs typeface="Courier"/>
              </a:rPr>
              <a:t>= </a:t>
            </a:r>
            <a:r>
              <a:rPr lang="en-US" sz="2400" dirty="0" err="1">
                <a:latin typeface="Courier"/>
                <a:cs typeface="Courier"/>
              </a:rPr>
              <a:t>len</a:t>
            </a:r>
            <a:r>
              <a:rPr lang="en-US" sz="2400" dirty="0">
                <a:latin typeface="Courier"/>
                <a:cs typeface="Courier"/>
              </a:rPr>
              <a:t>(A)</a:t>
            </a:r>
          </a:p>
          <a:p>
            <a:r>
              <a:rPr lang="en-US" sz="2400" dirty="0" smtClean="0">
                <a:latin typeface="Courier"/>
                <a:cs typeface="Courier"/>
              </a:rPr>
              <a:t>   while </a:t>
            </a:r>
            <a:r>
              <a:rPr lang="en-US" sz="2400" dirty="0">
                <a:latin typeface="Courier"/>
                <a:cs typeface="Courier"/>
              </a:rPr>
              <a:t>right </a:t>
            </a:r>
            <a:r>
              <a:rPr lang="en-US" sz="2400" dirty="0" smtClean="0">
                <a:latin typeface="Courier"/>
                <a:cs typeface="Courier"/>
              </a:rPr>
              <a:t>&gt; left: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dirty="0">
                <a:latin typeface="Courier"/>
                <a:cs typeface="Courier"/>
              </a:rPr>
              <a:t>mid = (left + right) // 2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if </a:t>
            </a:r>
            <a:r>
              <a:rPr lang="en-US" sz="2400" dirty="0">
                <a:latin typeface="Courier"/>
                <a:cs typeface="Courier"/>
              </a:rPr>
              <a:t>A[mid] == target: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dirty="0">
                <a:latin typeface="Courier"/>
                <a:cs typeface="Courier"/>
              </a:rPr>
              <a:t>return mid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</a:t>
            </a:r>
            <a:r>
              <a:rPr lang="en-US" sz="2400" dirty="0" err="1" smtClean="0">
                <a:latin typeface="Courier"/>
                <a:cs typeface="Courier"/>
              </a:rPr>
              <a:t>elif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>A[mid] &lt; target: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dirty="0">
                <a:latin typeface="Courier"/>
                <a:cs typeface="Courier"/>
              </a:rPr>
              <a:t>left = mid+1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else</a:t>
            </a:r>
            <a:r>
              <a:rPr lang="en-US" sz="2400" dirty="0">
                <a:latin typeface="Courier"/>
                <a:cs typeface="Courier"/>
              </a:rPr>
              <a:t>: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     </a:t>
            </a:r>
            <a:r>
              <a:rPr lang="en-US" sz="2400" dirty="0">
                <a:latin typeface="Courier"/>
                <a:cs typeface="Courier"/>
              </a:rPr>
              <a:t>right = mid</a:t>
            </a:r>
          </a:p>
          <a:p>
            <a:r>
              <a:rPr lang="en-US" sz="2400" dirty="0" smtClean="0">
                <a:latin typeface="Courier"/>
                <a:cs typeface="Courier"/>
              </a:rPr>
              <a:t>   return </a:t>
            </a:r>
            <a:r>
              <a:rPr lang="en-US" sz="2400" dirty="0">
                <a:latin typeface="Courier"/>
                <a:cs typeface="Courier"/>
              </a:rPr>
              <a:t>-</a:t>
            </a:r>
            <a:r>
              <a:rPr lang="en-US" sz="2400" dirty="0" smtClean="0">
                <a:latin typeface="Courier"/>
                <a:cs typeface="Courier"/>
              </a:rPr>
              <a:t>1</a:t>
            </a:r>
            <a:endParaRPr lang="en-GB" sz="2400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890950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– Complexity </a:t>
            </a:r>
            <a:endParaRPr lang="en-GB" dirty="0"/>
          </a:p>
        </p:txBody>
      </p:sp>
      <p:sp>
        <p:nvSpPr>
          <p:cNvPr id="36" name="Content Placeholder 35"/>
          <p:cNvSpPr>
            <a:spLocks noGrp="1"/>
          </p:cNvSpPr>
          <p:nvPr>
            <p:ph idx="1"/>
          </p:nvPr>
        </p:nvSpPr>
        <p:spPr>
          <a:xfrm>
            <a:off x="762000" y="4293096"/>
            <a:ext cx="7842448" cy="1656184"/>
          </a:xfrm>
        </p:spPr>
        <p:txBody>
          <a:bodyPr/>
          <a:lstStyle/>
          <a:p>
            <a:r>
              <a:rPr lang="en-GB" dirty="0" smtClean="0"/>
              <a:t>Number of steps = number of binary digit to index</a:t>
            </a:r>
          </a:p>
          <a:p>
            <a:r>
              <a:rPr lang="en-GB" dirty="0" smtClean="0"/>
              <a:t>O(log N)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1410072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986136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562200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3138264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3714328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290392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866456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442520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1403648" y="3265820"/>
            <a:ext cx="4569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11   17  19   28   31  34  41  52   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475656" y="1611957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  <a:p>
            <a:r>
              <a:rPr lang="en-GB" sz="2800" dirty="0"/>
              <a:t>0</a:t>
            </a:r>
          </a:p>
          <a:p>
            <a:r>
              <a:rPr lang="en-GB" sz="2800" dirty="0"/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53929" y="1628800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  <a:p>
            <a:r>
              <a:rPr lang="en-GB" sz="2800" dirty="0"/>
              <a:t>0</a:t>
            </a:r>
          </a:p>
          <a:p>
            <a:r>
              <a:rPr lang="en-GB" sz="2800" dirty="0" smtClean="0"/>
              <a:t>1</a:t>
            </a:r>
            <a:endParaRPr lang="en-GB" sz="2800" dirty="0"/>
          </a:p>
        </p:txBody>
      </p:sp>
      <p:sp>
        <p:nvSpPr>
          <p:cNvPr id="28" name="Rectangle 27"/>
          <p:cNvSpPr/>
          <p:nvPr/>
        </p:nvSpPr>
        <p:spPr>
          <a:xfrm>
            <a:off x="2627784" y="1628800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1</a:t>
            </a:r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06057" y="1645643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1</a:t>
            </a:r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2800" dirty="0" smtClean="0"/>
              <a:t>1</a:t>
            </a:r>
            <a:endParaRPr lang="en-GB" sz="2800" dirty="0"/>
          </a:p>
        </p:txBody>
      </p:sp>
      <p:sp>
        <p:nvSpPr>
          <p:cNvPr id="30" name="Rectangle 29"/>
          <p:cNvSpPr/>
          <p:nvPr/>
        </p:nvSpPr>
        <p:spPr>
          <a:xfrm>
            <a:off x="3851920" y="1628800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  <a:p>
            <a:r>
              <a:rPr lang="en-GB" sz="2800" dirty="0"/>
              <a:t>0</a:t>
            </a:r>
          </a:p>
          <a:p>
            <a:r>
              <a:rPr lang="en-GB" sz="2800" dirty="0"/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30193" y="1645643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  <a:p>
            <a:r>
              <a:rPr lang="en-GB" sz="2800" dirty="0"/>
              <a:t>0</a:t>
            </a:r>
          </a:p>
          <a:p>
            <a:r>
              <a:rPr lang="en-GB" sz="2800" dirty="0" smtClean="0"/>
              <a:t>1</a:t>
            </a:r>
            <a:endParaRPr lang="en-GB" sz="2800" dirty="0"/>
          </a:p>
        </p:txBody>
      </p:sp>
      <p:sp>
        <p:nvSpPr>
          <p:cNvPr id="32" name="Rectangle 31"/>
          <p:cNvSpPr/>
          <p:nvPr/>
        </p:nvSpPr>
        <p:spPr>
          <a:xfrm>
            <a:off x="5004048" y="1628800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  <a:p>
            <a:r>
              <a:rPr lang="en-GB" sz="2800" dirty="0" smtClean="0"/>
              <a:t>1</a:t>
            </a:r>
            <a:endParaRPr lang="en-GB" sz="2800" dirty="0"/>
          </a:p>
          <a:p>
            <a:r>
              <a:rPr lang="en-GB" sz="2800" dirty="0"/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582321" y="1645643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  <a:p>
            <a:r>
              <a:rPr lang="en-GB" sz="2800" dirty="0" smtClean="0"/>
              <a:t>1</a:t>
            </a:r>
            <a:endParaRPr lang="en-GB" sz="2800" dirty="0"/>
          </a:p>
          <a:p>
            <a:r>
              <a:rPr lang="en-GB" sz="2800" dirty="0" smtClean="0"/>
              <a:t>1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96206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1.3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playing cards and a pointer (or pointers), show how the following search algorithms work</a:t>
            </a:r>
          </a:p>
          <a:p>
            <a:pPr lvl="1"/>
            <a:r>
              <a:rPr lang="en-GB" dirty="0" smtClean="0"/>
              <a:t>Linear search</a:t>
            </a:r>
          </a:p>
          <a:p>
            <a:pPr lvl="1"/>
            <a:r>
              <a:rPr lang="en-GB" dirty="0" smtClean="0"/>
              <a:t>Binary search</a:t>
            </a:r>
          </a:p>
          <a:p>
            <a:endParaRPr lang="en-GB" dirty="0"/>
          </a:p>
          <a:p>
            <a:r>
              <a:rPr lang="en-GB" i="1" dirty="0" smtClean="0"/>
              <a:t>A pen or pencil can be used as a pointer</a:t>
            </a:r>
          </a:p>
          <a:p>
            <a:endParaRPr lang="en-GB" i="1" dirty="0" smtClean="0"/>
          </a:p>
          <a:p>
            <a:r>
              <a:rPr lang="en-GB" i="1" dirty="0" smtClean="0"/>
              <a:t>Do we need a pointer?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248362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800" dirty="0" smtClean="0"/>
              <a:t>How We Describe Algorithms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608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Steps for Understanding Algorithms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problem to be solved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key idea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steps needed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state represented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cases to consider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Pseudo code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068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Understanding Linear Search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58952" y="1461536"/>
            <a:ext cx="3657600" cy="639762"/>
          </a:xfrm>
        </p:spPr>
        <p:txBody>
          <a:bodyPr/>
          <a:lstStyle/>
          <a:p>
            <a:r>
              <a:rPr lang="en-GB" dirty="0" smtClean="0"/>
              <a:t>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58952" y="2181200"/>
            <a:ext cx="3236984" cy="3696072"/>
          </a:xfrm>
        </p:spPr>
        <p:txBody>
          <a:bodyPr>
            <a:normAutofit/>
          </a:bodyPr>
          <a:lstStyle/>
          <a:p>
            <a:r>
              <a:rPr lang="en-GB" i="1" dirty="0" smtClean="0"/>
              <a:t>The problem to be solved</a:t>
            </a:r>
          </a:p>
          <a:p>
            <a:r>
              <a:rPr lang="en-GB" i="1" dirty="0" smtClean="0"/>
              <a:t>The key idea</a:t>
            </a:r>
          </a:p>
          <a:p>
            <a:r>
              <a:rPr lang="en-GB" i="1" dirty="0" smtClean="0"/>
              <a:t>The steps needed</a:t>
            </a:r>
          </a:p>
          <a:p>
            <a:r>
              <a:rPr lang="en-GB" i="1" dirty="0" smtClean="0"/>
              <a:t>The state represented</a:t>
            </a:r>
          </a:p>
          <a:p>
            <a:r>
              <a:rPr lang="en-GB" i="1" dirty="0" smtClean="0"/>
              <a:t>The cases to consider</a:t>
            </a:r>
          </a:p>
          <a:p>
            <a:r>
              <a:rPr lang="en-GB" i="1" dirty="0" smtClean="0"/>
              <a:t>Pseudo code</a:t>
            </a:r>
          </a:p>
          <a:p>
            <a:r>
              <a:rPr lang="en-GB" i="1" dirty="0" smtClean="0"/>
              <a:t>Code</a:t>
            </a:r>
            <a:endParaRPr lang="en-GB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1461536"/>
            <a:ext cx="3657600" cy="639762"/>
          </a:xfrm>
        </p:spPr>
        <p:txBody>
          <a:bodyPr/>
          <a:lstStyle/>
          <a:p>
            <a:r>
              <a:rPr lang="en-GB" dirty="0" smtClean="0"/>
              <a:t>Application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39952" y="2181200"/>
            <a:ext cx="4680520" cy="3408040"/>
          </a:xfrm>
        </p:spPr>
        <p:txBody>
          <a:bodyPr/>
          <a:lstStyle/>
          <a:p>
            <a:r>
              <a:rPr lang="en-GB" dirty="0" smtClean="0"/>
              <a:t>Find an item in an unsorted list</a:t>
            </a:r>
          </a:p>
          <a:p>
            <a:endParaRPr lang="en-GB" dirty="0" smtClean="0"/>
          </a:p>
          <a:p>
            <a:r>
              <a:rPr lang="en-GB" dirty="0" smtClean="0"/>
              <a:t>Look at each item in turn</a:t>
            </a:r>
          </a:p>
          <a:p>
            <a:r>
              <a:rPr lang="en-GB" i="1" dirty="0" smtClean="0"/>
              <a:t>Show it with e.g. cards</a:t>
            </a:r>
          </a:p>
          <a:p>
            <a:r>
              <a:rPr lang="en-GB" dirty="0" smtClean="0"/>
              <a:t>How far we have got</a:t>
            </a:r>
          </a:p>
          <a:p>
            <a:r>
              <a:rPr lang="en-GB" dirty="0" smtClean="0"/>
              <a:t>Found or not found</a:t>
            </a:r>
          </a:p>
          <a:p>
            <a:r>
              <a:rPr lang="en-GB" dirty="0" smtClean="0"/>
              <a:t>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7935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Understanding Binary Search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58952" y="1461536"/>
            <a:ext cx="3657600" cy="639762"/>
          </a:xfrm>
        </p:spPr>
        <p:txBody>
          <a:bodyPr/>
          <a:lstStyle/>
          <a:p>
            <a:r>
              <a:rPr lang="en-GB" dirty="0" smtClean="0"/>
              <a:t>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58952" y="2181200"/>
            <a:ext cx="3236984" cy="3696072"/>
          </a:xfrm>
        </p:spPr>
        <p:txBody>
          <a:bodyPr>
            <a:normAutofit/>
          </a:bodyPr>
          <a:lstStyle/>
          <a:p>
            <a:r>
              <a:rPr lang="en-GB" i="1" dirty="0" smtClean="0"/>
              <a:t>The problem to be solved</a:t>
            </a:r>
          </a:p>
          <a:p>
            <a:r>
              <a:rPr lang="en-GB" i="1" dirty="0" smtClean="0"/>
              <a:t>The key idea</a:t>
            </a:r>
          </a:p>
          <a:p>
            <a:r>
              <a:rPr lang="en-GB" i="1" dirty="0" smtClean="0"/>
              <a:t>The steps needed</a:t>
            </a:r>
          </a:p>
          <a:p>
            <a:r>
              <a:rPr lang="en-GB" i="1" dirty="0" smtClean="0"/>
              <a:t>The state represented</a:t>
            </a:r>
          </a:p>
          <a:p>
            <a:r>
              <a:rPr lang="en-GB" i="1" dirty="0" smtClean="0"/>
              <a:t>The cases to consider</a:t>
            </a:r>
          </a:p>
          <a:p>
            <a:r>
              <a:rPr lang="en-GB" i="1" dirty="0" smtClean="0"/>
              <a:t>Pseudo code</a:t>
            </a:r>
          </a:p>
          <a:p>
            <a:r>
              <a:rPr lang="en-GB" i="1" dirty="0" smtClean="0"/>
              <a:t>Code</a:t>
            </a:r>
            <a:endParaRPr lang="en-GB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1461536"/>
            <a:ext cx="3657600" cy="639762"/>
          </a:xfrm>
        </p:spPr>
        <p:txBody>
          <a:bodyPr/>
          <a:lstStyle/>
          <a:p>
            <a:r>
              <a:rPr lang="en-GB" dirty="0" smtClean="0"/>
              <a:t>Application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39952" y="2181200"/>
            <a:ext cx="4680520" cy="3408040"/>
          </a:xfrm>
        </p:spPr>
        <p:txBody>
          <a:bodyPr/>
          <a:lstStyle/>
          <a:p>
            <a:r>
              <a:rPr lang="en-GB" dirty="0" smtClean="0"/>
              <a:t>Find an item in an </a:t>
            </a:r>
            <a:r>
              <a:rPr lang="en-GB" b="1" dirty="0" smtClean="0"/>
              <a:t>sorted</a:t>
            </a:r>
            <a:r>
              <a:rPr lang="en-GB" dirty="0" smtClean="0"/>
              <a:t> list</a:t>
            </a:r>
          </a:p>
          <a:p>
            <a:endParaRPr lang="en-GB" dirty="0" smtClean="0"/>
          </a:p>
          <a:p>
            <a:r>
              <a:rPr lang="en-GB" dirty="0" smtClean="0"/>
              <a:t>Halve the part to be searched</a:t>
            </a:r>
          </a:p>
          <a:p>
            <a:r>
              <a:rPr lang="en-GB" i="1" dirty="0" smtClean="0"/>
              <a:t>Show it with e.g. cards</a:t>
            </a:r>
          </a:p>
          <a:p>
            <a:r>
              <a:rPr lang="en-GB" dirty="0" smtClean="0"/>
              <a:t>The two end of the search space</a:t>
            </a:r>
          </a:p>
          <a:p>
            <a:r>
              <a:rPr lang="en-GB" dirty="0" smtClean="0"/>
              <a:t>Left half, found, </a:t>
            </a:r>
            <a:r>
              <a:rPr lang="en-GB" smtClean="0"/>
              <a:t>right half</a:t>
            </a:r>
            <a:endParaRPr lang="en-GB" dirty="0" smtClean="0"/>
          </a:p>
          <a:p>
            <a:r>
              <a:rPr lang="en-GB" dirty="0" smtClean="0"/>
              <a:t>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857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800" dirty="0" smtClean="0"/>
              <a:t>Sorting</a:t>
            </a:r>
            <a:endParaRPr lang="en-GB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799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Sorting: </a:t>
            </a:r>
            <a:r>
              <a:rPr lang="en-GB" dirty="0"/>
              <a:t>T</a:t>
            </a:r>
            <a:r>
              <a:rPr lang="en-GB" dirty="0" smtClean="0"/>
              <a:t>he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221088"/>
            <a:ext cx="7543800" cy="172819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Arrange array in order</a:t>
            </a:r>
          </a:p>
          <a:p>
            <a:pPr lvl="1"/>
            <a:r>
              <a:rPr lang="en-GB" dirty="0" smtClean="0"/>
              <a:t>Same entries; in order – swap entries</a:t>
            </a:r>
          </a:p>
          <a:p>
            <a:r>
              <a:rPr lang="en-GB" dirty="0" smtClean="0"/>
              <a:t>Properties</a:t>
            </a:r>
          </a:p>
          <a:p>
            <a:pPr lvl="1"/>
            <a:r>
              <a:rPr lang="en-GB" dirty="0" smtClean="0"/>
              <a:t>Speed, space, stable,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41007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98613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56220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13826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71432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29039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86645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44252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01858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59464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484471" y="1393612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0     1     2    3    4     5     6    7    8    9   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403648" y="2113692"/>
            <a:ext cx="582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17  31   52   19  41   34  76   11  28   92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10072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986136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562200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3138264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3714328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290392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4866456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5442520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6018584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6594648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1403648" y="3265820"/>
            <a:ext cx="5736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11   17  19   28   31  34  41  52   76  92 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645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Sort a pack of cards</a:t>
            </a:r>
          </a:p>
          <a:p>
            <a:r>
              <a:rPr lang="en-GB" dirty="0" smtClean="0"/>
              <a:t>Describe how you do it</a:t>
            </a:r>
          </a:p>
        </p:txBody>
      </p:sp>
    </p:spTree>
    <p:extLst>
      <p:ext uri="{BB962C8B-B14F-4D97-AF65-F5344CB8AC3E}">
        <p14:creationId xmlns:p14="http://schemas.microsoft.com/office/powerpoint/2010/main" val="4189020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Bubble Sort – Insight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717032"/>
            <a:ext cx="7543800" cy="2232248"/>
          </a:xfrm>
        </p:spPr>
        <p:txBody>
          <a:bodyPr/>
          <a:lstStyle/>
          <a:p>
            <a:r>
              <a:rPr lang="en-GB" dirty="0" smtClean="0"/>
              <a:t>Librarian finds two books out of order</a:t>
            </a:r>
          </a:p>
          <a:p>
            <a:r>
              <a:rPr lang="en-GB" dirty="0" smtClean="0"/>
              <a:t>Swap them over!</a:t>
            </a:r>
          </a:p>
          <a:p>
            <a:r>
              <a:rPr lang="en-GB" dirty="0" smtClean="0"/>
              <a:t>Repeatedly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41007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98613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56220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13826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71432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29039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86645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44252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01858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59464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484471" y="1393612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0     1     2    3    4     5     6    7    8    9   </a:t>
            </a:r>
            <a:endParaRPr lang="en-GB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403648" y="2113692"/>
            <a:ext cx="582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17  31   52   19  41   34  76   11  28   92 </a:t>
            </a:r>
            <a:endParaRPr lang="en-GB" sz="2800" dirty="0">
              <a:solidFill>
                <a:srgbClr val="0000FF"/>
              </a:solidFill>
            </a:endParaRPr>
          </a:p>
        </p:txBody>
      </p:sp>
      <p:cxnSp>
        <p:nvCxnSpPr>
          <p:cNvPr id="18" name="Elbow Connector 17"/>
          <p:cNvCxnSpPr/>
          <p:nvPr/>
        </p:nvCxnSpPr>
        <p:spPr>
          <a:xfrm rot="16200000" flipH="1">
            <a:off x="3851920" y="2774505"/>
            <a:ext cx="576064" cy="300880"/>
          </a:xfrm>
          <a:prstGeom prst="bentConnector3">
            <a:avLst>
              <a:gd name="adj1" fmla="val 101054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5400000">
            <a:off x="4133528" y="2774505"/>
            <a:ext cx="576064" cy="300880"/>
          </a:xfrm>
          <a:prstGeom prst="bentConnector3">
            <a:avLst>
              <a:gd name="adj1" fmla="val 101054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765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Bubble Sort – Description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717032"/>
            <a:ext cx="7543800" cy="2232248"/>
          </a:xfrm>
        </p:spPr>
        <p:txBody>
          <a:bodyPr>
            <a:normAutofit/>
          </a:bodyPr>
          <a:lstStyle/>
          <a:p>
            <a:r>
              <a:rPr lang="en-GB" dirty="0" smtClean="0"/>
              <a:t>Pass through the array (starting on the left)</a:t>
            </a:r>
          </a:p>
          <a:p>
            <a:r>
              <a:rPr lang="en-GB" dirty="0" smtClean="0"/>
              <a:t>Swap any entries that are out of order</a:t>
            </a:r>
          </a:p>
          <a:p>
            <a:r>
              <a:rPr lang="en-GB" dirty="0" smtClean="0"/>
              <a:t>Repeat until no swaps needed</a:t>
            </a:r>
          </a:p>
        </p:txBody>
      </p:sp>
      <p:sp>
        <p:nvSpPr>
          <p:cNvPr id="5" name="Rectangle 4"/>
          <p:cNvSpPr/>
          <p:nvPr/>
        </p:nvSpPr>
        <p:spPr>
          <a:xfrm>
            <a:off x="141007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98613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56220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13826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71432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29039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86645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44252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01858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59464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484471" y="1393612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0     1     2    3    4     5     6    7    8    9   </a:t>
            </a:r>
            <a:endParaRPr lang="en-GB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403648" y="2113692"/>
            <a:ext cx="582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17  31   52   19  41   34  76   11  28   92 </a:t>
            </a:r>
            <a:endParaRPr lang="en-GB" sz="2800" dirty="0">
              <a:solidFill>
                <a:srgbClr val="0000FF"/>
              </a:solidFill>
            </a:endParaRPr>
          </a:p>
        </p:txBody>
      </p:sp>
      <p:cxnSp>
        <p:nvCxnSpPr>
          <p:cNvPr id="18" name="Elbow Connector 17"/>
          <p:cNvCxnSpPr/>
          <p:nvPr/>
        </p:nvCxnSpPr>
        <p:spPr>
          <a:xfrm rot="16200000" flipH="1">
            <a:off x="3351076" y="2705709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5400000">
            <a:off x="3632684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rot="16200000" flipH="1">
            <a:off x="2775012" y="2705709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rot="5400000">
            <a:off x="3056620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rot="16200000" flipH="1">
            <a:off x="3927140" y="2705709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 rot="5400000">
            <a:off x="4208748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 rot="16200000" flipH="1">
            <a:off x="5079268" y="2705709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 rot="5400000">
            <a:off x="5360876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H="1">
            <a:off x="5655332" y="2705709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5400000">
            <a:off x="5936940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867027" y="4923165"/>
            <a:ext cx="2737421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dirty="0" smtClean="0"/>
              <a:t>Quiz: show array after first pass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31819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Bubble Sort – Algorithm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1368152"/>
          </a:xfrm>
        </p:spPr>
        <p:txBody>
          <a:bodyPr>
            <a:normAutofit/>
          </a:bodyPr>
          <a:lstStyle/>
          <a:p>
            <a:r>
              <a:rPr lang="en-GB" dirty="0" smtClean="0"/>
              <a:t>Sorting Array A</a:t>
            </a:r>
          </a:p>
          <a:p>
            <a:pPr lvl="1"/>
            <a:r>
              <a:rPr lang="en-GB" dirty="0" smtClean="0"/>
              <a:t>Assume indices 0 to length-1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3068960"/>
            <a:ext cx="7018418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"/>
                <a:cs typeface="Courier"/>
              </a:rPr>
              <a:t>while swaps happen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index = 1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while </a:t>
            </a:r>
            <a:r>
              <a:rPr lang="en-GB" sz="2400" dirty="0" smtClean="0">
                <a:latin typeface="Courier"/>
                <a:cs typeface="Courier"/>
              </a:rPr>
              <a:t>index &lt; length</a:t>
            </a:r>
          </a:p>
          <a:p>
            <a:r>
              <a:rPr lang="en-GB" sz="2400" dirty="0" smtClean="0">
                <a:latin typeface="Courier"/>
                <a:cs typeface="Courier"/>
              </a:rPr>
              <a:t>      if A[index-1] &gt; A[index]</a:t>
            </a:r>
          </a:p>
          <a:p>
            <a:r>
              <a:rPr lang="en-GB" sz="2400" dirty="0" smtClean="0">
                <a:latin typeface="Courier"/>
                <a:cs typeface="Courier"/>
              </a:rPr>
              <a:t>         swap </a:t>
            </a:r>
            <a:r>
              <a:rPr lang="en-GB" sz="2400" dirty="0" smtClean="0">
                <a:latin typeface="Courier"/>
                <a:cs typeface="Courier"/>
              </a:rPr>
              <a:t>A[index-1] and A[index]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   index = index + 1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28343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2.1 Bubble Sort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Complete the table to show the successive passes of a bubble sort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137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Demo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sortingDemo.py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097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Bubble Sort – Properties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Stable</a:t>
            </a:r>
          </a:p>
          <a:p>
            <a:r>
              <a:rPr lang="en-GB" dirty="0" smtClean="0"/>
              <a:t>Inefficient</a:t>
            </a:r>
          </a:p>
          <a:p>
            <a:r>
              <a:rPr lang="en-GB" dirty="0" smtClean="0"/>
              <a:t>O(N</a:t>
            </a:r>
            <a:r>
              <a:rPr lang="en-GB" baseline="30000" dirty="0" smtClean="0"/>
              <a:t>2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Double length – time increases 4-fold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55576" y="4057908"/>
            <a:ext cx="6983027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800" dirty="0">
                <a:hlinkClick r:id="rId2"/>
              </a:rPr>
              <a:t>http://www.sorting-algorithms.com/bubble-</a:t>
            </a:r>
            <a:r>
              <a:rPr lang="en-GB" sz="2800" dirty="0" smtClean="0">
                <a:hlinkClick r:id="rId2"/>
              </a:rPr>
              <a:t>sort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46688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Insertion Sort – Insight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924944"/>
            <a:ext cx="7543800" cy="1152128"/>
          </a:xfrm>
        </p:spPr>
        <p:txBody>
          <a:bodyPr/>
          <a:lstStyle/>
          <a:p>
            <a:r>
              <a:rPr lang="en-GB" dirty="0" smtClean="0"/>
              <a:t>Imagine part of the array is ordered</a:t>
            </a:r>
          </a:p>
          <a:p>
            <a:r>
              <a:rPr lang="en-GB" dirty="0" smtClean="0"/>
              <a:t>Insert the next item into the correct place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5557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33164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90770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48376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059832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63589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21196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44252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01858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59464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745663" y="1844824"/>
            <a:ext cx="6634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17  31   52   19  41   34  76          11  28   92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660732" y="1124744"/>
            <a:ext cx="12875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ordered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47664" y="1124744"/>
            <a:ext cx="23582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not yet ordered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55576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331640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1907704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2483768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3059832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3635896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4866456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5442520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6018584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6594648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745663" y="4994009"/>
            <a:ext cx="6634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17  31   52   19  41   34          11  28   76  92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60732" y="4273929"/>
            <a:ext cx="12875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ordered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547664" y="4273929"/>
            <a:ext cx="23582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not yet ordered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6200000" flipH="1">
            <a:off x="5079268" y="5586023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5400000">
            <a:off x="5360876" y="5592448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6200000" flipH="1">
            <a:off x="5655332" y="5586026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5400000">
            <a:off x="5936940" y="5592451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500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Insertion Sort – Description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924944"/>
            <a:ext cx="7543800" cy="2592288"/>
          </a:xfrm>
        </p:spPr>
        <p:txBody>
          <a:bodyPr>
            <a:normAutofit/>
          </a:bodyPr>
          <a:lstStyle/>
          <a:p>
            <a:r>
              <a:rPr lang="en-GB" dirty="0" smtClean="0"/>
              <a:t>Start with one entry – ordered</a:t>
            </a:r>
          </a:p>
          <a:p>
            <a:r>
              <a:rPr lang="en-GB" dirty="0" smtClean="0"/>
              <a:t>Take each entry in turn</a:t>
            </a:r>
          </a:p>
          <a:p>
            <a:r>
              <a:rPr lang="en-GB" dirty="0" smtClean="0"/>
              <a:t>Insert into ordered part by swapping with lower values</a:t>
            </a:r>
          </a:p>
          <a:p>
            <a:r>
              <a:rPr lang="en-GB" dirty="0" smtClean="0"/>
              <a:t>Stop when all entries inserted</a:t>
            </a:r>
          </a:p>
          <a:p>
            <a:endParaRPr lang="en-GB" dirty="0" smtClean="0"/>
          </a:p>
        </p:txBody>
      </p:sp>
      <p:sp>
        <p:nvSpPr>
          <p:cNvPr id="4" name="Rectangle 3"/>
          <p:cNvSpPr/>
          <p:nvPr/>
        </p:nvSpPr>
        <p:spPr>
          <a:xfrm>
            <a:off x="75557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33164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90770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48376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059832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63589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21196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44252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01858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59464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745663" y="1844824"/>
            <a:ext cx="6634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17  31   52   19  41   34  76          11  28   92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660732" y="1124744"/>
            <a:ext cx="12875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ordered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47664" y="1124744"/>
            <a:ext cx="23582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not yet ordered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719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Exercises 2.2 &amp; 2.4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playing cards (e.g. 6) to show the sort algorithms</a:t>
            </a:r>
          </a:p>
          <a:p>
            <a:pPr lvl="1"/>
            <a:r>
              <a:rPr lang="en-GB" dirty="0" smtClean="0"/>
              <a:t>bubble sort</a:t>
            </a:r>
          </a:p>
          <a:p>
            <a:pPr lvl="1"/>
            <a:r>
              <a:rPr lang="en-GB" dirty="0" smtClean="0"/>
              <a:t>insertion sort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497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Insertion Sort – Algorithm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1368152"/>
          </a:xfrm>
        </p:spPr>
        <p:txBody>
          <a:bodyPr>
            <a:normAutofit/>
          </a:bodyPr>
          <a:lstStyle/>
          <a:p>
            <a:r>
              <a:rPr lang="en-GB" dirty="0" smtClean="0"/>
              <a:t>Sorting Array A</a:t>
            </a:r>
          </a:p>
          <a:p>
            <a:pPr lvl="1"/>
            <a:r>
              <a:rPr lang="en-GB" dirty="0" smtClean="0"/>
              <a:t>Assume indices 0 to length-1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3068960"/>
            <a:ext cx="6649026" cy="26776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"/>
                <a:cs typeface="Courier"/>
              </a:rPr>
              <a:t>index = 1 </a:t>
            </a:r>
          </a:p>
          <a:p>
            <a:r>
              <a:rPr lang="en-GB" sz="2400" dirty="0" smtClean="0">
                <a:latin typeface="Courier"/>
                <a:cs typeface="Courier"/>
              </a:rPr>
              <a:t>while index &lt; length of array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ix = index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while </a:t>
            </a:r>
            <a:r>
              <a:rPr lang="en-GB" sz="2400" dirty="0" smtClean="0">
                <a:latin typeface="Courier"/>
                <a:cs typeface="Courier"/>
              </a:rPr>
              <a:t>A</a:t>
            </a:r>
            <a:r>
              <a:rPr lang="en-GB" sz="2400" dirty="0" smtClean="0">
                <a:latin typeface="Courier"/>
                <a:cs typeface="Courier"/>
              </a:rPr>
              <a:t>[</a:t>
            </a:r>
            <a:r>
              <a:rPr lang="en-GB" sz="2400" dirty="0" smtClean="0">
                <a:latin typeface="Courier"/>
                <a:cs typeface="Courier"/>
              </a:rPr>
              <a:t>ix] </a:t>
            </a:r>
            <a:r>
              <a:rPr lang="en-GB" sz="2400" dirty="0">
                <a:latin typeface="Courier"/>
                <a:cs typeface="Courier"/>
              </a:rPr>
              <a:t>&lt;</a:t>
            </a:r>
            <a:r>
              <a:rPr lang="en-GB" sz="2400" dirty="0" smtClean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A[</a:t>
            </a:r>
            <a:r>
              <a:rPr lang="en-GB" sz="2400" dirty="0" smtClean="0">
                <a:latin typeface="Courier"/>
                <a:cs typeface="Courier"/>
              </a:rPr>
              <a:t>ix-1] and ix &gt; 0</a:t>
            </a:r>
            <a:endParaRPr lang="en-GB" sz="2400" dirty="0" smtClean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   </a:t>
            </a:r>
            <a:r>
              <a:rPr lang="en-GB" sz="2400" dirty="0" smtClean="0">
                <a:latin typeface="Courier"/>
                <a:cs typeface="Courier"/>
              </a:rPr>
              <a:t>swap </a:t>
            </a:r>
            <a:r>
              <a:rPr lang="en-GB" sz="2400" dirty="0" smtClean="0">
                <a:latin typeface="Courier"/>
                <a:cs typeface="Courier"/>
              </a:rPr>
              <a:t>A[ix] and A[ix-1]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   ix = ix – 1</a:t>
            </a:r>
          </a:p>
          <a:p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smtClean="0">
                <a:latin typeface="Courier"/>
                <a:cs typeface="Courier"/>
              </a:rPr>
              <a:t>  index = index + 1</a:t>
            </a:r>
            <a:endParaRPr lang="en-GB" sz="2400" dirty="0">
              <a:latin typeface="Courier"/>
              <a:cs typeface="Courier"/>
            </a:endParaRPr>
          </a:p>
        </p:txBody>
      </p:sp>
      <p:sp>
        <p:nvSpPr>
          <p:cNvPr id="5" name="Line Callout 2 4"/>
          <p:cNvSpPr/>
          <p:nvPr/>
        </p:nvSpPr>
        <p:spPr>
          <a:xfrm>
            <a:off x="6084168" y="2492896"/>
            <a:ext cx="2880320" cy="792088"/>
          </a:xfrm>
          <a:prstGeom prst="borderCallout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/>
              <a:buChar char="•"/>
            </a:pPr>
            <a:r>
              <a:rPr lang="en-GB" sz="2400" dirty="0" smtClean="0"/>
              <a:t>A[0:index] ordered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 smtClean="0"/>
              <a:t>Same values</a:t>
            </a:r>
            <a:endParaRPr lang="en-GB" sz="2400" dirty="0"/>
          </a:p>
        </p:txBody>
      </p:sp>
      <p:sp>
        <p:nvSpPr>
          <p:cNvPr id="6" name="Line Callout 2 5"/>
          <p:cNvSpPr/>
          <p:nvPr/>
        </p:nvSpPr>
        <p:spPr>
          <a:xfrm>
            <a:off x="6236568" y="5013176"/>
            <a:ext cx="2880320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9606"/>
              <a:gd name="adj6" fmla="val -558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sz="2400" dirty="0" smtClean="0"/>
              <a:t>Inner loop: insert into ordered list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29372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Quicksort – Insight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could we share out sorting between two people?</a:t>
            </a:r>
          </a:p>
          <a:p>
            <a:pPr lvl="1"/>
            <a:r>
              <a:rPr lang="en-GB" dirty="0" smtClean="0"/>
              <a:t>Choose a value V</a:t>
            </a:r>
          </a:p>
          <a:p>
            <a:pPr lvl="1"/>
            <a:r>
              <a:rPr lang="en-GB" dirty="0" smtClean="0"/>
              <a:t>Give first person all values &lt; V</a:t>
            </a:r>
          </a:p>
          <a:p>
            <a:pPr lvl="1"/>
            <a:r>
              <a:rPr lang="en-GB" dirty="0" smtClean="0"/>
              <a:t>Give second person all values &gt; V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When there is only a single entry –  it is sorted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8617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Quicksort Example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410072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986136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562200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138264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714328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290392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866456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442520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018584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403648" y="1537628"/>
            <a:ext cx="5198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17  31   52   19  41   34  76   11  28   </a:t>
            </a:r>
            <a:endParaRPr lang="en-GB" sz="2800" dirty="0">
              <a:solidFill>
                <a:srgbClr val="0000FF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1403648" y="2708920"/>
            <a:ext cx="5198358" cy="1315308"/>
            <a:chOff x="1403648" y="2708920"/>
            <a:chExt cx="5198358" cy="1315308"/>
          </a:xfrm>
        </p:grpSpPr>
        <p:sp>
          <p:nvSpPr>
            <p:cNvPr id="17" name="Rectangle 16"/>
            <p:cNvSpPr/>
            <p:nvPr/>
          </p:nvSpPr>
          <p:spPr>
            <a:xfrm>
              <a:off x="1403648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79712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555776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31840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283968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60032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436096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012160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707904" y="2708920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403648" y="2833772"/>
              <a:ext cx="51983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28   17  19   11  31   34  76   52  41   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47163" y="3501008"/>
              <a:ext cx="128467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</a:rPr>
                <a:t>all &lt; 31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727483" y="3481844"/>
              <a:ext cx="148718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dirty="0" smtClean="0">
                  <a:solidFill>
                    <a:srgbClr val="FF0000"/>
                  </a:solidFill>
                </a:rPr>
                <a:t>all &gt;= 31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403648" y="4149080"/>
            <a:ext cx="2322016" cy="720080"/>
            <a:chOff x="1403648" y="4149080"/>
            <a:chExt cx="2322016" cy="720080"/>
          </a:xfrm>
        </p:grpSpPr>
        <p:sp>
          <p:nvSpPr>
            <p:cNvPr id="30" name="TextBox 29"/>
            <p:cNvSpPr txBox="1"/>
            <p:nvPr/>
          </p:nvSpPr>
          <p:spPr>
            <a:xfrm>
              <a:off x="1489655" y="4273932"/>
              <a:ext cx="22360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11  17  19   28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403648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55776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131840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79712" y="4149080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555776" y="5157192"/>
            <a:ext cx="1172116" cy="720080"/>
            <a:chOff x="2555776" y="5157192"/>
            <a:chExt cx="1172116" cy="720080"/>
          </a:xfrm>
        </p:grpSpPr>
        <p:sp>
          <p:nvSpPr>
            <p:cNvPr id="35" name="TextBox 34"/>
            <p:cNvSpPr txBox="1"/>
            <p:nvPr/>
          </p:nvSpPr>
          <p:spPr>
            <a:xfrm>
              <a:off x="2555776" y="5282044"/>
              <a:ext cx="11721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19   28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131840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555776" y="5157192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283968" y="4149080"/>
            <a:ext cx="2297832" cy="720080"/>
            <a:chOff x="4283968" y="4149080"/>
            <a:chExt cx="2297832" cy="720080"/>
          </a:xfrm>
        </p:grpSpPr>
        <p:sp>
          <p:nvSpPr>
            <p:cNvPr id="41" name="Rectangle 40"/>
            <p:cNvSpPr/>
            <p:nvPr/>
          </p:nvSpPr>
          <p:spPr>
            <a:xfrm>
              <a:off x="4283968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60032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012160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436096" y="4149080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49552" y="4273932"/>
              <a:ext cx="21595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41  34  52  76    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283968" y="5157192"/>
            <a:ext cx="1172116" cy="720080"/>
            <a:chOff x="4283968" y="5157192"/>
            <a:chExt cx="1172116" cy="720080"/>
          </a:xfrm>
        </p:grpSpPr>
        <p:sp>
          <p:nvSpPr>
            <p:cNvPr id="46" name="TextBox 45"/>
            <p:cNvSpPr txBox="1"/>
            <p:nvPr/>
          </p:nvSpPr>
          <p:spPr>
            <a:xfrm>
              <a:off x="4283968" y="5282044"/>
              <a:ext cx="11721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0000FF"/>
                  </a:solidFill>
                </a:rPr>
                <a:t>34   41</a:t>
              </a:r>
              <a:endParaRPr lang="en-GB" sz="2800" dirty="0">
                <a:solidFill>
                  <a:srgbClr val="0000FF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60032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283968" y="5157192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50163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Quicksort Description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Choose a pivot value</a:t>
            </a:r>
          </a:p>
          <a:p>
            <a:r>
              <a:rPr lang="en-GB" dirty="0" smtClean="0"/>
              <a:t>Partition the array</a:t>
            </a:r>
          </a:p>
          <a:p>
            <a:pPr lvl="1"/>
            <a:r>
              <a:rPr lang="en-GB" dirty="0" smtClean="0"/>
              <a:t>Values less than the pivot to the left</a:t>
            </a:r>
          </a:p>
          <a:p>
            <a:pPr lvl="1"/>
            <a:r>
              <a:rPr lang="en-GB" dirty="0" smtClean="0"/>
              <a:t>The pivot</a:t>
            </a:r>
          </a:p>
          <a:p>
            <a:pPr lvl="1"/>
            <a:r>
              <a:rPr lang="en-GB" dirty="0" smtClean="0"/>
              <a:t>Values greater than the pivot to the right</a:t>
            </a:r>
          </a:p>
          <a:p>
            <a:r>
              <a:rPr lang="en-GB" dirty="0" smtClean="0"/>
              <a:t>Repeat process on each partition</a:t>
            </a:r>
          </a:p>
          <a:p>
            <a:r>
              <a:rPr lang="en-GB" dirty="0" smtClean="0"/>
              <a:t>Stop when the partition has no more than one value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413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Properties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Insertion sort</a:t>
            </a:r>
          </a:p>
          <a:p>
            <a:pPr lvl="1"/>
            <a:r>
              <a:rPr lang="en-GB" dirty="0" smtClean="0"/>
              <a:t>O(N</a:t>
            </a:r>
            <a:r>
              <a:rPr lang="en-GB" baseline="30000" dirty="0" smtClean="0"/>
              <a:t>2</a:t>
            </a:r>
            <a:r>
              <a:rPr lang="en-GB" dirty="0" smtClean="0"/>
              <a:t>) – same as </a:t>
            </a:r>
            <a:r>
              <a:rPr lang="en-GB" dirty="0"/>
              <a:t>b</a:t>
            </a:r>
            <a:r>
              <a:rPr lang="en-GB" dirty="0" smtClean="0"/>
              <a:t>ubble sort</a:t>
            </a:r>
          </a:p>
          <a:p>
            <a:pPr lvl="1"/>
            <a:r>
              <a:rPr lang="en-GB" dirty="0" smtClean="0"/>
              <a:t>Stable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Quicksort</a:t>
            </a:r>
          </a:p>
          <a:p>
            <a:pPr lvl="1"/>
            <a:r>
              <a:rPr lang="en-GB" dirty="0" smtClean="0"/>
              <a:t>More efficient: O(N </a:t>
            </a:r>
            <a:r>
              <a:rPr lang="en-GB" dirty="0" err="1" smtClean="0"/>
              <a:t>logN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Not stable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187624" y="2905780"/>
            <a:ext cx="76866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hlinkClick r:id="rId2"/>
              </a:rPr>
              <a:t>http://www.sorting-algorithms.com/insertion-</a:t>
            </a:r>
            <a:r>
              <a:rPr lang="en-GB" sz="2800" dirty="0" smtClean="0">
                <a:hlinkClick r:id="rId2"/>
              </a:rPr>
              <a:t>sort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5" name="Rectangle 4"/>
          <p:cNvSpPr/>
          <p:nvPr/>
        </p:nvSpPr>
        <p:spPr>
          <a:xfrm>
            <a:off x="1187624" y="5426060"/>
            <a:ext cx="76866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hlinkClick r:id="rId2"/>
              </a:rPr>
              <a:t>http://www.sorting-algorithms.com</a:t>
            </a:r>
            <a:r>
              <a:rPr lang="en-GB" sz="2800" dirty="0" smtClean="0">
                <a:hlinkClick r:id="rId2"/>
              </a:rPr>
              <a:t>/quick-sort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41691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Exercises 2.6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playing cards (e.g. 6) to show the sort algorithms</a:t>
            </a:r>
          </a:p>
          <a:p>
            <a:pPr lvl="1"/>
            <a:r>
              <a:rPr lang="en-GB" dirty="0" smtClean="0"/>
              <a:t>quicksort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6444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80920" cy="792088"/>
          </a:xfrm>
        </p:spPr>
        <p:txBody>
          <a:bodyPr/>
          <a:lstStyle/>
          <a:p>
            <a:r>
              <a:rPr lang="en-GB" sz="3600" dirty="0" smtClean="0"/>
              <a:t>Quick Sort – Recursive Implementation </a:t>
            </a:r>
            <a:endParaRPr lang="en-GB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9" y="1570723"/>
            <a:ext cx="8640960" cy="51706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dirty="0" err="1">
                <a:latin typeface="Courier"/>
                <a:cs typeface="Courier"/>
              </a:rPr>
              <a:t>def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quickSort</a:t>
            </a:r>
            <a:r>
              <a:rPr lang="en-US" sz="2200" dirty="0">
                <a:latin typeface="Courier"/>
                <a:cs typeface="Courier"/>
              </a:rPr>
              <a:t>(A):</a:t>
            </a:r>
          </a:p>
          <a:p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dirty="0" err="1">
                <a:latin typeface="Courier"/>
                <a:cs typeface="Courier"/>
              </a:rPr>
              <a:t>alen</a:t>
            </a:r>
            <a:r>
              <a:rPr lang="en-US" sz="2200" dirty="0">
                <a:latin typeface="Courier"/>
                <a:cs typeface="Courier"/>
              </a:rPr>
              <a:t> = </a:t>
            </a:r>
            <a:r>
              <a:rPr lang="en-US" sz="2200" dirty="0" err="1">
                <a:latin typeface="Courier"/>
                <a:cs typeface="Courier"/>
              </a:rPr>
              <a:t>len</a:t>
            </a:r>
            <a:r>
              <a:rPr lang="en-US" sz="2200" dirty="0">
                <a:latin typeface="Courier"/>
                <a:cs typeface="Courier"/>
              </a:rPr>
              <a:t>(A)</a:t>
            </a:r>
          </a:p>
          <a:p>
            <a:r>
              <a:rPr lang="en-US" sz="2200" dirty="0">
                <a:latin typeface="Courier"/>
                <a:cs typeface="Courier"/>
              </a:rPr>
              <a:t>    if </a:t>
            </a:r>
            <a:r>
              <a:rPr lang="en-US" sz="2200" dirty="0" err="1">
                <a:latin typeface="Courier"/>
                <a:cs typeface="Courier"/>
              </a:rPr>
              <a:t>alen</a:t>
            </a:r>
            <a:r>
              <a:rPr lang="en-US" sz="2200" dirty="0">
                <a:latin typeface="Courier"/>
                <a:cs typeface="Courier"/>
              </a:rPr>
              <a:t> &lt; 2</a:t>
            </a:r>
            <a:r>
              <a:rPr lang="en-US" sz="2200" dirty="0" smtClean="0">
                <a:latin typeface="Courier"/>
                <a:cs typeface="Courier"/>
              </a:rPr>
              <a:t>: return </a:t>
            </a:r>
            <a:r>
              <a:rPr lang="en-US" sz="2200" dirty="0">
                <a:latin typeface="Courier"/>
                <a:cs typeface="Courier"/>
              </a:rPr>
              <a:t>A</a:t>
            </a:r>
          </a:p>
          <a:p>
            <a:endParaRPr lang="en-US" sz="2200" dirty="0">
              <a:latin typeface="Courier"/>
              <a:cs typeface="Courier"/>
            </a:endParaRPr>
          </a:p>
          <a:p>
            <a:r>
              <a:rPr lang="en-US" sz="2200" dirty="0">
                <a:latin typeface="Courier"/>
                <a:cs typeface="Courier"/>
              </a:rPr>
              <a:t>    p = A[0]</a:t>
            </a:r>
          </a:p>
          <a:p>
            <a:r>
              <a:rPr lang="en-US" sz="2200" dirty="0">
                <a:latin typeface="Courier"/>
                <a:cs typeface="Courier"/>
              </a:rPr>
              <a:t>    A1 = []</a:t>
            </a:r>
          </a:p>
          <a:p>
            <a:r>
              <a:rPr lang="en-US" sz="2200" dirty="0">
                <a:latin typeface="Courier"/>
                <a:cs typeface="Courier"/>
              </a:rPr>
              <a:t>    A2 = []</a:t>
            </a:r>
          </a:p>
          <a:p>
            <a:r>
              <a:rPr lang="en-US" sz="2200" dirty="0">
                <a:latin typeface="Courier"/>
                <a:cs typeface="Courier"/>
              </a:rPr>
              <a:t> </a:t>
            </a:r>
          </a:p>
          <a:p>
            <a:r>
              <a:rPr lang="en-US" sz="2200" dirty="0">
                <a:latin typeface="Courier"/>
                <a:cs typeface="Courier"/>
              </a:rPr>
              <a:t>    for </a:t>
            </a:r>
            <a:r>
              <a:rPr lang="en-US" sz="2200" dirty="0" err="1">
                <a:latin typeface="Courier"/>
                <a:cs typeface="Courier"/>
              </a:rPr>
              <a:t>i</a:t>
            </a:r>
            <a:r>
              <a:rPr lang="en-US" sz="2200" dirty="0">
                <a:latin typeface="Courier"/>
                <a:cs typeface="Courier"/>
              </a:rPr>
              <a:t> in range(1, </a:t>
            </a:r>
            <a:r>
              <a:rPr lang="en-US" sz="2200" dirty="0" err="1">
                <a:latin typeface="Courier"/>
                <a:cs typeface="Courier"/>
              </a:rPr>
              <a:t>alen</a:t>
            </a:r>
            <a:r>
              <a:rPr lang="en-US" sz="2200" dirty="0">
                <a:latin typeface="Courier"/>
                <a:cs typeface="Courier"/>
              </a:rPr>
              <a:t>):</a:t>
            </a:r>
          </a:p>
          <a:p>
            <a:r>
              <a:rPr lang="en-US" sz="2200" dirty="0">
                <a:latin typeface="Courier"/>
                <a:cs typeface="Courier"/>
              </a:rPr>
              <a:t>        if A[</a:t>
            </a:r>
            <a:r>
              <a:rPr lang="en-US" sz="2200" dirty="0" err="1">
                <a:latin typeface="Courier"/>
                <a:cs typeface="Courier"/>
              </a:rPr>
              <a:t>i</a:t>
            </a:r>
            <a:r>
              <a:rPr lang="en-US" sz="2200" dirty="0">
                <a:latin typeface="Courier"/>
                <a:cs typeface="Courier"/>
              </a:rPr>
              <a:t>] &lt; p:</a:t>
            </a:r>
          </a:p>
          <a:p>
            <a:r>
              <a:rPr lang="en-US" sz="2200" dirty="0">
                <a:latin typeface="Courier"/>
                <a:cs typeface="Courier"/>
              </a:rPr>
              <a:t>            A1.append(A[</a:t>
            </a:r>
            <a:r>
              <a:rPr lang="en-US" sz="2200" dirty="0" err="1">
                <a:latin typeface="Courier"/>
                <a:cs typeface="Courier"/>
              </a:rPr>
              <a:t>i</a:t>
            </a:r>
            <a:r>
              <a:rPr lang="en-US" sz="2200" dirty="0">
                <a:latin typeface="Courier"/>
                <a:cs typeface="Courier"/>
              </a:rPr>
              <a:t>])</a:t>
            </a:r>
          </a:p>
          <a:p>
            <a:r>
              <a:rPr lang="en-US" sz="2200" dirty="0">
                <a:latin typeface="Courier"/>
                <a:cs typeface="Courier"/>
              </a:rPr>
              <a:t>        else:</a:t>
            </a:r>
          </a:p>
          <a:p>
            <a:r>
              <a:rPr lang="en-US" sz="2200" dirty="0">
                <a:latin typeface="Courier"/>
                <a:cs typeface="Courier"/>
              </a:rPr>
              <a:t>            A2.append(A[</a:t>
            </a:r>
            <a:r>
              <a:rPr lang="en-US" sz="2200" dirty="0" err="1">
                <a:latin typeface="Courier"/>
                <a:cs typeface="Courier"/>
              </a:rPr>
              <a:t>i</a:t>
            </a:r>
            <a:r>
              <a:rPr lang="en-US" sz="2200" dirty="0">
                <a:latin typeface="Courier"/>
                <a:cs typeface="Courier"/>
              </a:rPr>
              <a:t>])</a:t>
            </a:r>
          </a:p>
          <a:p>
            <a:endParaRPr lang="en-US" sz="2200" dirty="0">
              <a:latin typeface="Courier"/>
              <a:cs typeface="Courier"/>
            </a:endParaRPr>
          </a:p>
          <a:p>
            <a:r>
              <a:rPr lang="en-US" sz="2200" dirty="0">
                <a:latin typeface="Courier"/>
                <a:cs typeface="Courier"/>
              </a:rPr>
              <a:t>    return </a:t>
            </a:r>
            <a:r>
              <a:rPr lang="en-US" sz="2200" dirty="0" err="1">
                <a:latin typeface="Courier"/>
                <a:cs typeface="Courier"/>
              </a:rPr>
              <a:t>quickSort</a:t>
            </a:r>
            <a:r>
              <a:rPr lang="en-US" sz="2200" dirty="0">
                <a:latin typeface="Courier"/>
                <a:cs typeface="Courier"/>
              </a:rPr>
              <a:t>(A1) + [p] + </a:t>
            </a:r>
            <a:r>
              <a:rPr lang="en-US" sz="2200" dirty="0" err="1">
                <a:latin typeface="Courier"/>
                <a:cs typeface="Courier"/>
              </a:rPr>
              <a:t>quickSort</a:t>
            </a:r>
            <a:r>
              <a:rPr lang="en-US" sz="2200" dirty="0">
                <a:latin typeface="Courier"/>
                <a:cs typeface="Courier"/>
              </a:rPr>
              <a:t>(A2</a:t>
            </a:r>
            <a:r>
              <a:rPr lang="en-US" sz="2200" dirty="0" smtClean="0">
                <a:latin typeface="Courier"/>
                <a:cs typeface="Courier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64088" y="1196752"/>
            <a:ext cx="3384376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dirty="0" smtClean="0"/>
              <a:t>Quicksort and </a:t>
            </a:r>
            <a:r>
              <a:rPr lang="en-GB" sz="2800" dirty="0" err="1" smtClean="0"/>
              <a:t>Mergesort</a:t>
            </a:r>
            <a:r>
              <a:rPr lang="en-GB" sz="2800" dirty="0" smtClean="0"/>
              <a:t> can be described using recursion: later topic.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06042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Need for algorithms</a:t>
            </a:r>
          </a:p>
          <a:p>
            <a:endParaRPr lang="en-GB" dirty="0"/>
          </a:p>
          <a:p>
            <a:r>
              <a:rPr lang="en-GB" dirty="0" smtClean="0"/>
              <a:t>Difference between </a:t>
            </a:r>
          </a:p>
          <a:p>
            <a:pPr lvl="1"/>
            <a:r>
              <a:rPr lang="en-GB" dirty="0" smtClean="0"/>
              <a:t>O(log N) and O(N) – searching</a:t>
            </a:r>
          </a:p>
          <a:p>
            <a:pPr lvl="1"/>
            <a:r>
              <a:rPr lang="en-GB" dirty="0" smtClean="0"/>
              <a:t>O(N log N) and O(N</a:t>
            </a:r>
            <a:r>
              <a:rPr lang="en-GB" baseline="30000" dirty="0" smtClean="0"/>
              <a:t>2</a:t>
            </a:r>
            <a:r>
              <a:rPr lang="en-GB" dirty="0" smtClean="0"/>
              <a:t>) – sorting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Divide and conqueror principle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5842</TotalTime>
  <Words>1963</Words>
  <Application>Microsoft Macintosh PowerPoint</Application>
  <PresentationFormat>On-screen Show (4:3)</PresentationFormat>
  <Paragraphs>405</Paragraphs>
  <Slides>48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NewsPrint</vt:lpstr>
      <vt:lpstr>A Level Computer Science  Topic 2: Searching and Sorting</vt:lpstr>
      <vt:lpstr>Aims</vt:lpstr>
      <vt:lpstr>Why Learn Standard Algorithms?</vt:lpstr>
      <vt:lpstr>Linear Search</vt:lpstr>
      <vt:lpstr>Search: The Problem</vt:lpstr>
      <vt:lpstr>Linear Search</vt:lpstr>
      <vt:lpstr>Linear Search – Algorithm </vt:lpstr>
      <vt:lpstr>Exercise 1.1: Code Linear Search</vt:lpstr>
      <vt:lpstr>Computational Complexity</vt:lpstr>
      <vt:lpstr>Efficiency – How Fast?</vt:lpstr>
      <vt:lpstr>Efficiency – How Fast?</vt:lpstr>
      <vt:lpstr>Linear Search: How Many Steps?</vt:lpstr>
      <vt:lpstr>Big-O Notation</vt:lpstr>
      <vt:lpstr>Exercise 1.2 Complexity </vt:lpstr>
      <vt:lpstr>Binary Search</vt:lpstr>
      <vt:lpstr>Searching a Sorted List</vt:lpstr>
      <vt:lpstr>Searching a Sorted List</vt:lpstr>
      <vt:lpstr>Binary Search – Sorted Lists</vt:lpstr>
      <vt:lpstr>Binary Search – Algorithm </vt:lpstr>
      <vt:lpstr>Binary Search – 3 Cases</vt:lpstr>
      <vt:lpstr>Binary Search – Algorithm </vt:lpstr>
      <vt:lpstr>Binary Search – Python </vt:lpstr>
      <vt:lpstr>Binary Search – Complexity </vt:lpstr>
      <vt:lpstr>Exercise 1.3</vt:lpstr>
      <vt:lpstr>How We Describe Algorithms</vt:lpstr>
      <vt:lpstr>Steps for Understanding Algorithms</vt:lpstr>
      <vt:lpstr>Understanding Linear Search</vt:lpstr>
      <vt:lpstr>Understanding Binary Search</vt:lpstr>
      <vt:lpstr>Sorting</vt:lpstr>
      <vt:lpstr>Sorting: The Problem</vt:lpstr>
      <vt:lpstr>Discussion</vt:lpstr>
      <vt:lpstr>Bubble Sort – Insight </vt:lpstr>
      <vt:lpstr>Bubble Sort – Description</vt:lpstr>
      <vt:lpstr>Bubble Sort – Algorithm </vt:lpstr>
      <vt:lpstr>Exercise 2.1 Bubble Sort</vt:lpstr>
      <vt:lpstr>Demo</vt:lpstr>
      <vt:lpstr>Bubble Sort – Properties </vt:lpstr>
      <vt:lpstr>Insertion Sort – Insight  </vt:lpstr>
      <vt:lpstr>Insertion Sort – Description  </vt:lpstr>
      <vt:lpstr>Exercises 2.2 &amp; 2.4</vt:lpstr>
      <vt:lpstr>Insertion Sort – Algorithm </vt:lpstr>
      <vt:lpstr>Quicksort – Insight </vt:lpstr>
      <vt:lpstr>Quicksort Example</vt:lpstr>
      <vt:lpstr>Quicksort Description</vt:lpstr>
      <vt:lpstr>Properties</vt:lpstr>
      <vt:lpstr>Exercises 2.6</vt:lpstr>
      <vt:lpstr>Quick Sort – Recursive Implementation </vt:lpstr>
      <vt:lpstr>Summary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subject/>
  <dc:creator>William Marsh</dc:creator>
  <cp:keywords/>
  <dc:description/>
  <cp:lastModifiedBy>William Marsh</cp:lastModifiedBy>
  <cp:revision>83</cp:revision>
  <cp:lastPrinted>2013-05-03T22:49:00Z</cp:lastPrinted>
  <dcterms:created xsi:type="dcterms:W3CDTF">2012-04-25T07:26:20Z</dcterms:created>
  <dcterms:modified xsi:type="dcterms:W3CDTF">2016-10-05T22:43:00Z</dcterms:modified>
  <cp:category/>
</cp:coreProperties>
</file>