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35"/>
  </p:handoutMasterIdLst>
  <p:sldIdLst>
    <p:sldId id="281" r:id="rId2"/>
    <p:sldId id="272" r:id="rId3"/>
    <p:sldId id="299" r:id="rId4"/>
    <p:sldId id="300" r:id="rId5"/>
    <p:sldId id="301" r:id="rId6"/>
    <p:sldId id="306" r:id="rId7"/>
    <p:sldId id="302" r:id="rId8"/>
    <p:sldId id="308" r:id="rId9"/>
    <p:sldId id="309" r:id="rId10"/>
    <p:sldId id="307" r:id="rId11"/>
    <p:sldId id="282" r:id="rId12"/>
    <p:sldId id="283" r:id="rId13"/>
    <p:sldId id="284" r:id="rId14"/>
    <p:sldId id="312" r:id="rId15"/>
    <p:sldId id="310" r:id="rId16"/>
    <p:sldId id="313" r:id="rId17"/>
    <p:sldId id="286" r:id="rId18"/>
    <p:sldId id="315" r:id="rId19"/>
    <p:sldId id="295" r:id="rId20"/>
    <p:sldId id="288" r:id="rId21"/>
    <p:sldId id="291" r:id="rId22"/>
    <p:sldId id="292" r:id="rId23"/>
    <p:sldId id="293" r:id="rId24"/>
    <p:sldId id="316" r:id="rId25"/>
    <p:sldId id="294" r:id="rId26"/>
    <p:sldId id="311" r:id="rId27"/>
    <p:sldId id="296" r:id="rId28"/>
    <p:sldId id="298" r:id="rId29"/>
    <p:sldId id="303" r:id="rId30"/>
    <p:sldId id="304" r:id="rId31"/>
    <p:sldId id="305" r:id="rId32"/>
    <p:sldId id="280" r:id="rId33"/>
    <p:sldId id="317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94737" autoAdjust="0"/>
  </p:normalViewPr>
  <p:slideViewPr>
    <p:cSldViewPr snapToObjects="1">
      <p:cViewPr varScale="1">
        <p:scale>
          <a:sx n="94" d="100"/>
          <a:sy n="94" d="100"/>
        </p:scale>
        <p:origin x="-8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76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v1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5F723-D356-1449-8BEF-F0A678EC43F3}" type="datetimeFigureOut">
              <a:rPr lang="en-US" smtClean="0"/>
              <a:t>21/09/2016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EFE6D-4511-C143-A3D6-7A14439A7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90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21/09/2016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ts val="2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Topic 1: GCSE Python Recap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What is programming?</a:t>
            </a:r>
          </a:p>
          <a:p>
            <a:r>
              <a:rPr lang="en-GB" dirty="0" smtClean="0"/>
              <a:t>Recap GCSE Python</a:t>
            </a:r>
          </a:p>
          <a:p>
            <a:pPr lvl="1"/>
            <a:r>
              <a:rPr lang="en-GB" dirty="0" smtClean="0"/>
              <a:t>Programming concepts</a:t>
            </a:r>
          </a:p>
          <a:p>
            <a:pPr lvl="1"/>
            <a:r>
              <a:rPr lang="en-GB" dirty="0" smtClean="0"/>
              <a:t>Learning programming</a:t>
            </a:r>
          </a:p>
          <a:p>
            <a:r>
              <a:rPr lang="en-GB" dirty="0" smtClean="0"/>
              <a:t>Outline the course</a:t>
            </a:r>
          </a:p>
          <a:p>
            <a:pPr lvl="1"/>
            <a:r>
              <a:rPr lang="en-GB" dirty="0" smtClean="0"/>
              <a:t>Contents</a:t>
            </a:r>
          </a:p>
          <a:p>
            <a:pPr lvl="1"/>
            <a:r>
              <a:rPr lang="en-GB" dirty="0" smtClean="0"/>
              <a:t>A level curricula</a:t>
            </a:r>
          </a:p>
          <a:p>
            <a:pPr lvl="1"/>
            <a:r>
              <a:rPr lang="en-GB" dirty="0" smtClean="0"/>
              <a:t>Materials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What is Programming?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4221088"/>
            <a:ext cx="6858000" cy="1493912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GB" dirty="0" smtClean="0"/>
              <a:t>What is the essence of </a:t>
            </a:r>
            <a:r>
              <a:rPr lang="en-GB" dirty="0"/>
              <a:t>P</a:t>
            </a:r>
            <a:r>
              <a:rPr lang="en-GB" dirty="0" smtClean="0"/>
              <a:t>rogramming?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Do we learn Python or Programming?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81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Problem: Largest Item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248472"/>
          </a:xfrm>
        </p:spPr>
        <p:txBody>
          <a:bodyPr/>
          <a:lstStyle/>
          <a:p>
            <a:r>
              <a:rPr lang="en-GB" dirty="0" smtClean="0"/>
              <a:t>Find the largest one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Definition:</a:t>
            </a:r>
          </a:p>
          <a:p>
            <a:pPr lvl="1"/>
            <a:r>
              <a:rPr lang="en-GB" dirty="0" smtClean="0"/>
              <a:t>One </a:t>
            </a:r>
            <a:r>
              <a:rPr lang="en-GB" dirty="0" smtClean="0"/>
              <a:t>of the </a:t>
            </a:r>
            <a:r>
              <a:rPr lang="en-GB" dirty="0" smtClean="0"/>
              <a:t>numbers in the list</a:t>
            </a:r>
          </a:p>
          <a:p>
            <a:pPr lvl="1"/>
            <a:r>
              <a:rPr lang="en-GB" dirty="0" smtClean="0"/>
              <a:t>No other number in the list is larger</a:t>
            </a:r>
          </a:p>
          <a:p>
            <a:endParaRPr lang="en-GB" dirty="0" smtClean="0"/>
          </a:p>
          <a:p>
            <a:r>
              <a:rPr lang="en-GB" dirty="0" smtClean="0"/>
              <a:t>Programmer needs </a:t>
            </a:r>
            <a:r>
              <a:rPr lang="en-GB" b="1" dirty="0" smtClean="0"/>
              <a:t>a recipe for finding</a:t>
            </a:r>
            <a:r>
              <a:rPr lang="en-GB" dirty="0" smtClean="0"/>
              <a:t> it!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20409" y="2204864"/>
            <a:ext cx="707998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27 12 53 13 25 68 18 66 23 15 36  </a:t>
            </a:r>
            <a:endParaRPr lang="en-GB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51491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Problem: Largest Item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680520"/>
          </a:xfrm>
        </p:spPr>
        <p:txBody>
          <a:bodyPr>
            <a:normAutofit/>
          </a:bodyPr>
          <a:lstStyle/>
          <a:p>
            <a:r>
              <a:rPr lang="en-GB" dirty="0" smtClean="0"/>
              <a:t>Here is a recipe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Not yet a program!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86986" y="2191504"/>
            <a:ext cx="7141398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largest 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 first item</a:t>
            </a:r>
          </a:p>
          <a:p>
            <a:r>
              <a:rPr lang="en-GB" sz="2800" dirty="0" smtClean="0">
                <a:latin typeface="Courier New"/>
                <a:cs typeface="Courier New"/>
                <a:sym typeface="Wingdings"/>
              </a:rPr>
              <a:t>while more items in list</a:t>
            </a: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	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item  next item</a:t>
            </a: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	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if item greater than largest</a:t>
            </a: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	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	largest  item</a:t>
            </a:r>
          </a:p>
          <a:p>
            <a:r>
              <a:rPr lang="en-GB" sz="2800" dirty="0">
                <a:latin typeface="Courier New"/>
                <a:cs typeface="Courier New"/>
                <a:sym typeface="Wingdings"/>
              </a:rPr>
              <a:t>	</a:t>
            </a:r>
            <a:r>
              <a:rPr lang="en-GB" sz="2800" dirty="0" smtClean="0">
                <a:latin typeface="Courier New"/>
                <a:cs typeface="Courier New"/>
                <a:sym typeface="Wingdings"/>
              </a:rPr>
              <a:t>	</a:t>
            </a:r>
            <a:endParaRPr lang="en-GB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5390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104456"/>
          </a:xfrm>
        </p:spPr>
        <p:txBody>
          <a:bodyPr/>
          <a:lstStyle/>
          <a:p>
            <a:r>
              <a:rPr lang="en-GB" dirty="0" smtClean="0"/>
              <a:t>Recipe / procedure / algorithm for solving a problem </a:t>
            </a:r>
          </a:p>
          <a:p>
            <a:r>
              <a:rPr lang="en-GB" dirty="0" smtClean="0"/>
              <a:t>… in a language understood by a computer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2747" y="3140968"/>
            <a:ext cx="541559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Problem   </a:t>
            </a:r>
            <a:r>
              <a:rPr lang="en-GB" sz="2800" dirty="0" smtClean="0">
                <a:sym typeface="Wingdings"/>
              </a:rPr>
              <a:t>   Recipe      Program</a:t>
            </a:r>
            <a:endParaRPr lang="en-GB" sz="28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2195736" y="4221088"/>
            <a:ext cx="2448272" cy="576064"/>
          </a:xfrm>
          <a:prstGeom prst="wedgeRoundRectCallout">
            <a:avLst>
              <a:gd name="adj1" fmla="val -2732"/>
              <a:gd name="adj2" fmla="val -15343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Problem solving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220072" y="4221088"/>
            <a:ext cx="2736304" cy="576064"/>
          </a:xfrm>
          <a:prstGeom prst="wedgeRoundRectCallout">
            <a:avLst>
              <a:gd name="adj1" fmla="val -47655"/>
              <a:gd name="adj2" fmla="val -15116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Writing a Program</a:t>
            </a:r>
          </a:p>
        </p:txBody>
      </p:sp>
    </p:spTree>
    <p:extLst>
      <p:ext uri="{BB962C8B-B14F-4D97-AF65-F5344CB8AC3E}">
        <p14:creationId xmlns:p14="http://schemas.microsoft.com/office/powerpoint/2010/main" val="2910814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Computational Thinking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284984"/>
            <a:ext cx="7543800" cy="2952328"/>
          </a:xfrm>
        </p:spPr>
        <p:txBody>
          <a:bodyPr>
            <a:normAutofit/>
          </a:bodyPr>
          <a:lstStyle/>
          <a:p>
            <a:r>
              <a:rPr lang="en-GB" dirty="0" smtClean="0"/>
              <a:t>Concepts</a:t>
            </a:r>
          </a:p>
          <a:p>
            <a:pPr lvl="1"/>
            <a:r>
              <a:rPr lang="en-GB" b="1" dirty="0" smtClean="0"/>
              <a:t>algorithmic thinking</a:t>
            </a:r>
            <a:r>
              <a:rPr lang="en-GB" dirty="0" smtClean="0"/>
              <a:t>: developing steps</a:t>
            </a:r>
            <a:endParaRPr lang="en-GB" dirty="0"/>
          </a:p>
          <a:p>
            <a:pPr lvl="1"/>
            <a:r>
              <a:rPr lang="en-GB" b="1" dirty="0" smtClean="0"/>
              <a:t>decomposition</a:t>
            </a:r>
            <a:r>
              <a:rPr lang="en-GB" dirty="0" smtClean="0"/>
              <a:t>: spotting the parts of a problem</a:t>
            </a:r>
            <a:endParaRPr lang="en-GB" dirty="0"/>
          </a:p>
          <a:p>
            <a:pPr lvl="1"/>
            <a:r>
              <a:rPr lang="en-GB" b="1" dirty="0" smtClean="0"/>
              <a:t>abstraction</a:t>
            </a:r>
            <a:r>
              <a:rPr lang="en-GB" dirty="0" smtClean="0"/>
              <a:t>: ignoring unnecessary detail</a:t>
            </a:r>
            <a:endParaRPr lang="en-GB" dirty="0"/>
          </a:p>
          <a:p>
            <a:pPr lvl="1"/>
            <a:r>
              <a:rPr lang="en-GB" b="1" dirty="0" smtClean="0"/>
              <a:t>generalisation</a:t>
            </a:r>
            <a:r>
              <a:rPr lang="en-GB" dirty="0" smtClean="0"/>
              <a:t>: making the specific more general</a:t>
            </a:r>
          </a:p>
          <a:p>
            <a:pPr lvl="1"/>
            <a:r>
              <a:rPr lang="en-GB" b="1" dirty="0" smtClean="0"/>
              <a:t>evaluation</a:t>
            </a:r>
            <a:r>
              <a:rPr lang="en-GB" dirty="0" smtClean="0"/>
              <a:t>: how good is it?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1520" y="1340768"/>
            <a:ext cx="8568952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r>
              <a:rPr lang="en-GB" sz="2800" i="1" dirty="0"/>
              <a:t>“... the thought processes involved in formulating problems and their solutions so that the solutions are represented in a form that can be effectively carried out by an information-processing </a:t>
            </a:r>
            <a:r>
              <a:rPr lang="en-GB" sz="2800" i="1" dirty="0" smtClean="0"/>
              <a:t>agent”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85110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</a:t>
            </a:r>
            <a:r>
              <a:rPr lang="en-GB" dirty="0"/>
              <a:t>E</a:t>
            </a:r>
            <a:r>
              <a:rPr lang="en-GB" dirty="0" smtClean="0"/>
              <a:t>xercises 1.1 – 1.3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a recipe for finding the </a:t>
            </a:r>
            <a:r>
              <a:rPr lang="en-GB" b="1" dirty="0" smtClean="0"/>
              <a:t>two</a:t>
            </a:r>
            <a:r>
              <a:rPr lang="en-GB" dirty="0" smtClean="0"/>
              <a:t> largest items in a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875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Solution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a recipe for finding the </a:t>
            </a:r>
            <a:r>
              <a:rPr lang="en-GB" b="1" dirty="0" smtClean="0"/>
              <a:t>two</a:t>
            </a:r>
            <a:r>
              <a:rPr lang="en-GB" dirty="0" smtClean="0"/>
              <a:t> largest items in a list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86986" y="2564904"/>
            <a:ext cx="7135187" cy="37856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 smtClean="0">
                <a:latin typeface="Courier New"/>
                <a:cs typeface="Courier New"/>
              </a:rPr>
              <a:t>flrgst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 max(first item, second item)</a:t>
            </a:r>
          </a:p>
          <a:p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slrgst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 min</a:t>
            </a:r>
            <a:r>
              <a:rPr lang="en-GB" sz="2400" dirty="0">
                <a:latin typeface="Courier New"/>
                <a:cs typeface="Courier New"/>
                <a:sym typeface="Wingdings"/>
              </a:rPr>
              <a:t>(first item, second item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)</a:t>
            </a: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while more items in list</a:t>
            </a: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   item </a:t>
            </a:r>
            <a:r>
              <a:rPr lang="en-GB" sz="2400" dirty="0">
                <a:latin typeface="Courier New"/>
                <a:cs typeface="Courier New"/>
                <a:sym typeface="Wingdings"/>
              </a:rPr>
              <a:t> next item</a:t>
            </a: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   if item GT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slrgst</a:t>
            </a:r>
            <a:endParaRPr lang="en-GB" sz="24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      if item GT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flrgst</a:t>
            </a:r>
            <a:endParaRPr lang="en-GB" sz="24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400" dirty="0">
                <a:latin typeface="Courier New"/>
                <a:cs typeface="Courier New"/>
                <a:sym typeface="Wingdings"/>
              </a:rPr>
              <a:t>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      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slrgst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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flgrst</a:t>
            </a:r>
            <a:endParaRPr lang="en-GB" sz="2400" dirty="0" smtClean="0">
              <a:latin typeface="Courier New"/>
              <a:cs typeface="Courier New"/>
              <a:sym typeface="Wingdings"/>
            </a:endParaRPr>
          </a:p>
          <a:p>
            <a:r>
              <a:rPr lang="en-GB" sz="2400" dirty="0">
                <a:latin typeface="Courier New"/>
                <a:cs typeface="Courier New"/>
                <a:sym typeface="Wingdings"/>
              </a:rPr>
              <a:t>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      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flrgst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 item</a:t>
            </a:r>
          </a:p>
          <a:p>
            <a:r>
              <a:rPr lang="en-GB" sz="2400" dirty="0">
                <a:latin typeface="Courier New"/>
                <a:cs typeface="Courier New"/>
                <a:sym typeface="Wingdings"/>
              </a:rPr>
              <a:t>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    else</a:t>
            </a:r>
          </a:p>
          <a:p>
            <a:r>
              <a:rPr lang="en-GB" sz="2400" dirty="0">
                <a:latin typeface="Courier New"/>
                <a:cs typeface="Courier New"/>
                <a:sym typeface="Wingdings"/>
              </a:rPr>
              <a:t>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       </a:t>
            </a:r>
            <a:r>
              <a:rPr lang="en-GB" sz="2400" dirty="0" err="1" smtClean="0">
                <a:latin typeface="Courier New"/>
                <a:cs typeface="Courier New"/>
                <a:sym typeface="Wingdings"/>
              </a:rPr>
              <a:t>slrgst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  item</a:t>
            </a:r>
            <a:r>
              <a:rPr lang="en-GB" sz="2400" dirty="0">
                <a:latin typeface="Courier New"/>
                <a:cs typeface="Courier New"/>
                <a:sym typeface="Wingdings"/>
              </a:rPr>
              <a:t>	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	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666016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r>
              <a:rPr lang="en-GB" dirty="0"/>
              <a:t>– </a:t>
            </a:r>
            <a:r>
              <a:rPr lang="en-GB" dirty="0" smtClean="0"/>
              <a:t>Simpler Solution?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a recipe for finding the </a:t>
            </a:r>
            <a:r>
              <a:rPr lang="en-GB" b="1" dirty="0" smtClean="0"/>
              <a:t>two</a:t>
            </a:r>
            <a:r>
              <a:rPr lang="en-GB" dirty="0" smtClean="0"/>
              <a:t> largest items in a list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732728"/>
            <a:ext cx="7873971" cy="1200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largest </a:t>
            </a:r>
            <a:r>
              <a:rPr lang="en-GB" sz="2400" dirty="0" smtClean="0">
                <a:latin typeface="Courier New"/>
                <a:cs typeface="Courier New"/>
                <a:sym typeface="Wingdings"/>
              </a:rPr>
              <a:t> largest item of list</a:t>
            </a: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remove largest from list</a:t>
            </a:r>
          </a:p>
          <a:p>
            <a:r>
              <a:rPr lang="en-GB" sz="2400" dirty="0" smtClean="0">
                <a:latin typeface="Courier New"/>
                <a:cs typeface="Courier New"/>
                <a:sym typeface="Wingdings"/>
              </a:rPr>
              <a:t>second largest  largest item of new list</a:t>
            </a:r>
          </a:p>
        </p:txBody>
      </p:sp>
    </p:spTree>
    <p:extLst>
      <p:ext uri="{BB962C8B-B14F-4D97-AF65-F5344CB8AC3E}">
        <p14:creationId xmlns:p14="http://schemas.microsoft.com/office/powerpoint/2010/main" val="1476059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Programming Concepts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5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Language Concepts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979038"/>
              </p:ext>
            </p:extLst>
          </p:nvPr>
        </p:nvGraphicFramePr>
        <p:xfrm>
          <a:off x="762000" y="1571600"/>
          <a:ext cx="75438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888"/>
                <a:gridCol w="47419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Concepts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Python Example(s)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Literal</a:t>
                      </a:r>
                      <a:r>
                        <a:rPr lang="en-GB" sz="2400" baseline="0" dirty="0" smtClean="0"/>
                        <a:t> (Constant)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'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abc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'  "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william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"  42 3.14159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Expression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2**3**4</a:t>
                      </a:r>
                      <a:r>
                        <a:rPr lang="en-GB" sz="2000" baseline="0" dirty="0" smtClean="0">
                          <a:latin typeface="Courier"/>
                          <a:cs typeface="Courier"/>
                        </a:rPr>
                        <a:t>    "he"+"</a:t>
                      </a:r>
                      <a:r>
                        <a:rPr lang="en-GB" sz="2000" baseline="0" dirty="0" err="1" smtClean="0">
                          <a:latin typeface="Courier"/>
                          <a:cs typeface="Courier"/>
                        </a:rPr>
                        <a:t>llo</a:t>
                      </a:r>
                      <a:r>
                        <a:rPr lang="en-GB" sz="2000" baseline="0" dirty="0" smtClean="0">
                          <a:latin typeface="Courier"/>
                          <a:cs typeface="Courier"/>
                        </a:rPr>
                        <a:t>"   x &gt; 5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Assignment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area = length * width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Sequence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x = 7</a:t>
                      </a:r>
                    </a:p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y = x - 5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Selection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if x &gt; 5: 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Loop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while x &lt; 7: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Function call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print("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ans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=", 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ans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)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Function definition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def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 area(l,</a:t>
                      </a:r>
                      <a:r>
                        <a:rPr lang="en-GB" sz="2000" baseline="0" dirty="0" smtClean="0">
                          <a:latin typeface="Courier"/>
                          <a:cs typeface="Courier"/>
                        </a:rPr>
                        <a:t> w):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245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Types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896544"/>
          </a:xfrm>
        </p:spPr>
        <p:txBody>
          <a:bodyPr>
            <a:normAutofit/>
          </a:bodyPr>
          <a:lstStyle/>
          <a:p>
            <a:r>
              <a:rPr lang="en-GB" dirty="0" smtClean="0"/>
              <a:t>Python values belong to types:</a:t>
            </a:r>
          </a:p>
          <a:p>
            <a:pPr lvl="1"/>
            <a:r>
              <a:rPr lang="en-GB" dirty="0" smtClean="0"/>
              <a:t>String</a:t>
            </a:r>
          </a:p>
          <a:p>
            <a:pPr lvl="1"/>
            <a:r>
              <a:rPr lang="en-GB" dirty="0" smtClean="0"/>
              <a:t>Integer</a:t>
            </a:r>
          </a:p>
          <a:p>
            <a:pPr lvl="1"/>
            <a:r>
              <a:rPr lang="en-GB" dirty="0" smtClean="0"/>
              <a:t>Floating point</a:t>
            </a:r>
          </a:p>
          <a:p>
            <a:pPr lvl="1"/>
            <a:r>
              <a:rPr lang="en-GB" dirty="0" smtClean="0"/>
              <a:t>Boolean</a:t>
            </a:r>
          </a:p>
          <a:p>
            <a:pPr lvl="1"/>
            <a:r>
              <a:rPr lang="en-GB" dirty="0" smtClean="0"/>
              <a:t>List</a:t>
            </a:r>
          </a:p>
          <a:p>
            <a:r>
              <a:rPr lang="en-GB" dirty="0" smtClean="0"/>
              <a:t>Types are ‘dynamic’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ry the ‘type’ function</a:t>
            </a:r>
          </a:p>
          <a:p>
            <a:r>
              <a:rPr lang="en-GB" dirty="0" smtClean="0"/>
              <a:t>Variable are not declared, but must be initialised before they are referenced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62600" y="2249577"/>
            <a:ext cx="2801888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000" dirty="0" smtClean="0"/>
              <a:t>There are more types!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3083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Expressions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844653"/>
              </p:ext>
            </p:extLst>
          </p:nvPr>
        </p:nvGraphicFramePr>
        <p:xfrm>
          <a:off x="762000" y="1412875"/>
          <a:ext cx="75438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728"/>
                <a:gridCol w="2592288"/>
                <a:gridCol w="35897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Type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Operators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Functions/Methods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+ - * ** / // %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str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() abs() 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pow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()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String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+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len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() </a:t>
                      </a:r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int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()</a:t>
                      </a:r>
                    </a:p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.append() .remove() </a:t>
                      </a:r>
                    </a:p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.split()</a:t>
                      </a:r>
                      <a:r>
                        <a:rPr lang="en-GB" sz="2000" baseline="0" dirty="0" smtClean="0">
                          <a:latin typeface="Courier"/>
                          <a:cs typeface="Courier"/>
                        </a:rPr>
                        <a:t> .count()</a:t>
                      </a:r>
                      <a:endParaRPr lang="en-GB" sz="2000" dirty="0" smtClean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Boolean</a:t>
                      </a:r>
                    </a:p>
                    <a:p>
                      <a:r>
                        <a:rPr lang="en-GB" sz="2000" dirty="0" smtClean="0"/>
                        <a:t>results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== != &gt; &lt; &gt;= &lt;= 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Boolean operands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and or not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List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Courier"/>
                          <a:cs typeface="Courier"/>
                        </a:rPr>
                        <a:t>in  not in [:]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>
                          <a:latin typeface="Courier"/>
                          <a:cs typeface="Courier"/>
                        </a:rPr>
                        <a:t>len</a:t>
                      </a:r>
                      <a:r>
                        <a:rPr lang="en-GB" sz="2000" dirty="0" smtClean="0">
                          <a:latin typeface="Courier"/>
                          <a:cs typeface="Courier"/>
                        </a:rPr>
                        <a:t>() min() max()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26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Library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library is a large collection of functions, methods and module</a:t>
            </a:r>
          </a:p>
          <a:p>
            <a:pPr lvl="1"/>
            <a:r>
              <a:rPr lang="en-GB" dirty="0" smtClean="0"/>
              <a:t>E.g. random module</a:t>
            </a:r>
          </a:p>
          <a:p>
            <a:r>
              <a:rPr lang="en-GB" dirty="0" smtClean="0"/>
              <a:t>Standard library: all Python installations </a:t>
            </a:r>
          </a:p>
          <a:p>
            <a:r>
              <a:rPr lang="en-GB" dirty="0" smtClean="0"/>
              <a:t>Other packages: installed when needed</a:t>
            </a:r>
          </a:p>
          <a:p>
            <a:endParaRPr lang="en-GB" dirty="0" smtClean="0"/>
          </a:p>
          <a:p>
            <a:r>
              <a:rPr lang="en-GB" dirty="0" smtClean="0"/>
              <a:t>Issue</a:t>
            </a:r>
          </a:p>
          <a:p>
            <a:pPr lvl="1"/>
            <a:r>
              <a:rPr lang="en-GB" dirty="0" smtClean="0"/>
              <a:t>Very complex: need to guide students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305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 2.4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Look up the standard library online; read the introduction</a:t>
            </a:r>
          </a:p>
          <a:p>
            <a:r>
              <a:rPr lang="en-GB" dirty="0" smtClean="0"/>
              <a:t>In Chapter 2, (Built in Functions), lookup and try</a:t>
            </a:r>
          </a:p>
          <a:p>
            <a:pPr lvl="1"/>
            <a:r>
              <a:rPr lang="en-GB" dirty="0" smtClean="0"/>
              <a:t>the </a:t>
            </a:r>
            <a:r>
              <a:rPr lang="en-GB" dirty="0" smtClean="0">
                <a:latin typeface="Courier"/>
                <a:cs typeface="Courier"/>
              </a:rPr>
              <a:t>bin()</a:t>
            </a:r>
            <a:r>
              <a:rPr lang="en-GB" dirty="0" smtClean="0"/>
              <a:t> function</a:t>
            </a:r>
          </a:p>
          <a:p>
            <a:pPr lvl="1"/>
            <a:r>
              <a:rPr lang="en-GB" dirty="0" smtClean="0"/>
              <a:t>the </a:t>
            </a:r>
            <a:r>
              <a:rPr lang="en-GB" dirty="0" smtClean="0">
                <a:latin typeface="Courier"/>
                <a:cs typeface="Courier"/>
              </a:rPr>
              <a:t>bool()</a:t>
            </a:r>
            <a:r>
              <a:rPr lang="en-GB" dirty="0" smtClean="0"/>
              <a:t> function</a:t>
            </a:r>
          </a:p>
          <a:p>
            <a:pPr lvl="1"/>
            <a:r>
              <a:rPr lang="en-GB" dirty="0" smtClean="0"/>
              <a:t>the </a:t>
            </a:r>
            <a:r>
              <a:rPr lang="en-GB" dirty="0" smtClean="0">
                <a:latin typeface="Courier"/>
                <a:cs typeface="Courier"/>
              </a:rPr>
              <a:t>range()</a:t>
            </a:r>
            <a:r>
              <a:rPr lang="en-GB" dirty="0" smtClean="0"/>
              <a:t> function</a:t>
            </a:r>
          </a:p>
          <a:p>
            <a:pPr lvl="2"/>
            <a:endParaRPr lang="en-GB" dirty="0" smtClean="0"/>
          </a:p>
          <a:p>
            <a:r>
              <a:rPr lang="en-GB" dirty="0" smtClean="0"/>
              <a:t>In Chapter 4 (Built in Types), lookup</a:t>
            </a:r>
          </a:p>
          <a:p>
            <a:pPr lvl="1"/>
            <a:r>
              <a:rPr lang="en-GB" dirty="0" smtClean="0">
                <a:latin typeface="Courier"/>
                <a:cs typeface="Courier"/>
              </a:rPr>
              <a:t>&lt;&lt;</a:t>
            </a:r>
            <a:r>
              <a:rPr lang="en-GB" dirty="0" smtClean="0"/>
              <a:t> operator, e.g. </a:t>
            </a:r>
            <a:r>
              <a:rPr lang="en-GB" dirty="0" smtClean="0">
                <a:latin typeface="Courier"/>
                <a:cs typeface="Courier"/>
              </a:rPr>
              <a:t>10 &lt;&lt; 2</a:t>
            </a:r>
          </a:p>
          <a:p>
            <a:pPr lvl="1"/>
            <a:r>
              <a:rPr lang="en-GB" dirty="0" err="1" smtClean="0">
                <a:latin typeface="Courier"/>
                <a:cs typeface="Courier"/>
              </a:rPr>
              <a:t>divmod</a:t>
            </a:r>
            <a:r>
              <a:rPr lang="en-GB" dirty="0" smtClean="0">
                <a:latin typeface="Courier"/>
                <a:cs typeface="Courier"/>
              </a:rPr>
              <a:t>(</a:t>
            </a:r>
            <a:r>
              <a:rPr lang="en-GB" dirty="0" smtClean="0"/>
              <a:t>) function</a:t>
            </a:r>
          </a:p>
          <a:p>
            <a:pPr lvl="1"/>
            <a:r>
              <a:rPr lang="en-GB" dirty="0" smtClean="0"/>
              <a:t>Behaviour of a slice with 3 arguments: </a:t>
            </a:r>
            <a:r>
              <a:rPr lang="en-GB" dirty="0" smtClean="0">
                <a:latin typeface="Courier"/>
                <a:cs typeface="Courier"/>
              </a:rPr>
              <a:t>[</a:t>
            </a:r>
            <a:r>
              <a:rPr lang="en-GB" dirty="0" err="1" smtClean="0">
                <a:latin typeface="Courier"/>
                <a:cs typeface="Courier"/>
              </a:rPr>
              <a:t>m:n:o</a:t>
            </a:r>
            <a:r>
              <a:rPr lang="en-GB" dirty="0" smtClean="0">
                <a:latin typeface="Courier"/>
                <a:cs typeface="Courier"/>
              </a:rPr>
              <a:t>]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64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842448" cy="4536504"/>
          </a:xfrm>
        </p:spPr>
        <p:txBody>
          <a:bodyPr>
            <a:normAutofit/>
          </a:bodyPr>
          <a:lstStyle/>
          <a:p>
            <a:r>
              <a:rPr lang="en-GB" dirty="0" smtClean="0"/>
              <a:t>What variables are available at any place?</a:t>
            </a:r>
          </a:p>
          <a:p>
            <a:endParaRPr lang="en-GB" dirty="0" smtClean="0"/>
          </a:p>
          <a:p>
            <a:r>
              <a:rPr lang="en-GB" dirty="0" smtClean="0"/>
              <a:t>Python uses </a:t>
            </a:r>
            <a:r>
              <a:rPr lang="en-GB" b="1" dirty="0" smtClean="0"/>
              <a:t>dynamic scoping</a:t>
            </a:r>
            <a:r>
              <a:rPr lang="en-GB" dirty="0" smtClean="0"/>
              <a:t>: </a:t>
            </a:r>
          </a:p>
          <a:p>
            <a:pPr lvl="1"/>
            <a:r>
              <a:rPr lang="en-GB" dirty="0" smtClean="0"/>
              <a:t>Variables added by executing an assignment</a:t>
            </a:r>
          </a:p>
          <a:p>
            <a:pPr lvl="1"/>
            <a:r>
              <a:rPr lang="en-GB" dirty="0" smtClean="0"/>
              <a:t>Other languages are different</a:t>
            </a:r>
          </a:p>
          <a:p>
            <a:endParaRPr lang="en-GB" dirty="0" smtClean="0"/>
          </a:p>
          <a:p>
            <a:r>
              <a:rPr lang="en-GB" dirty="0" smtClean="0"/>
              <a:t>Local versus Global scope (</a:t>
            </a:r>
            <a:r>
              <a:rPr lang="en-GB" sz="2000" i="1" dirty="0" smtClean="0"/>
              <a:t>simplified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Local: inside a function</a:t>
            </a:r>
          </a:p>
          <a:p>
            <a:pPr lvl="1"/>
            <a:r>
              <a:rPr lang="en-GB" dirty="0" smtClean="0"/>
              <a:t>Global: not in a function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65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 2.5 – 2.6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986464" cy="792088"/>
          </a:xfrm>
        </p:spPr>
        <p:txBody>
          <a:bodyPr>
            <a:normAutofit/>
          </a:bodyPr>
          <a:lstStyle/>
          <a:p>
            <a:r>
              <a:rPr lang="en-GB" dirty="0" smtClean="0"/>
              <a:t>Try the following program. Can you explain it?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576" y="2276872"/>
            <a:ext cx="7488832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>
                <a:latin typeface="Courier"/>
                <a:cs typeface="Courier"/>
              </a:rPr>
              <a:t>printX</a:t>
            </a:r>
            <a:r>
              <a:rPr lang="en-US" sz="2400" dirty="0">
                <a:latin typeface="Courier"/>
                <a:cs typeface="Courier"/>
              </a:rPr>
              <a:t>():</a:t>
            </a:r>
          </a:p>
          <a:p>
            <a:r>
              <a:rPr lang="en-US" sz="2400" dirty="0">
                <a:latin typeface="Courier"/>
                <a:cs typeface="Courier"/>
              </a:rPr>
              <a:t>    print("This is x:", x)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y = </a:t>
            </a:r>
            <a:r>
              <a:rPr lang="en-US" sz="2400" dirty="0" err="1">
                <a:latin typeface="Courier"/>
                <a:cs typeface="Courier"/>
              </a:rPr>
              <a:t>int</a:t>
            </a:r>
            <a:r>
              <a:rPr lang="en-US" sz="2400" dirty="0">
                <a:latin typeface="Courier"/>
                <a:cs typeface="Courier"/>
              </a:rPr>
              <a:t>(input(</a:t>
            </a:r>
            <a:r>
              <a:rPr lang="en-US" sz="2400" dirty="0" smtClean="0">
                <a:latin typeface="Courier"/>
                <a:cs typeface="Courier"/>
              </a:rPr>
              <a:t>"Enter a </a:t>
            </a:r>
            <a:r>
              <a:rPr lang="en-US" sz="2400" dirty="0" err="1" smtClean="0">
                <a:latin typeface="Courier"/>
                <a:cs typeface="Courier"/>
              </a:rPr>
              <a:t>num</a:t>
            </a:r>
            <a:r>
              <a:rPr lang="en-US" sz="2400" dirty="0" smtClean="0">
                <a:latin typeface="Courier"/>
                <a:cs typeface="Courier"/>
              </a:rPr>
              <a:t>&gt; </a:t>
            </a:r>
            <a:r>
              <a:rPr lang="en-US" sz="2400" dirty="0">
                <a:latin typeface="Courier"/>
                <a:cs typeface="Courier"/>
              </a:rPr>
              <a:t>"))</a:t>
            </a:r>
          </a:p>
          <a:p>
            <a:r>
              <a:rPr lang="en-US" sz="2400" dirty="0">
                <a:latin typeface="Courier"/>
                <a:cs typeface="Courier"/>
              </a:rPr>
              <a:t>if y % 2 == 0:</a:t>
            </a:r>
          </a:p>
          <a:p>
            <a:r>
              <a:rPr lang="en-US" sz="2400" dirty="0">
                <a:latin typeface="Courier"/>
                <a:cs typeface="Courier"/>
              </a:rPr>
              <a:t>    x = y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err="1">
                <a:latin typeface="Courier"/>
                <a:cs typeface="Courier"/>
              </a:rPr>
              <a:t>printX</a:t>
            </a:r>
            <a:r>
              <a:rPr lang="en-US" sz="2400" dirty="0">
                <a:latin typeface="Courier"/>
                <a:cs typeface="Courier"/>
              </a:rPr>
              <a:t>()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20835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Errors (Practical Exercise 2.7)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96752"/>
            <a:ext cx="7543800" cy="496855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Syntax error</a:t>
            </a:r>
          </a:p>
          <a:p>
            <a:pPr lvl="1"/>
            <a:r>
              <a:rPr lang="en-GB" dirty="0" smtClean="0"/>
              <a:t>Letters do not form a Python program</a:t>
            </a:r>
          </a:p>
          <a:p>
            <a:pPr lvl="1"/>
            <a:r>
              <a:rPr lang="en-GB" dirty="0" smtClean="0"/>
              <a:t>E.g. brackets do not match</a:t>
            </a:r>
          </a:p>
          <a:p>
            <a:r>
              <a:rPr lang="en-GB" dirty="0" smtClean="0"/>
              <a:t>Name (Scope) error</a:t>
            </a:r>
          </a:p>
          <a:p>
            <a:pPr lvl="1"/>
            <a:r>
              <a:rPr lang="en-GB" dirty="0" smtClean="0"/>
              <a:t>Using a name that is not defined </a:t>
            </a:r>
          </a:p>
          <a:p>
            <a:pPr lvl="1"/>
            <a:r>
              <a:rPr lang="en-GB" dirty="0" smtClean="0"/>
              <a:t>E.g. Reading a variable that has not been initialised</a:t>
            </a:r>
          </a:p>
          <a:p>
            <a:r>
              <a:rPr lang="en-GB" dirty="0" smtClean="0"/>
              <a:t>Type errors</a:t>
            </a:r>
          </a:p>
          <a:p>
            <a:pPr lvl="1"/>
            <a:r>
              <a:rPr lang="en-GB" dirty="0" smtClean="0"/>
              <a:t>Operation not available for these types</a:t>
            </a:r>
          </a:p>
          <a:p>
            <a:pPr lvl="1"/>
            <a:r>
              <a:rPr lang="en-GB" dirty="0" smtClean="0"/>
              <a:t>E.g. "</a:t>
            </a:r>
            <a:r>
              <a:rPr lang="en-GB" dirty="0" err="1" smtClean="0"/>
              <a:t>william</a:t>
            </a:r>
            <a:r>
              <a:rPr lang="en-GB" dirty="0" smtClean="0"/>
              <a:t>" – "</a:t>
            </a:r>
            <a:r>
              <a:rPr lang="en-GB" dirty="0" err="1" smtClean="0"/>
              <a:t>iam</a:t>
            </a:r>
            <a:r>
              <a:rPr lang="en-GB" dirty="0" smtClean="0"/>
              <a:t>"</a:t>
            </a:r>
          </a:p>
          <a:p>
            <a:r>
              <a:rPr lang="en-GB" dirty="0" smtClean="0"/>
              <a:t>Evaluation error</a:t>
            </a:r>
          </a:p>
          <a:p>
            <a:pPr lvl="1"/>
            <a:r>
              <a:rPr lang="en-GB" dirty="0" smtClean="0"/>
              <a:t>Expression cannot be evaluated</a:t>
            </a:r>
          </a:p>
          <a:p>
            <a:pPr lvl="1"/>
            <a:r>
              <a:rPr lang="en-GB" dirty="0" smtClean="0"/>
              <a:t>E.g. "</a:t>
            </a:r>
            <a:r>
              <a:rPr lang="en-GB" dirty="0" err="1" smtClean="0"/>
              <a:t>william</a:t>
            </a:r>
            <a:r>
              <a:rPr lang="en-GB" dirty="0" smtClean="0"/>
              <a:t>"[99]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50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Learning Programming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685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2585864" cy="1440160"/>
          </a:xfrm>
        </p:spPr>
        <p:txBody>
          <a:bodyPr/>
          <a:lstStyle/>
          <a:p>
            <a:r>
              <a:rPr lang="en-GB" dirty="0" smtClean="0"/>
              <a:t>Axes of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3968" y="692696"/>
            <a:ext cx="4680520" cy="5472608"/>
          </a:xfrm>
        </p:spPr>
        <p:txBody>
          <a:bodyPr>
            <a:normAutofit/>
          </a:bodyPr>
          <a:lstStyle/>
          <a:p>
            <a:r>
              <a:rPr lang="en-GB" dirty="0" smtClean="0"/>
              <a:t>Understanding programs</a:t>
            </a:r>
          </a:p>
          <a:p>
            <a:pPr lvl="1"/>
            <a:r>
              <a:rPr lang="en-GB" dirty="0" smtClean="0"/>
              <a:t>Can predict result of program</a:t>
            </a:r>
          </a:p>
          <a:p>
            <a:pPr lvl="1"/>
            <a:r>
              <a:rPr lang="en-GB" dirty="0" smtClean="0"/>
              <a:t>Test it: </a:t>
            </a:r>
            <a:r>
              <a:rPr lang="en-GB" i="1" dirty="0" smtClean="0"/>
              <a:t>what does this program do?</a:t>
            </a:r>
            <a:endParaRPr lang="en-GB" dirty="0" smtClean="0"/>
          </a:p>
          <a:p>
            <a:r>
              <a:rPr lang="en-GB" dirty="0" smtClean="0"/>
              <a:t>Writing programs</a:t>
            </a:r>
          </a:p>
          <a:p>
            <a:pPr lvl="1"/>
            <a:r>
              <a:rPr lang="en-GB" dirty="0" smtClean="0"/>
              <a:t>Choose expressions and statements</a:t>
            </a:r>
          </a:p>
          <a:p>
            <a:pPr lvl="1"/>
            <a:r>
              <a:rPr lang="en-GB" dirty="0" smtClean="0"/>
              <a:t>Find bugs</a:t>
            </a:r>
          </a:p>
          <a:p>
            <a:pPr lvl="1"/>
            <a:r>
              <a:rPr lang="en-GB" dirty="0" smtClean="0"/>
              <a:t>Test it: </a:t>
            </a:r>
            <a:r>
              <a:rPr lang="en-GB" i="1" dirty="0"/>
              <a:t>i</a:t>
            </a:r>
            <a:r>
              <a:rPr lang="en-GB" i="1" dirty="0" smtClean="0"/>
              <a:t>mplement / complete short program</a:t>
            </a:r>
          </a:p>
          <a:p>
            <a:r>
              <a:rPr lang="en-GB" dirty="0" smtClean="0"/>
              <a:t>Solving problem</a:t>
            </a:r>
          </a:p>
          <a:p>
            <a:pPr lvl="1"/>
            <a:r>
              <a:rPr lang="en-GB" dirty="0" smtClean="0"/>
              <a:t>Problem </a:t>
            </a:r>
            <a:r>
              <a:rPr lang="en-GB" dirty="0" smtClean="0">
                <a:sym typeface="Wingdings"/>
              </a:rPr>
              <a:t> recipe</a:t>
            </a:r>
          </a:p>
          <a:p>
            <a:pPr lvl="1"/>
            <a:r>
              <a:rPr lang="en-GB" dirty="0" smtClean="0">
                <a:sym typeface="Wingdings"/>
              </a:rPr>
              <a:t>Test it: </a:t>
            </a:r>
            <a:r>
              <a:rPr lang="en-GB" i="1" dirty="0" smtClean="0">
                <a:sym typeface="Wingdings"/>
              </a:rPr>
              <a:t>solve open problems</a:t>
            </a:r>
            <a:endParaRPr lang="en-GB" i="1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443720" y="2959548"/>
            <a:ext cx="0" cy="20246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>
            <a:off x="2447640" y="3963468"/>
            <a:ext cx="0" cy="20246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8900000">
            <a:off x="1429392" y="3066227"/>
            <a:ext cx="2727555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/>
              <a:t>Understanding programs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-45090" y="3760215"/>
            <a:ext cx="200144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/>
              <a:t>Solving problems</a:t>
            </a:r>
            <a:endParaRPr lang="en-GB" sz="20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443720" y="3319588"/>
            <a:ext cx="1651993" cy="16645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20863" y="5191796"/>
            <a:ext cx="2004951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/>
              <a:t>Writing programs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85736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Deepening and Mental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Deeper understanding</a:t>
            </a:r>
          </a:p>
          <a:p>
            <a:pPr lvl="1"/>
            <a:r>
              <a:rPr lang="en-GB" dirty="0" smtClean="0"/>
              <a:t>Initial understanding may be useful but partial</a:t>
            </a:r>
          </a:p>
          <a:p>
            <a:pPr lvl="1"/>
            <a:r>
              <a:rPr lang="en-GB" dirty="0" smtClean="0"/>
              <a:t>Challenge and refine</a:t>
            </a:r>
          </a:p>
          <a:p>
            <a:endParaRPr lang="en-GB" dirty="0" smtClean="0"/>
          </a:p>
          <a:p>
            <a:r>
              <a:rPr lang="en-GB" dirty="0" smtClean="0"/>
              <a:t>Example – assignment </a:t>
            </a:r>
          </a:p>
          <a:p>
            <a:pPr lvl="1"/>
            <a:r>
              <a:rPr lang="en-GB" dirty="0" smtClean="0"/>
              <a:t>Understanding 1: assignment gives a name to expression</a:t>
            </a:r>
          </a:p>
          <a:p>
            <a:pPr lvl="1"/>
            <a:r>
              <a:rPr lang="en-GB" dirty="0" smtClean="0"/>
              <a:t>Understanding 2: assignment overwrites an existing value in a variable (memory)</a:t>
            </a:r>
          </a:p>
          <a:p>
            <a:pPr lvl="1"/>
            <a:r>
              <a:rPr lang="en-GB" dirty="0" smtClean="0"/>
              <a:t>Understanding 3: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37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792088"/>
          </a:xfrm>
        </p:spPr>
        <p:txBody>
          <a:bodyPr/>
          <a:lstStyle/>
          <a:p>
            <a:pPr algn="ctr"/>
            <a:r>
              <a:rPr lang="en-GB" sz="4000" dirty="0" smtClean="0"/>
              <a:t>Example: Understanding Assignment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5"/>
            <a:ext cx="4602088" cy="1395447"/>
          </a:xfrm>
        </p:spPr>
        <p:txBody>
          <a:bodyPr>
            <a:normAutofit/>
          </a:bodyPr>
          <a:lstStyle/>
          <a:p>
            <a:r>
              <a:rPr lang="en-GB" dirty="0" smtClean="0"/>
              <a:t>Assignment as naming:</a:t>
            </a:r>
          </a:p>
          <a:p>
            <a:r>
              <a:rPr lang="en-GB" dirty="0" smtClean="0"/>
              <a:t>… but what about: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15594" y="1196752"/>
            <a:ext cx="3416846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>
                <a:latin typeface="Courier"/>
                <a:cs typeface="Courier"/>
              </a:rPr>
              <a:t>width = 10</a:t>
            </a:r>
          </a:p>
          <a:p>
            <a:r>
              <a:rPr lang="en-GB" sz="2000" dirty="0" smtClean="0">
                <a:latin typeface="Courier"/>
                <a:cs typeface="Courier"/>
              </a:rPr>
              <a:t>height = 17</a:t>
            </a:r>
          </a:p>
          <a:p>
            <a:r>
              <a:rPr lang="en-GB" sz="2000" dirty="0" smtClean="0">
                <a:latin typeface="Courier"/>
                <a:cs typeface="Courier"/>
              </a:rPr>
              <a:t>area = height * width</a:t>
            </a:r>
          </a:p>
          <a:p>
            <a:r>
              <a:rPr lang="en-GB" sz="2000" dirty="0" smtClean="0">
                <a:latin typeface="Courier"/>
                <a:cs typeface="Courier"/>
              </a:rPr>
              <a:t>print(area)</a:t>
            </a:r>
            <a:endParaRPr lang="en-GB" sz="20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282" y="2808223"/>
            <a:ext cx="5879459" cy="1938992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urier"/>
                <a:cs typeface="Courier"/>
              </a:rPr>
              <a:t>numA</a:t>
            </a:r>
            <a:r>
              <a:rPr lang="en-GB" sz="2000" dirty="0" smtClean="0">
                <a:latin typeface="Courier"/>
                <a:cs typeface="Courier"/>
              </a:rPr>
              <a:t> = ...</a:t>
            </a:r>
          </a:p>
          <a:p>
            <a:r>
              <a:rPr lang="en-GB" sz="2000" dirty="0" err="1" smtClean="0">
                <a:latin typeface="Courier"/>
                <a:cs typeface="Courier"/>
              </a:rPr>
              <a:t>numB</a:t>
            </a:r>
            <a:r>
              <a:rPr lang="en-GB" sz="2000" dirty="0" smtClean="0">
                <a:latin typeface="Courier"/>
                <a:cs typeface="Courier"/>
              </a:rPr>
              <a:t> = ...</a:t>
            </a:r>
          </a:p>
          <a:p>
            <a:r>
              <a:rPr lang="en-GB" sz="2000" dirty="0" smtClean="0">
                <a:latin typeface="Courier"/>
                <a:cs typeface="Courier"/>
              </a:rPr>
              <a:t>if </a:t>
            </a:r>
            <a:r>
              <a:rPr lang="en-GB" sz="2000" dirty="0" err="1" smtClean="0">
                <a:latin typeface="Courier"/>
                <a:cs typeface="Courier"/>
              </a:rPr>
              <a:t>numA</a:t>
            </a:r>
            <a:r>
              <a:rPr lang="en-GB" sz="2000" dirty="0" smtClean="0">
                <a:latin typeface="Courier"/>
                <a:cs typeface="Courier"/>
              </a:rPr>
              <a:t> &lt; </a:t>
            </a:r>
            <a:r>
              <a:rPr lang="en-GB" sz="2000" dirty="0" err="1" smtClean="0">
                <a:latin typeface="Courier"/>
                <a:cs typeface="Courier"/>
              </a:rPr>
              <a:t>num</a:t>
            </a:r>
            <a:r>
              <a:rPr lang="en-GB" sz="2000" dirty="0" smtClean="0">
                <a:latin typeface="Courier"/>
                <a:cs typeface="Courier"/>
              </a:rPr>
              <a:t> B: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</a:t>
            </a:r>
            <a:r>
              <a:rPr lang="en-GB" sz="2000" dirty="0" err="1" smtClean="0">
                <a:latin typeface="Courier"/>
                <a:cs typeface="Courier"/>
              </a:rPr>
              <a:t>numB</a:t>
            </a:r>
            <a:r>
              <a:rPr lang="en-GB" sz="2000" dirty="0" smtClean="0">
                <a:latin typeface="Courier"/>
                <a:cs typeface="Courier"/>
              </a:rPr>
              <a:t> = </a:t>
            </a:r>
            <a:r>
              <a:rPr lang="en-GB" sz="2000" dirty="0" err="1" smtClean="0">
                <a:latin typeface="Courier"/>
                <a:cs typeface="Courier"/>
              </a:rPr>
              <a:t>numA</a:t>
            </a:r>
            <a:endParaRPr lang="en-GB" sz="2000" dirty="0" smtClean="0">
              <a:latin typeface="Courier"/>
              <a:cs typeface="Courier"/>
            </a:endParaRP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</a:t>
            </a:r>
            <a:r>
              <a:rPr lang="en-GB" sz="2000" dirty="0" err="1" smtClean="0">
                <a:latin typeface="Courier"/>
                <a:cs typeface="Courier"/>
              </a:rPr>
              <a:t>numA</a:t>
            </a:r>
            <a:r>
              <a:rPr lang="en-GB" sz="2000" dirty="0" smtClean="0">
                <a:latin typeface="Courier"/>
                <a:cs typeface="Courier"/>
              </a:rPr>
              <a:t> = </a:t>
            </a:r>
            <a:r>
              <a:rPr lang="en-GB" sz="2000" dirty="0" err="1" smtClean="0">
                <a:latin typeface="Courier"/>
                <a:cs typeface="Courier"/>
              </a:rPr>
              <a:t>numB</a:t>
            </a:r>
            <a:endParaRPr lang="en-GB" sz="2000" dirty="0" smtClean="0">
              <a:latin typeface="Courier"/>
              <a:cs typeface="Courier"/>
            </a:endParaRPr>
          </a:p>
          <a:p>
            <a:r>
              <a:rPr lang="en-GB" sz="2000" dirty="0" smtClean="0">
                <a:latin typeface="Courier"/>
                <a:cs typeface="Courier"/>
              </a:rPr>
              <a:t>print("The larger number is in </a:t>
            </a:r>
            <a:r>
              <a:rPr lang="en-GB" sz="2000" dirty="0" err="1" smtClean="0">
                <a:latin typeface="Courier"/>
                <a:cs typeface="Courier"/>
              </a:rPr>
              <a:t>numA</a:t>
            </a:r>
            <a:r>
              <a:rPr lang="en-GB" sz="2000" dirty="0" smtClean="0">
                <a:latin typeface="Courier"/>
                <a:cs typeface="Courier"/>
              </a:rPr>
              <a:t>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78075" y="5038144"/>
            <a:ext cx="4186413" cy="1631216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urier"/>
                <a:cs typeface="Courier"/>
              </a:rPr>
              <a:t>myFriends</a:t>
            </a:r>
            <a:r>
              <a:rPr lang="en-GB" sz="2000" dirty="0" smtClean="0">
                <a:latin typeface="Courier"/>
                <a:cs typeface="Courier"/>
              </a:rPr>
              <a:t> = ["John", "Jo"]</a:t>
            </a:r>
          </a:p>
          <a:p>
            <a:r>
              <a:rPr lang="en-GB" sz="2000" dirty="0" err="1" smtClean="0">
                <a:latin typeface="Courier"/>
                <a:cs typeface="Courier"/>
              </a:rPr>
              <a:t>yourFriends</a:t>
            </a:r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= </a:t>
            </a:r>
            <a:r>
              <a:rPr lang="en-GB" sz="2000" dirty="0" err="1" smtClean="0">
                <a:latin typeface="Courier"/>
                <a:cs typeface="Courier"/>
              </a:rPr>
              <a:t>myFriends</a:t>
            </a:r>
            <a:endParaRPr lang="en-GB" sz="2000" dirty="0" smtClean="0">
              <a:latin typeface="Courier"/>
              <a:cs typeface="Courier"/>
            </a:endParaRPr>
          </a:p>
          <a:p>
            <a:r>
              <a:rPr lang="en-GB" sz="2000" dirty="0" err="1" smtClean="0">
                <a:latin typeface="Courier"/>
                <a:cs typeface="Courier"/>
              </a:rPr>
              <a:t>myFriends.remove</a:t>
            </a:r>
            <a:r>
              <a:rPr lang="en-GB" sz="2000" dirty="0" smtClean="0">
                <a:latin typeface="Courier"/>
                <a:cs typeface="Courier"/>
              </a:rPr>
              <a:t>("Jo")</a:t>
            </a:r>
          </a:p>
          <a:p>
            <a:r>
              <a:rPr lang="en-GB" sz="2000" dirty="0" err="1" smtClean="0">
                <a:latin typeface="Courier"/>
                <a:cs typeface="Courier"/>
              </a:rPr>
              <a:t>yourFriends.append</a:t>
            </a:r>
            <a:r>
              <a:rPr lang="en-GB" sz="2000" dirty="0" smtClean="0">
                <a:latin typeface="Courier"/>
                <a:cs typeface="Courier"/>
              </a:rPr>
              <a:t>("</a:t>
            </a:r>
            <a:r>
              <a:rPr lang="en-GB" sz="2000" dirty="0">
                <a:latin typeface="Courier"/>
                <a:cs typeface="Courier"/>
              </a:rPr>
              <a:t>J</a:t>
            </a:r>
            <a:r>
              <a:rPr lang="en-GB" sz="2000" dirty="0" smtClean="0">
                <a:latin typeface="Courier"/>
                <a:cs typeface="Courier"/>
              </a:rPr>
              <a:t>ane")</a:t>
            </a:r>
          </a:p>
          <a:p>
            <a:r>
              <a:rPr lang="en-GB" sz="2000" dirty="0" smtClean="0">
                <a:latin typeface="Courier"/>
                <a:cs typeface="Courier"/>
              </a:rPr>
              <a:t>print(</a:t>
            </a:r>
            <a:r>
              <a:rPr lang="en-GB" sz="2000" dirty="0" err="1" smtClean="0">
                <a:latin typeface="Courier"/>
                <a:cs typeface="Courier"/>
              </a:rPr>
              <a:t>myFriends</a:t>
            </a:r>
            <a:r>
              <a:rPr lang="en-GB" sz="2000" dirty="0" smtClean="0">
                <a:latin typeface="Courier"/>
                <a:cs typeface="Courier"/>
              </a:rPr>
              <a:t>)</a:t>
            </a:r>
            <a:endParaRPr lang="en-GB" sz="20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038144"/>
            <a:ext cx="3878586" cy="1323439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 = [1,3,5,7]</a:t>
            </a:r>
          </a:p>
          <a:p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[3] = </a:t>
            </a:r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[1]</a:t>
            </a:r>
          </a:p>
          <a:p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[0] = </a:t>
            </a:r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[0] + </a:t>
            </a:r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[1]</a:t>
            </a:r>
          </a:p>
          <a:p>
            <a:r>
              <a:rPr lang="en-GB" sz="2000" dirty="0" smtClean="0">
                <a:latin typeface="Courier"/>
                <a:cs typeface="Courier"/>
              </a:rPr>
              <a:t>print(</a:t>
            </a:r>
            <a:r>
              <a:rPr lang="en-GB" sz="2000" dirty="0" err="1" smtClean="0">
                <a:latin typeface="Courier"/>
                <a:cs typeface="Courier"/>
              </a:rPr>
              <a:t>lst</a:t>
            </a:r>
            <a:r>
              <a:rPr lang="en-GB" sz="2000" dirty="0" smtClean="0">
                <a:latin typeface="Courier"/>
                <a:cs typeface="Courier"/>
              </a:rPr>
              <a:t>) </a:t>
            </a:r>
            <a:endParaRPr lang="en-GB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6223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Exercises 3.1 – 3.2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Explore the sequence of ideas involved in learning if statements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030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 Solving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122368" cy="4968552"/>
          </a:xfrm>
        </p:spPr>
        <p:txBody>
          <a:bodyPr>
            <a:normAutofit/>
          </a:bodyPr>
          <a:lstStyle/>
          <a:p>
            <a:r>
              <a:rPr lang="en-GB" dirty="0" smtClean="0"/>
              <a:t>Understand problem</a:t>
            </a:r>
          </a:p>
          <a:p>
            <a:pPr lvl="1"/>
            <a:r>
              <a:rPr lang="en-GB" dirty="0" smtClean="0"/>
              <a:t>Try example</a:t>
            </a:r>
          </a:p>
          <a:p>
            <a:r>
              <a:rPr lang="en-GB" dirty="0" smtClean="0"/>
              <a:t>Simplify the problem</a:t>
            </a:r>
          </a:p>
          <a:p>
            <a:endParaRPr lang="en-GB" dirty="0" smtClean="0"/>
          </a:p>
          <a:p>
            <a:r>
              <a:rPr lang="en-GB" dirty="0" smtClean="0"/>
              <a:t>Design the solution</a:t>
            </a:r>
          </a:p>
          <a:p>
            <a:pPr lvl="1"/>
            <a:r>
              <a:rPr lang="en-GB" dirty="0" smtClean="0"/>
              <a:t>What is the input and output?</a:t>
            </a:r>
          </a:p>
          <a:p>
            <a:endParaRPr lang="en-GB" dirty="0" smtClean="0"/>
          </a:p>
          <a:p>
            <a:r>
              <a:rPr lang="en-GB" dirty="0" smtClean="0"/>
              <a:t>Half-way techniques</a:t>
            </a:r>
          </a:p>
          <a:p>
            <a:pPr lvl="1"/>
            <a:r>
              <a:rPr lang="en-GB" dirty="0" smtClean="0"/>
              <a:t>Pseudo code</a:t>
            </a:r>
          </a:p>
          <a:p>
            <a:pPr lvl="1"/>
            <a:r>
              <a:rPr lang="en-GB" dirty="0" smtClean="0"/>
              <a:t>Flow charts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548680"/>
            <a:ext cx="3841102" cy="24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5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6804248" y="1484784"/>
            <a:ext cx="1588166" cy="4320480"/>
            <a:chOff x="6797897" y="1340768"/>
            <a:chExt cx="1588166" cy="4320480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6797897" y="5165904"/>
              <a:ext cx="6352" cy="495344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804248" y="1340768"/>
              <a:ext cx="6352" cy="495344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8379712" y="1340768"/>
              <a:ext cx="2360" cy="4314128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6797897" y="1340768"/>
              <a:ext cx="1581815" cy="635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6804248" y="5654896"/>
              <a:ext cx="1581815" cy="635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4530080" cy="48245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Do you: </a:t>
            </a:r>
            <a:br>
              <a:rPr lang="en-GB" dirty="0" smtClean="0"/>
            </a:br>
            <a:r>
              <a:rPr lang="en-GB" b="1" dirty="0" smtClean="0"/>
              <a:t>Just </a:t>
            </a:r>
            <a:r>
              <a:rPr lang="en-GB" b="1" dirty="0"/>
              <a:t>W</a:t>
            </a:r>
            <a:r>
              <a:rPr lang="en-GB" b="1" dirty="0" smtClean="0"/>
              <a:t>rite a Program</a:t>
            </a:r>
            <a:r>
              <a:rPr lang="en-GB" dirty="0" smtClean="0"/>
              <a:t>?</a:t>
            </a:r>
          </a:p>
          <a:p>
            <a:r>
              <a:rPr lang="en-GB" dirty="0" smtClean="0"/>
              <a:t>Lifecycle</a:t>
            </a:r>
          </a:p>
          <a:p>
            <a:pPr lvl="1"/>
            <a:r>
              <a:rPr lang="en-GB" dirty="0" smtClean="0"/>
              <a:t>Describes the process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Analyse</a:t>
            </a:r>
          </a:p>
          <a:p>
            <a:pPr lvl="1"/>
            <a:r>
              <a:rPr lang="en-GB" dirty="0" smtClean="0"/>
              <a:t>Understand problem</a:t>
            </a:r>
          </a:p>
          <a:p>
            <a:pPr lvl="1"/>
            <a:r>
              <a:rPr lang="en-GB" dirty="0" smtClean="0">
                <a:sym typeface="Wingdings"/>
              </a:rPr>
              <a:t> specification</a:t>
            </a:r>
          </a:p>
          <a:p>
            <a:r>
              <a:rPr lang="en-GB" dirty="0" smtClean="0">
                <a:sym typeface="Wingdings"/>
              </a:rPr>
              <a:t>Design</a:t>
            </a:r>
          </a:p>
          <a:p>
            <a:pPr lvl="1"/>
            <a:r>
              <a:rPr lang="en-GB" dirty="0" smtClean="0">
                <a:sym typeface="Wingdings"/>
              </a:rPr>
              <a:t>Arrange parts</a:t>
            </a:r>
          </a:p>
          <a:p>
            <a:pPr lvl="1"/>
            <a:r>
              <a:rPr lang="en-GB" dirty="0" smtClean="0"/>
              <a:t>How to design?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580112" y="2916232"/>
            <a:ext cx="2448272" cy="5847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3200" dirty="0"/>
              <a:t>Design</a:t>
            </a:r>
          </a:p>
        </p:txBody>
      </p:sp>
      <p:sp>
        <p:nvSpPr>
          <p:cNvPr id="5" name="Rectangle 4"/>
          <p:cNvSpPr/>
          <p:nvPr/>
        </p:nvSpPr>
        <p:spPr>
          <a:xfrm>
            <a:off x="5580112" y="3852336"/>
            <a:ext cx="2448272" cy="5847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Implement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5580112" y="4788440"/>
            <a:ext cx="2448272" cy="5847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Test</a:t>
            </a:r>
            <a:endParaRPr lang="en-GB" sz="3200" dirty="0"/>
          </a:p>
        </p:txBody>
      </p:sp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>
          <a:xfrm>
            <a:off x="6804248" y="3501008"/>
            <a:ext cx="0" cy="3513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2"/>
            <a:endCxn id="6" idx="0"/>
          </p:cNvCxnSpPr>
          <p:nvPr/>
        </p:nvCxnSpPr>
        <p:spPr>
          <a:xfrm>
            <a:off x="6804248" y="4437112"/>
            <a:ext cx="0" cy="3513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580112" y="1980128"/>
            <a:ext cx="2448272" cy="5847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Analyse</a:t>
            </a:r>
            <a:endParaRPr lang="en-GB" sz="3200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804248" y="2564904"/>
            <a:ext cx="0" cy="3513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43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Characteristics of a Programmer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Analytical</a:t>
            </a:r>
          </a:p>
          <a:p>
            <a:pPr lvl="1"/>
            <a:r>
              <a:rPr lang="en-GB" dirty="0" smtClean="0"/>
              <a:t>Understanding problems</a:t>
            </a:r>
          </a:p>
          <a:p>
            <a:pPr lvl="1"/>
            <a:r>
              <a:rPr lang="en-GB" dirty="0" smtClean="0"/>
              <a:t>Think like a computer</a:t>
            </a:r>
          </a:p>
          <a:p>
            <a:r>
              <a:rPr lang="en-GB" dirty="0" smtClean="0"/>
              <a:t>Imaginative</a:t>
            </a:r>
          </a:p>
          <a:p>
            <a:pPr lvl="1"/>
            <a:r>
              <a:rPr lang="en-GB" dirty="0" smtClean="0"/>
              <a:t>Invent solution</a:t>
            </a:r>
          </a:p>
          <a:p>
            <a:pPr lvl="1"/>
            <a:r>
              <a:rPr lang="en-GB" dirty="0" smtClean="0"/>
              <a:t>Design program</a:t>
            </a:r>
          </a:p>
          <a:p>
            <a:r>
              <a:rPr lang="en-GB" dirty="0" smtClean="0"/>
              <a:t>Resilient</a:t>
            </a:r>
          </a:p>
          <a:p>
            <a:pPr lvl="1"/>
            <a:r>
              <a:rPr lang="en-GB" dirty="0" smtClean="0"/>
              <a:t>Trying different solutions</a:t>
            </a:r>
          </a:p>
          <a:p>
            <a:pPr lvl="1"/>
            <a:r>
              <a:rPr lang="en-GB" dirty="0" smtClean="0"/>
              <a:t>Looking for bugs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1226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Course Aims and Overview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490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Programming and s/w development</a:t>
            </a:r>
          </a:p>
          <a:p>
            <a:pPr lvl="1"/>
            <a:r>
              <a:rPr lang="en-GB" dirty="0" smtClean="0"/>
              <a:t>Arrays and recursion</a:t>
            </a:r>
          </a:p>
          <a:p>
            <a:pPr lvl="1"/>
            <a:r>
              <a:rPr lang="en-GB" dirty="0" smtClean="0"/>
              <a:t>Object-oriented programming</a:t>
            </a:r>
          </a:p>
          <a:p>
            <a:pPr lvl="1"/>
            <a:r>
              <a:rPr lang="en-GB" dirty="0" smtClean="0"/>
              <a:t>Software design techniques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Algorithms and data structures</a:t>
            </a:r>
          </a:p>
          <a:p>
            <a:pPr lvl="1"/>
            <a:r>
              <a:rPr lang="en-GB" dirty="0" smtClean="0"/>
              <a:t>Sorting and searching</a:t>
            </a:r>
          </a:p>
          <a:p>
            <a:pPr lvl="1"/>
            <a:r>
              <a:rPr lang="en-GB" dirty="0" smtClean="0"/>
              <a:t>Trees and lists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Computer systems</a:t>
            </a:r>
          </a:p>
          <a:p>
            <a:pPr lvl="1"/>
            <a:r>
              <a:rPr lang="en-GB" dirty="0" smtClean="0"/>
              <a:t>Computer architecture</a:t>
            </a:r>
          </a:p>
          <a:p>
            <a:pPr lvl="1"/>
            <a:r>
              <a:rPr lang="en-GB" dirty="0" smtClean="0"/>
              <a:t>How programs are run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Theory of computing</a:t>
            </a:r>
          </a:p>
          <a:p>
            <a:pPr lvl="1"/>
            <a:r>
              <a:rPr lang="en-GB" dirty="0" smtClean="0"/>
              <a:t>Finite state machines</a:t>
            </a:r>
          </a:p>
          <a:p>
            <a:pPr lvl="1"/>
            <a:r>
              <a:rPr lang="en-GB" dirty="0" smtClean="0"/>
              <a:t>Language syntax and processing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868144" y="3020759"/>
            <a:ext cx="29814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600" dirty="0" smtClean="0"/>
              <a:t>Computational Thinking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7828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Level Curricula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transition: new from 2015</a:t>
            </a:r>
          </a:p>
          <a:p>
            <a:pPr lvl="1"/>
            <a:r>
              <a:rPr lang="en-GB" dirty="0" smtClean="0"/>
              <a:t>A2 and AS separate</a:t>
            </a:r>
          </a:p>
          <a:p>
            <a:pPr lvl="1"/>
            <a:r>
              <a:rPr lang="en-GB" dirty="0" smtClean="0"/>
              <a:t>Questions combine topics</a:t>
            </a:r>
          </a:p>
          <a:p>
            <a:r>
              <a:rPr lang="en-GB" dirty="0" smtClean="0"/>
              <a:t>Differences between boards</a:t>
            </a:r>
          </a:p>
          <a:p>
            <a:pPr lvl="1"/>
            <a:r>
              <a:rPr lang="en-GB" dirty="0" smtClean="0"/>
              <a:t>Mainly looked at: OCR, AQA</a:t>
            </a:r>
          </a:p>
          <a:p>
            <a:pPr marL="320040" lvl="1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221088"/>
            <a:ext cx="813690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000" dirty="0" smtClean="0"/>
              <a:t>Details differ: themes the same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82002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Materials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Each session</a:t>
            </a:r>
          </a:p>
          <a:p>
            <a:pPr lvl="1"/>
            <a:r>
              <a:rPr lang="en-GB" dirty="0" smtClean="0"/>
              <a:t>Slides</a:t>
            </a:r>
          </a:p>
          <a:p>
            <a:pPr lvl="1"/>
            <a:r>
              <a:rPr lang="en-GB" dirty="0" smtClean="0"/>
              <a:t>Practical exercises</a:t>
            </a:r>
          </a:p>
          <a:p>
            <a:pPr lvl="1"/>
            <a:r>
              <a:rPr lang="en-GB" dirty="0" smtClean="0"/>
              <a:t>References notes</a:t>
            </a:r>
          </a:p>
          <a:p>
            <a:r>
              <a:rPr lang="en-GB" dirty="0" smtClean="0"/>
              <a:t>Same sections</a:t>
            </a:r>
          </a:p>
          <a:p>
            <a:r>
              <a:rPr lang="en-GB" dirty="0" smtClean="0"/>
              <a:t>Practical work</a:t>
            </a:r>
          </a:p>
          <a:p>
            <a:pPr lvl="1"/>
            <a:r>
              <a:rPr lang="en-GB" dirty="0" smtClean="0"/>
              <a:t>During slides</a:t>
            </a:r>
          </a:p>
          <a:p>
            <a:pPr lvl="1"/>
            <a:r>
              <a:rPr lang="en-GB" dirty="0" smtClean="0"/>
              <a:t>After presentation</a:t>
            </a:r>
          </a:p>
          <a:p>
            <a:r>
              <a:rPr lang="en-GB" dirty="0" smtClean="0"/>
              <a:t>Folder and web site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58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Programs are recipes for a computer</a:t>
            </a:r>
          </a:p>
          <a:p>
            <a:pPr lvl="1"/>
            <a:r>
              <a:rPr lang="en-GB" dirty="0" smtClean="0"/>
              <a:t>Recipe to solve a problem</a:t>
            </a:r>
          </a:p>
          <a:p>
            <a:pPr lvl="1"/>
            <a:r>
              <a:rPr lang="en-GB" dirty="0" smtClean="0"/>
              <a:t>Program in a particular language</a:t>
            </a:r>
          </a:p>
          <a:p>
            <a:pPr lvl="1"/>
            <a:endParaRPr lang="en-GB" dirty="0"/>
          </a:p>
          <a:p>
            <a:r>
              <a:rPr lang="en-GB" dirty="0" smtClean="0"/>
              <a:t>Learning programming combines</a:t>
            </a:r>
          </a:p>
          <a:p>
            <a:pPr lvl="1"/>
            <a:r>
              <a:rPr lang="en-GB" dirty="0" smtClean="0"/>
              <a:t>Problem solving</a:t>
            </a:r>
          </a:p>
          <a:p>
            <a:pPr lvl="1"/>
            <a:r>
              <a:rPr lang="en-GB" dirty="0" smtClean="0"/>
              <a:t>Understanding programs</a:t>
            </a:r>
          </a:p>
          <a:p>
            <a:pPr lvl="1"/>
            <a:r>
              <a:rPr lang="en-GB" dirty="0" smtClean="0"/>
              <a:t>Writing programs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Exercises 3.3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Planning a complex program</a:t>
            </a:r>
          </a:p>
        </p:txBody>
      </p:sp>
    </p:spTree>
    <p:extLst>
      <p:ext uri="{BB962C8B-B14F-4D97-AF65-F5344CB8AC3E}">
        <p14:creationId xmlns:p14="http://schemas.microsoft.com/office/powerpoint/2010/main" val="4240477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12320</TotalTime>
  <Words>1285</Words>
  <Application>Microsoft Macintosh PowerPoint</Application>
  <PresentationFormat>On-screen Show (4:3)</PresentationFormat>
  <Paragraphs>308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NewsPrint</vt:lpstr>
      <vt:lpstr>A Level Computer Science  Topic 1: GCSE Python Recap</vt:lpstr>
      <vt:lpstr>Aims</vt:lpstr>
      <vt:lpstr>What is Programming?</vt:lpstr>
      <vt:lpstr>Problem: Largest Item</vt:lpstr>
      <vt:lpstr>Problem: Largest Item</vt:lpstr>
      <vt:lpstr>Programming</vt:lpstr>
      <vt:lpstr>Computational Thinking</vt:lpstr>
      <vt:lpstr>Practical Exercises 1.1 – 1.3</vt:lpstr>
      <vt:lpstr>Challenge Solution</vt:lpstr>
      <vt:lpstr>Challenge – Simpler Solution? </vt:lpstr>
      <vt:lpstr>Programming Concepts</vt:lpstr>
      <vt:lpstr>Language Concepts</vt:lpstr>
      <vt:lpstr>Python Types</vt:lpstr>
      <vt:lpstr>Python Expressions</vt:lpstr>
      <vt:lpstr>Python Library</vt:lpstr>
      <vt:lpstr>Practical Exercise 2.4 </vt:lpstr>
      <vt:lpstr>Scope</vt:lpstr>
      <vt:lpstr>Practical Exercise 2.5 – 2.6</vt:lpstr>
      <vt:lpstr>Errors (Practical Exercise 2.7)</vt:lpstr>
      <vt:lpstr>Learning Programming</vt:lpstr>
      <vt:lpstr>Axes of Learning</vt:lpstr>
      <vt:lpstr>Deepening and Mental Models</vt:lpstr>
      <vt:lpstr>Example: Understanding Assignment</vt:lpstr>
      <vt:lpstr>Practical Exercises 3.1 – 3.2 </vt:lpstr>
      <vt:lpstr>Problem Solving</vt:lpstr>
      <vt:lpstr>Software Development</vt:lpstr>
      <vt:lpstr>Characteristics of a Programmer</vt:lpstr>
      <vt:lpstr>Course Aims and Overview</vt:lpstr>
      <vt:lpstr>Topics</vt:lpstr>
      <vt:lpstr>A Level Curricula</vt:lpstr>
      <vt:lpstr>Course Materials</vt:lpstr>
      <vt:lpstr>Summary</vt:lpstr>
      <vt:lpstr>Practical Exercises 3.3 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subject/>
  <dc:creator>William Marsh</dc:creator>
  <cp:keywords/>
  <dc:description/>
  <cp:lastModifiedBy>William Marsh</cp:lastModifiedBy>
  <cp:revision>86</cp:revision>
  <cp:lastPrinted>2013-05-03T22:49:00Z</cp:lastPrinted>
  <dcterms:created xsi:type="dcterms:W3CDTF">2012-04-25T07:26:20Z</dcterms:created>
  <dcterms:modified xsi:type="dcterms:W3CDTF">2016-09-21T19:27:15Z</dcterms:modified>
  <cp:category/>
</cp:coreProperties>
</file>