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handoutMasterIdLst>
    <p:handoutMasterId r:id="rId41"/>
  </p:handoutMasterIdLst>
  <p:sldIdLst>
    <p:sldId id="281" r:id="rId2"/>
    <p:sldId id="272" r:id="rId3"/>
    <p:sldId id="292" r:id="rId4"/>
    <p:sldId id="293" r:id="rId5"/>
    <p:sldId id="319" r:id="rId6"/>
    <p:sldId id="320" r:id="rId7"/>
    <p:sldId id="298" r:id="rId8"/>
    <p:sldId id="321" r:id="rId9"/>
    <p:sldId id="342" r:id="rId10"/>
    <p:sldId id="325" r:id="rId11"/>
    <p:sldId id="344" r:id="rId12"/>
    <p:sldId id="332" r:id="rId13"/>
    <p:sldId id="333" r:id="rId14"/>
    <p:sldId id="334" r:id="rId15"/>
    <p:sldId id="351" r:id="rId16"/>
    <p:sldId id="335" r:id="rId17"/>
    <p:sldId id="326" r:id="rId18"/>
    <p:sldId id="337" r:id="rId19"/>
    <p:sldId id="338" r:id="rId20"/>
    <p:sldId id="341" r:id="rId21"/>
    <p:sldId id="340" r:id="rId22"/>
    <p:sldId id="324" r:id="rId23"/>
    <p:sldId id="345" r:id="rId24"/>
    <p:sldId id="346" r:id="rId25"/>
    <p:sldId id="347" r:id="rId26"/>
    <p:sldId id="348" r:id="rId27"/>
    <p:sldId id="354" r:id="rId28"/>
    <p:sldId id="339" r:id="rId29"/>
    <p:sldId id="327" r:id="rId30"/>
    <p:sldId id="336" r:id="rId31"/>
    <p:sldId id="294" r:id="rId32"/>
    <p:sldId id="353" r:id="rId33"/>
    <p:sldId id="343" r:id="rId34"/>
    <p:sldId id="295" r:id="rId35"/>
    <p:sldId id="322" r:id="rId36"/>
    <p:sldId id="323" r:id="rId37"/>
    <p:sldId id="352" r:id="rId38"/>
    <p:sldId id="349" r:id="rId39"/>
    <p:sldId id="350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258" autoAdjust="0"/>
    <p:restoredTop sz="94737" autoAdjust="0"/>
  </p:normalViewPr>
  <p:slideViewPr>
    <p:cSldViewPr snapToObjects="1">
      <p:cViewPr varScale="1">
        <p:scale>
          <a:sx n="94" d="100"/>
          <a:sy n="94" d="100"/>
        </p:scale>
        <p:origin x="-9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13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35CC4-E09C-4F4E-A649-A98795F28112}" type="datetimeFigureOut">
              <a:rPr lang="en-US" smtClean="0"/>
              <a:t>19/10/2016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20206-B7E5-BE48-A897-A613EE280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418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12776"/>
            <a:ext cx="7543800" cy="45365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orting-algorithms.com/merge-sort" TargetMode="External"/><Relationship Id="rId3" Type="http://schemas.openxmlformats.org/officeDocument/2006/relationships/hyperlink" Target="http://www.sorting-algorithms.com/insertion-sort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pPr algn="ctr"/>
            <a:r>
              <a:rPr lang="en-GB" sz="3200" dirty="0" smtClean="0"/>
              <a:t>A Level Computer Science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>
                <a:latin typeface="Impact" charset="0"/>
              </a:rPr>
              <a:t/>
            </a:r>
            <a:br>
              <a:rPr lang="en-US" sz="4400" dirty="0">
                <a:latin typeface="Impact" charset="0"/>
              </a:rPr>
            </a:br>
            <a:r>
              <a:rPr lang="en-US" sz="4400" dirty="0" smtClean="0">
                <a:latin typeface="Impact" charset="0"/>
              </a:rPr>
              <a:t>Topic 4: Functions and Recursion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70883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70081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Recursion the idea</a:t>
            </a:r>
          </a:p>
          <a:p>
            <a:pPr lvl="1"/>
            <a:r>
              <a:rPr lang="en-GB" dirty="0" smtClean="0"/>
              <a:t>Problem solving by divide and conquer </a:t>
            </a:r>
          </a:p>
          <a:p>
            <a:endParaRPr lang="en-GB" dirty="0"/>
          </a:p>
          <a:p>
            <a:r>
              <a:rPr lang="en-GB" dirty="0"/>
              <a:t>Revision of functions</a:t>
            </a:r>
          </a:p>
          <a:p>
            <a:endParaRPr lang="en-GB" dirty="0"/>
          </a:p>
          <a:p>
            <a:r>
              <a:rPr lang="en-GB" dirty="0" smtClean="0"/>
              <a:t>Programming with recursion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 smtClean="0"/>
              <a:t>Recursion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Recursion is a fundamental idea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7216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Factorial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2592288"/>
          </a:xfrm>
        </p:spPr>
        <p:txBody>
          <a:bodyPr>
            <a:normAutofit/>
          </a:bodyPr>
          <a:lstStyle/>
          <a:p>
            <a:r>
              <a:rPr lang="en-GB" dirty="0" smtClean="0"/>
              <a:t>5! = 5 * 4 * 3 * 2 * 1</a:t>
            </a:r>
          </a:p>
          <a:p>
            <a:r>
              <a:rPr lang="en-GB" dirty="0" smtClean="0"/>
              <a:t>Factorial can be defined using factorial: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But is this useful?</a:t>
            </a:r>
          </a:p>
        </p:txBody>
      </p:sp>
      <p:sp>
        <p:nvSpPr>
          <p:cNvPr id="4" name="Rectangle 3"/>
          <p:cNvSpPr/>
          <p:nvPr/>
        </p:nvSpPr>
        <p:spPr>
          <a:xfrm>
            <a:off x="1763688" y="2772216"/>
            <a:ext cx="5543104" cy="5847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/>
              <a:t>factorial(N) = N </a:t>
            </a:r>
            <a:r>
              <a:rPr lang="en-GB" sz="3200" dirty="0" smtClean="0"/>
              <a:t>* </a:t>
            </a:r>
            <a:r>
              <a:rPr lang="en-GB" sz="3200" dirty="0"/>
              <a:t>factorial(N-1)</a:t>
            </a:r>
          </a:p>
        </p:txBody>
      </p:sp>
      <p:sp>
        <p:nvSpPr>
          <p:cNvPr id="5" name="Line Callout 2 4"/>
          <p:cNvSpPr/>
          <p:nvPr/>
        </p:nvSpPr>
        <p:spPr>
          <a:xfrm>
            <a:off x="7020272" y="1556792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30625"/>
              <a:gd name="adj6" fmla="val -14242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Is defined as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4221088"/>
            <a:ext cx="8274496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u="sng" dirty="0" smtClean="0"/>
              <a:t>Base Case</a:t>
            </a:r>
            <a:r>
              <a:rPr lang="en-GB" sz="3200" dirty="0" smtClean="0"/>
              <a:t>: factorial(0) </a:t>
            </a:r>
            <a:r>
              <a:rPr lang="en-GB" sz="3200" dirty="0"/>
              <a:t>= </a:t>
            </a:r>
            <a:r>
              <a:rPr lang="en-GB" sz="3200" dirty="0" smtClean="0"/>
              <a:t>1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u="sng" dirty="0" smtClean="0"/>
              <a:t>Recursive case</a:t>
            </a:r>
            <a:r>
              <a:rPr lang="en-GB" sz="3200" dirty="0" smtClean="0"/>
              <a:t>: </a:t>
            </a:r>
            <a:br>
              <a:rPr lang="en-GB" sz="3200" dirty="0" smtClean="0"/>
            </a:br>
            <a:r>
              <a:rPr lang="en-GB" sz="3200" dirty="0" smtClean="0"/>
              <a:t>factorial</a:t>
            </a:r>
            <a:r>
              <a:rPr lang="en-GB" sz="3200" dirty="0"/>
              <a:t>(N) = N * factorial(N-1</a:t>
            </a:r>
            <a:r>
              <a:rPr lang="en-GB" sz="3200" dirty="0" smtClean="0"/>
              <a:t>), </a:t>
            </a:r>
            <a:r>
              <a:rPr lang="en-GB" sz="2400" dirty="0" smtClean="0"/>
              <a:t>provided N &gt; 0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9868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Factorial Example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01960" y="1268760"/>
            <a:ext cx="8274496" cy="1384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u="sng" dirty="0" smtClean="0"/>
              <a:t>Base Case</a:t>
            </a:r>
            <a:r>
              <a:rPr lang="en-GB" sz="2800" dirty="0" smtClean="0"/>
              <a:t>: factorial(0) </a:t>
            </a:r>
            <a:r>
              <a:rPr lang="en-GB" sz="2800" dirty="0"/>
              <a:t>= </a:t>
            </a:r>
            <a:r>
              <a:rPr lang="en-GB" sz="2800" dirty="0" smtClean="0"/>
              <a:t>1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u="sng" dirty="0" smtClean="0"/>
              <a:t>Recursive case</a:t>
            </a:r>
            <a:r>
              <a:rPr lang="en-GB" sz="2800" dirty="0" smtClean="0"/>
              <a:t>: </a:t>
            </a:r>
            <a:br>
              <a:rPr lang="en-GB" sz="2800" dirty="0" smtClean="0"/>
            </a:br>
            <a:r>
              <a:rPr lang="en-GB" sz="2800" dirty="0" smtClean="0"/>
              <a:t>factorial</a:t>
            </a:r>
            <a:r>
              <a:rPr lang="en-GB" sz="2800" dirty="0"/>
              <a:t>(N) = N * factorial(N-1</a:t>
            </a:r>
            <a:r>
              <a:rPr lang="en-GB" sz="2800" dirty="0" smtClean="0"/>
              <a:t>), </a:t>
            </a:r>
            <a:r>
              <a:rPr lang="en-GB" sz="2000" dirty="0" smtClean="0"/>
              <a:t>provided N &gt; 0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3429000"/>
            <a:ext cx="541313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factorial(4) = 4 * factorial(3)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              = 4 * 3 * factorial(2)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              = 4 * 3 * 2 * factorial(1)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                = 4 * 3 * 2 * 1 * 1</a:t>
            </a:r>
          </a:p>
          <a:p>
            <a:pPr marL="342900" indent="-342900">
              <a:buFont typeface="+mj-lt"/>
              <a:buAutoNum type="arabicPeriod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9885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Recursion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Define something in terms of itself</a:t>
            </a:r>
          </a:p>
          <a:p>
            <a:pPr lvl="1"/>
            <a:r>
              <a:rPr lang="en-GB" dirty="0" smtClean="0"/>
              <a:t>Recursive case – smaller instance of the problem</a:t>
            </a:r>
          </a:p>
          <a:p>
            <a:pPr lvl="1"/>
            <a:r>
              <a:rPr lang="en-GB" dirty="0" smtClean="0"/>
              <a:t>Base case – smallest instance</a:t>
            </a:r>
          </a:p>
          <a:p>
            <a:endParaRPr lang="en-GB" dirty="0"/>
          </a:p>
          <a:p>
            <a:r>
              <a:rPr lang="en-GB" dirty="0" smtClean="0"/>
              <a:t>Some algorithms are elegantly stated recursively</a:t>
            </a:r>
          </a:p>
          <a:p>
            <a:r>
              <a:rPr lang="en-GB" dirty="0" smtClean="0"/>
              <a:t>Recursive implementation</a:t>
            </a:r>
          </a:p>
          <a:p>
            <a:pPr lvl="1"/>
            <a:r>
              <a:rPr lang="en-GB" dirty="0" err="1" smtClean="0"/>
              <a:t>factR</a:t>
            </a:r>
            <a:r>
              <a:rPr lang="en-GB" dirty="0" smtClean="0"/>
              <a:t> calls </a:t>
            </a:r>
            <a:r>
              <a:rPr lang="en-GB" dirty="0" err="1" smtClean="0"/>
              <a:t>factR</a:t>
            </a:r>
            <a:r>
              <a:rPr lang="en-GB" dirty="0" smtClean="0"/>
              <a:t> – recursive call</a:t>
            </a:r>
          </a:p>
          <a:p>
            <a:pPr lvl="1"/>
            <a:endParaRPr lang="en-GB" dirty="0"/>
          </a:p>
          <a:p>
            <a:r>
              <a:rPr lang="en-GB" dirty="0" smtClean="0"/>
              <a:t>Divide and conquer</a:t>
            </a:r>
          </a:p>
        </p:txBody>
      </p:sp>
    </p:spTree>
    <p:extLst>
      <p:ext uri="{BB962C8B-B14F-4D97-AF65-F5344CB8AC3E}">
        <p14:creationId xmlns:p14="http://schemas.microsoft.com/office/powerpoint/2010/main" val="1169494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(Again)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320480"/>
          </a:xfrm>
        </p:spPr>
        <p:txBody>
          <a:bodyPr>
            <a:normAutofit/>
          </a:bodyPr>
          <a:lstStyle/>
          <a:p>
            <a:r>
              <a:rPr lang="en-GB" dirty="0" smtClean="0"/>
              <a:t>Search a sorted array – is E in the array?</a:t>
            </a:r>
          </a:p>
          <a:p>
            <a:endParaRPr lang="en-GB" dirty="0" smtClean="0"/>
          </a:p>
          <a:p>
            <a:r>
              <a:rPr lang="en-GB" dirty="0" smtClean="0"/>
              <a:t>Base case: </a:t>
            </a:r>
          </a:p>
          <a:p>
            <a:pPr lvl="1"/>
            <a:r>
              <a:rPr lang="en-GB" dirty="0" smtClean="0"/>
              <a:t>empty array or </a:t>
            </a:r>
            <a:r>
              <a:rPr lang="en-GB" dirty="0"/>
              <a:t>E</a:t>
            </a:r>
            <a:r>
              <a:rPr lang="en-GB" dirty="0" smtClean="0"/>
              <a:t> found</a:t>
            </a:r>
          </a:p>
          <a:p>
            <a:r>
              <a:rPr lang="en-GB" dirty="0" smtClean="0"/>
              <a:t>Recursive case:</a:t>
            </a:r>
          </a:p>
          <a:p>
            <a:pPr lvl="1"/>
            <a:r>
              <a:rPr lang="en-GB" dirty="0" smtClean="0"/>
              <a:t>Compare E with the middle element</a:t>
            </a:r>
          </a:p>
          <a:p>
            <a:pPr lvl="1"/>
            <a:r>
              <a:rPr lang="en-GB" dirty="0" smtClean="0"/>
              <a:t>If E smaller, search the left half</a:t>
            </a:r>
          </a:p>
          <a:p>
            <a:pPr lvl="1"/>
            <a:r>
              <a:rPr lang="en-GB" dirty="0" smtClean="0"/>
              <a:t>If E larger,  search the right half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828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Recursive Sorting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96752"/>
            <a:ext cx="7543800" cy="5112568"/>
          </a:xfrm>
        </p:spPr>
        <p:txBody>
          <a:bodyPr>
            <a:normAutofit/>
          </a:bodyPr>
          <a:lstStyle/>
          <a:p>
            <a:r>
              <a:rPr lang="en-GB" dirty="0" smtClean="0"/>
              <a:t>Concept</a:t>
            </a:r>
          </a:p>
          <a:p>
            <a:pPr lvl="1"/>
            <a:r>
              <a:rPr lang="en-GB" dirty="0"/>
              <a:t>S</a:t>
            </a:r>
            <a:r>
              <a:rPr lang="en-GB" dirty="0" smtClean="0"/>
              <a:t>plit array in two halves, sort each half</a:t>
            </a:r>
          </a:p>
          <a:p>
            <a:pPr lvl="1"/>
            <a:r>
              <a:rPr lang="en-GB" dirty="0" smtClean="0"/>
              <a:t>Combine two sorted arrays</a:t>
            </a:r>
          </a:p>
          <a:p>
            <a:pPr lvl="1"/>
            <a:r>
              <a:rPr lang="en-GB" dirty="0"/>
              <a:t>S</a:t>
            </a:r>
            <a:r>
              <a:rPr lang="en-GB" dirty="0" smtClean="0"/>
              <a:t>ingle item sorted (base case)</a:t>
            </a:r>
          </a:p>
          <a:p>
            <a:endParaRPr lang="en-GB" dirty="0"/>
          </a:p>
          <a:p>
            <a:r>
              <a:rPr lang="en-GB" dirty="0"/>
              <a:t>T</a:t>
            </a:r>
            <a:r>
              <a:rPr lang="en-GB" dirty="0" smtClean="0"/>
              <a:t>wo algorithms</a:t>
            </a:r>
          </a:p>
          <a:p>
            <a:r>
              <a:rPr lang="en-GB" dirty="0" smtClean="0"/>
              <a:t>Merge sort</a:t>
            </a:r>
          </a:p>
          <a:p>
            <a:pPr lvl="1"/>
            <a:r>
              <a:rPr lang="en-GB" dirty="0" smtClean="0"/>
              <a:t>Halve array – merge two sorted lists</a:t>
            </a:r>
          </a:p>
          <a:p>
            <a:r>
              <a:rPr lang="en-GB" dirty="0"/>
              <a:t>Quicksort</a:t>
            </a:r>
          </a:p>
          <a:p>
            <a:pPr lvl="1"/>
            <a:r>
              <a:rPr lang="en-GB" dirty="0"/>
              <a:t>Partition array – combine </a:t>
            </a:r>
            <a:r>
              <a:rPr lang="en-GB" dirty="0" smtClean="0"/>
              <a:t>easy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9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Merge Sort – Insight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could we share out sorting between two people?</a:t>
            </a:r>
          </a:p>
          <a:p>
            <a:pPr lvl="1"/>
            <a:r>
              <a:rPr lang="en-GB" dirty="0" smtClean="0"/>
              <a:t>Half it and sort each half</a:t>
            </a:r>
          </a:p>
          <a:p>
            <a:pPr lvl="1"/>
            <a:r>
              <a:rPr lang="en-GB" dirty="0" smtClean="0"/>
              <a:t>Merge the two sorted lists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When there is only a single entry –  it is sorted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10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1800200" cy="1584176"/>
          </a:xfrm>
        </p:spPr>
        <p:txBody>
          <a:bodyPr/>
          <a:lstStyle/>
          <a:p>
            <a:r>
              <a:rPr lang="en-GB" dirty="0" smtClean="0"/>
              <a:t>Merge Sort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106722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682786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258850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834914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410978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987042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563106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139170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3100298" y="817548"/>
            <a:ext cx="4659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690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3394754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3970818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546882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699010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6275074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6851138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7427202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2812266" y="2257708"/>
            <a:ext cx="5288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17  31   52   19         41   34  76   11  </a:t>
            </a:r>
            <a:endParaRPr lang="en-GB" sz="2800" dirty="0">
              <a:solidFill>
                <a:srgbClr val="0000FF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812266" y="3645024"/>
            <a:ext cx="5288126" cy="720080"/>
            <a:chOff x="2812266" y="3645024"/>
            <a:chExt cx="5288126" cy="720080"/>
          </a:xfrm>
        </p:grpSpPr>
        <p:sp>
          <p:nvSpPr>
            <p:cNvPr id="27" name="Rectangle 26"/>
            <p:cNvSpPr/>
            <p:nvPr/>
          </p:nvSpPr>
          <p:spPr>
            <a:xfrm>
              <a:off x="2818690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94754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970818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546882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699010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75074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851138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27202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12266" y="3769876"/>
              <a:ext cx="52881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17   19  31   52         11   34  41  76   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</p:grpSp>
      <p:cxnSp>
        <p:nvCxnSpPr>
          <p:cNvPr id="46" name="Straight Arrow Connector 45"/>
          <p:cNvCxnSpPr/>
          <p:nvPr/>
        </p:nvCxnSpPr>
        <p:spPr>
          <a:xfrm flipH="1">
            <a:off x="3970818" y="1628800"/>
            <a:ext cx="288032" cy="360040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588224" y="1628800"/>
            <a:ext cx="288032" cy="360040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681220" y="1588730"/>
            <a:ext cx="140294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Decompose</a:t>
            </a:r>
            <a:endParaRPr lang="en-GB" sz="2000" dirty="0">
              <a:solidFill>
                <a:srgbClr val="FF0000"/>
              </a:solidFill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3080603" y="4541058"/>
            <a:ext cx="4659749" cy="1336214"/>
            <a:chOff x="3080603" y="4541058"/>
            <a:chExt cx="4659749" cy="1336214"/>
          </a:xfrm>
        </p:grpSpPr>
        <p:sp>
          <p:nvSpPr>
            <p:cNvPr id="36" name="Rectangle 35"/>
            <p:cNvSpPr/>
            <p:nvPr/>
          </p:nvSpPr>
          <p:spPr>
            <a:xfrm>
              <a:off x="3087027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663091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239155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815219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391283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967347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543411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119475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080603" y="5282044"/>
              <a:ext cx="46597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11   17  19   31   34  41  52   76   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>
              <a:off x="6563106" y="4653136"/>
              <a:ext cx="288032" cy="360040"/>
            </a:xfrm>
            <a:prstGeom prst="straightConnector1">
              <a:avLst/>
            </a:prstGeom>
            <a:ln w="38100" cmpd="sng"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995936" y="4581128"/>
              <a:ext cx="288032" cy="360040"/>
            </a:xfrm>
            <a:prstGeom prst="straightConnector1">
              <a:avLst/>
            </a:prstGeom>
            <a:ln w="38100" cmpd="sng"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932040" y="4541058"/>
              <a:ext cx="851515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srgbClr val="FF0000"/>
                  </a:solidFill>
                </a:rPr>
                <a:t>Merge</a:t>
              </a:r>
              <a:endParaRPr lang="en-GB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4" name="Explosion 1 53"/>
          <p:cNvSpPr/>
          <p:nvPr/>
        </p:nvSpPr>
        <p:spPr>
          <a:xfrm>
            <a:off x="4309086" y="2708920"/>
            <a:ext cx="2207130" cy="115212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MAGIC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5" name="Explosion 1 54"/>
          <p:cNvSpPr/>
          <p:nvPr/>
        </p:nvSpPr>
        <p:spPr>
          <a:xfrm>
            <a:off x="4309086" y="2708920"/>
            <a:ext cx="2207130" cy="115212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Recursion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496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Merging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3168352"/>
          </a:xfrm>
        </p:spPr>
        <p:txBody>
          <a:bodyPr/>
          <a:lstStyle/>
          <a:p>
            <a:r>
              <a:rPr lang="en-GB" dirty="0" smtClean="0"/>
              <a:t>Work done in the merge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Repeatedly select </a:t>
            </a:r>
            <a:br>
              <a:rPr lang="en-GB" dirty="0" smtClean="0"/>
            </a:br>
            <a:r>
              <a:rPr lang="en-GB" dirty="0" smtClean="0"/>
              <a:t>smallest</a:t>
            </a:r>
            <a:endParaRPr lang="en-GB" dirty="0"/>
          </a:p>
        </p:txBody>
      </p:sp>
      <p:grpSp>
        <p:nvGrpSpPr>
          <p:cNvPr id="28" name="Group 27"/>
          <p:cNvGrpSpPr/>
          <p:nvPr/>
        </p:nvGrpSpPr>
        <p:grpSpPr>
          <a:xfrm>
            <a:off x="4694110" y="3481844"/>
            <a:ext cx="2297832" cy="720080"/>
            <a:chOff x="1810578" y="2420888"/>
            <a:chExt cx="2297832" cy="720080"/>
          </a:xfrm>
        </p:grpSpPr>
        <p:sp>
          <p:nvSpPr>
            <p:cNvPr id="5" name="Rectangle 4"/>
            <p:cNvSpPr/>
            <p:nvPr/>
          </p:nvSpPr>
          <p:spPr>
            <a:xfrm>
              <a:off x="1810578" y="2420888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86642" y="2420888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962706" y="2420888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38770" y="2420888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690898" y="2492896"/>
            <a:ext cx="2297832" cy="720080"/>
            <a:chOff x="4690898" y="2492896"/>
            <a:chExt cx="2297832" cy="720080"/>
          </a:xfrm>
        </p:grpSpPr>
        <p:sp>
          <p:nvSpPr>
            <p:cNvPr id="9" name="Rectangle 8"/>
            <p:cNvSpPr/>
            <p:nvPr/>
          </p:nvSpPr>
          <p:spPr>
            <a:xfrm>
              <a:off x="4690898" y="2492896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266962" y="2492896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43026" y="2492896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19090" y="2492896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2078915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654979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231043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3807107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383171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959235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535299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6111363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4716016" y="357301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92080" y="358379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19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68144" y="357301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31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44208" y="358379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52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16016" y="2564904"/>
            <a:ext cx="530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11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92080" y="257568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34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68144" y="256490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41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44208" y="257568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76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27784" y="513802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03848" y="513802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19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12237" y="512724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31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40429" y="513802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52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97370" y="5138028"/>
            <a:ext cx="530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11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427984" y="513802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34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04048" y="512724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41       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16493" y="513802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76           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7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Quicksort – Insight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could we share out sorting between two people?</a:t>
            </a:r>
          </a:p>
          <a:p>
            <a:pPr lvl="1"/>
            <a:r>
              <a:rPr lang="en-GB" dirty="0" smtClean="0"/>
              <a:t>Choose a value V</a:t>
            </a:r>
          </a:p>
          <a:p>
            <a:pPr lvl="1"/>
            <a:r>
              <a:rPr lang="en-GB" dirty="0" smtClean="0"/>
              <a:t>Give first person all values &lt; V</a:t>
            </a:r>
          </a:p>
          <a:p>
            <a:pPr lvl="1"/>
            <a:r>
              <a:rPr lang="en-GB" dirty="0" smtClean="0"/>
              <a:t>Give second person all values &gt; V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When there is only a single entry –  it is sorted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9497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Quicksort Example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410072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986136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562200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138264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714328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290392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866456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442520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018584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403648" y="1537628"/>
            <a:ext cx="5198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17  31   52   19  41   34  76   11  28   </a:t>
            </a:r>
            <a:endParaRPr lang="en-GB" sz="2800" dirty="0">
              <a:solidFill>
                <a:srgbClr val="0000FF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1403648" y="2708920"/>
            <a:ext cx="5198358" cy="1315308"/>
            <a:chOff x="1403648" y="2708920"/>
            <a:chExt cx="5198358" cy="1315308"/>
          </a:xfrm>
        </p:grpSpPr>
        <p:sp>
          <p:nvSpPr>
            <p:cNvPr id="17" name="Rectangle 16"/>
            <p:cNvSpPr/>
            <p:nvPr/>
          </p:nvSpPr>
          <p:spPr>
            <a:xfrm>
              <a:off x="1403648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79712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55776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31840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283968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60032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436096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012160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707904" y="270892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403648" y="2833772"/>
              <a:ext cx="51983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28   17  19   11  31   34  76   52  41   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47163" y="3501008"/>
              <a:ext cx="12846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</a:rPr>
                <a:t>all &lt; 31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727483" y="3481844"/>
              <a:ext cx="148718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</a:rPr>
                <a:t>all &gt;= 31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403648" y="4149080"/>
            <a:ext cx="2322016" cy="720080"/>
            <a:chOff x="1403648" y="4149080"/>
            <a:chExt cx="2322016" cy="720080"/>
          </a:xfrm>
        </p:grpSpPr>
        <p:sp>
          <p:nvSpPr>
            <p:cNvPr id="30" name="TextBox 29"/>
            <p:cNvSpPr txBox="1"/>
            <p:nvPr/>
          </p:nvSpPr>
          <p:spPr>
            <a:xfrm>
              <a:off x="1489655" y="4273932"/>
              <a:ext cx="22360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11  17  19   28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403648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55776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131840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79712" y="414908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555776" y="5157192"/>
            <a:ext cx="1172116" cy="720080"/>
            <a:chOff x="2555776" y="5157192"/>
            <a:chExt cx="1172116" cy="720080"/>
          </a:xfrm>
        </p:grpSpPr>
        <p:sp>
          <p:nvSpPr>
            <p:cNvPr id="35" name="TextBox 34"/>
            <p:cNvSpPr txBox="1"/>
            <p:nvPr/>
          </p:nvSpPr>
          <p:spPr>
            <a:xfrm>
              <a:off x="2555776" y="5282044"/>
              <a:ext cx="11721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19   28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131840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55776" y="5157192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283968" y="4149080"/>
            <a:ext cx="2297832" cy="720080"/>
            <a:chOff x="4283968" y="4149080"/>
            <a:chExt cx="2297832" cy="720080"/>
          </a:xfrm>
        </p:grpSpPr>
        <p:sp>
          <p:nvSpPr>
            <p:cNvPr id="41" name="Rectangle 40"/>
            <p:cNvSpPr/>
            <p:nvPr/>
          </p:nvSpPr>
          <p:spPr>
            <a:xfrm>
              <a:off x="4283968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60032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012160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436096" y="414908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49552" y="4273932"/>
              <a:ext cx="21595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41  34  52  76    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283968" y="5157192"/>
            <a:ext cx="1172116" cy="720080"/>
            <a:chOff x="4283968" y="5157192"/>
            <a:chExt cx="1172116" cy="720080"/>
          </a:xfrm>
        </p:grpSpPr>
        <p:sp>
          <p:nvSpPr>
            <p:cNvPr id="46" name="TextBox 45"/>
            <p:cNvSpPr txBox="1"/>
            <p:nvPr/>
          </p:nvSpPr>
          <p:spPr>
            <a:xfrm>
              <a:off x="4283968" y="5282044"/>
              <a:ext cx="11721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34   41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60032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283968" y="5157192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4306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Quicksort Description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Choose a </a:t>
            </a:r>
            <a:r>
              <a:rPr lang="en-GB" b="1" dirty="0" smtClean="0"/>
              <a:t>pivot value</a:t>
            </a:r>
          </a:p>
          <a:p>
            <a:r>
              <a:rPr lang="en-GB" dirty="0" smtClean="0"/>
              <a:t>Partition the array</a:t>
            </a:r>
          </a:p>
          <a:p>
            <a:pPr lvl="1"/>
            <a:r>
              <a:rPr lang="en-GB" dirty="0" smtClean="0"/>
              <a:t>Values less than the pivot to the left</a:t>
            </a:r>
          </a:p>
          <a:p>
            <a:pPr lvl="1"/>
            <a:r>
              <a:rPr lang="en-GB" dirty="0" smtClean="0"/>
              <a:t>The pivot</a:t>
            </a:r>
          </a:p>
          <a:p>
            <a:pPr lvl="1"/>
            <a:r>
              <a:rPr lang="en-GB" dirty="0" smtClean="0"/>
              <a:t>Values greater than the pivot to the right</a:t>
            </a:r>
          </a:p>
          <a:p>
            <a:r>
              <a:rPr lang="en-GB" dirty="0" smtClean="0"/>
              <a:t>Repeat process on each partition</a:t>
            </a:r>
          </a:p>
          <a:p>
            <a:r>
              <a:rPr lang="en-GB" dirty="0" smtClean="0"/>
              <a:t>… until partition has no more than one value</a:t>
            </a:r>
          </a:p>
          <a:p>
            <a:endParaRPr lang="en-GB" dirty="0"/>
          </a:p>
          <a:p>
            <a:r>
              <a:rPr lang="en-GB" b="1" dirty="0" smtClean="0"/>
              <a:t>Work done in partition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8615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1.1-1.2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Demonstrate </a:t>
            </a:r>
            <a:r>
              <a:rPr lang="en-GB" dirty="0" smtClean="0"/>
              <a:t>merge sort using playing </a:t>
            </a:r>
            <a:r>
              <a:rPr lang="en-GB" dirty="0" smtClean="0"/>
              <a:t>cards. Can you make the use of recursion clear?</a:t>
            </a:r>
          </a:p>
          <a:p>
            <a:r>
              <a:rPr lang="en-GB" dirty="0" smtClean="0"/>
              <a:t>Also try Quicksort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2922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Properties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Merge sort</a:t>
            </a:r>
          </a:p>
          <a:p>
            <a:pPr lvl="1"/>
            <a:r>
              <a:rPr lang="en-GB" dirty="0" smtClean="0"/>
              <a:t>O(N log N</a:t>
            </a:r>
            <a:r>
              <a:rPr lang="en-GB" baseline="30000" dirty="0" smtClean="0"/>
              <a:t> </a:t>
            </a:r>
            <a:r>
              <a:rPr lang="en-GB" dirty="0" smtClean="0"/>
              <a:t>) – same as quick sort but extra space</a:t>
            </a:r>
          </a:p>
          <a:p>
            <a:pPr lvl="1"/>
            <a:r>
              <a:rPr lang="en-GB" dirty="0" smtClean="0"/>
              <a:t>Stable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Quicksort</a:t>
            </a:r>
          </a:p>
          <a:p>
            <a:pPr lvl="1"/>
            <a:r>
              <a:rPr lang="en-GB" dirty="0" smtClean="0"/>
              <a:t>More efficient: O(N </a:t>
            </a:r>
            <a:r>
              <a:rPr lang="en-GB" dirty="0" err="1" smtClean="0"/>
              <a:t>logN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Not stable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187624" y="2905780"/>
            <a:ext cx="7686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hlinkClick r:id="rId2"/>
              </a:rPr>
              <a:t>http://www.sorting-algorithms.com/merge-</a:t>
            </a:r>
            <a:r>
              <a:rPr lang="en-GB" sz="2800" dirty="0" smtClean="0">
                <a:hlinkClick r:id="rId2"/>
              </a:rPr>
              <a:t>sort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1187624" y="5426060"/>
            <a:ext cx="7686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hlinkClick r:id="rId3"/>
              </a:rPr>
              <a:t>http://www.sorting-algorithms.com</a:t>
            </a:r>
            <a:r>
              <a:rPr lang="en-GB" sz="2800" dirty="0" smtClean="0">
                <a:hlinkClick r:id="rId3"/>
              </a:rPr>
              <a:t>/quick-sort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99187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 smtClean="0"/>
              <a:t>Functions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To write recursive programs we need a good understanding of functions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65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Functions?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Code organisation</a:t>
            </a:r>
          </a:p>
          <a:p>
            <a:pPr lvl="1"/>
            <a:r>
              <a:rPr lang="en-GB" dirty="0" smtClean="0"/>
              <a:t>Functions allow code to be organised in parts</a:t>
            </a:r>
          </a:p>
          <a:p>
            <a:pPr lvl="1"/>
            <a:r>
              <a:rPr lang="en-GB" dirty="0" smtClean="0"/>
              <a:t>Top-down development</a:t>
            </a:r>
          </a:p>
          <a:p>
            <a:pPr lvl="1"/>
            <a:endParaRPr lang="en-GB" dirty="0"/>
          </a:p>
          <a:p>
            <a:r>
              <a:rPr lang="en-GB" dirty="0" smtClean="0"/>
              <a:t>Code reuse </a:t>
            </a:r>
          </a:p>
          <a:p>
            <a:pPr lvl="1"/>
            <a:r>
              <a:rPr lang="en-GB" dirty="0" smtClean="0"/>
              <a:t>The library</a:t>
            </a:r>
          </a:p>
          <a:p>
            <a:pPr lvl="1"/>
            <a:r>
              <a:rPr lang="en-GB" dirty="0" smtClean="0"/>
              <a:t>Functions with parameters: existing code, your data</a:t>
            </a:r>
          </a:p>
          <a:p>
            <a:endParaRPr lang="en-GB" dirty="0"/>
          </a:p>
          <a:p>
            <a:r>
              <a:rPr lang="en-GB" dirty="0" smtClean="0"/>
              <a:t>Recursion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1147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Elements of 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176464"/>
          </a:xfrm>
        </p:spPr>
        <p:txBody>
          <a:bodyPr>
            <a:normAutofit/>
          </a:bodyPr>
          <a:lstStyle/>
          <a:p>
            <a:r>
              <a:rPr lang="en-GB" dirty="0" smtClean="0"/>
              <a:t>Name and definition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Parameters and return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Local variables and scope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691680" y="2185700"/>
            <a:ext cx="447249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Issue: function must be called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91680" y="3697868"/>
            <a:ext cx="374974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Issue: return versus print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91680" y="5210036"/>
            <a:ext cx="4431647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Issue: where are the variables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71690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Simple 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5040560"/>
          </a:xfrm>
        </p:spPr>
        <p:txBody>
          <a:bodyPr>
            <a:normAutofit/>
          </a:bodyPr>
          <a:lstStyle/>
          <a:p>
            <a:r>
              <a:rPr lang="en-GB" dirty="0" smtClean="0"/>
              <a:t>No parameters</a:t>
            </a:r>
          </a:p>
          <a:p>
            <a:endParaRPr lang="en-GB" dirty="0" smtClean="0"/>
          </a:p>
          <a:p>
            <a:r>
              <a:rPr lang="en-GB" dirty="0" smtClean="0"/>
              <a:t>No return</a:t>
            </a:r>
          </a:p>
          <a:p>
            <a:r>
              <a:rPr lang="en-GB" dirty="0" smtClean="0"/>
              <a:t>Issue</a:t>
            </a:r>
          </a:p>
          <a:p>
            <a:pPr lvl="1"/>
            <a:r>
              <a:rPr lang="en-GB" dirty="0" smtClean="0"/>
              <a:t>A function must print or return</a:t>
            </a:r>
          </a:p>
          <a:p>
            <a:pPr lvl="1"/>
            <a:r>
              <a:rPr lang="en-GB" dirty="0" smtClean="0"/>
              <a:t>Return and print are confused</a:t>
            </a:r>
          </a:p>
          <a:p>
            <a:r>
              <a:rPr lang="en-GB" dirty="0" smtClean="0"/>
              <a:t>Suggestions</a:t>
            </a:r>
          </a:p>
          <a:p>
            <a:pPr lvl="1"/>
            <a:r>
              <a:rPr lang="en-GB" dirty="0" smtClean="0"/>
              <a:t>Always use return</a:t>
            </a:r>
          </a:p>
          <a:p>
            <a:pPr lvl="1"/>
            <a:r>
              <a:rPr lang="en-GB" dirty="0" smtClean="0"/>
              <a:t>Avoid print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788024" y="1412776"/>
            <a:ext cx="3324498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greet():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print("Hello")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2420888"/>
            <a:ext cx="4432674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greetByName</a:t>
            </a:r>
            <a:r>
              <a:rPr lang="en-US" sz="2400" dirty="0" smtClean="0">
                <a:latin typeface="Courier"/>
                <a:cs typeface="Courier"/>
              </a:rPr>
              <a:t>(name):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print("Hello", name)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75110" y="5478323"/>
            <a:ext cx="4617370" cy="830997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greetByName</a:t>
            </a:r>
            <a:r>
              <a:rPr lang="en-US" sz="2400" dirty="0" smtClean="0">
                <a:latin typeface="Courier"/>
                <a:cs typeface="Courier"/>
              </a:rPr>
              <a:t>(name):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return "Hello" + name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7982" y="4149080"/>
            <a:ext cx="3324498" cy="12003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greet():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print("Hello")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return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161361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Parameter &amp; Return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013176"/>
            <a:ext cx="7543800" cy="1152128"/>
          </a:xfrm>
        </p:spPr>
        <p:txBody>
          <a:bodyPr/>
          <a:lstStyle/>
          <a:p>
            <a:r>
              <a:rPr lang="en-GB" dirty="0" smtClean="0"/>
              <a:t>What is the result?</a:t>
            </a:r>
          </a:p>
          <a:p>
            <a:r>
              <a:rPr lang="en-GB" dirty="0" smtClean="0"/>
              <a:t>Is variable a changed?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750164"/>
            <a:ext cx="5356154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fun1(p):</a:t>
            </a:r>
          </a:p>
          <a:p>
            <a:r>
              <a:rPr lang="en-US" sz="2400" dirty="0">
                <a:latin typeface="Courier"/>
                <a:cs typeface="Courier"/>
              </a:rPr>
              <a:t>    p = p + 1</a:t>
            </a:r>
          </a:p>
          <a:p>
            <a:r>
              <a:rPr lang="en-US" sz="2400" dirty="0">
                <a:latin typeface="Courier"/>
                <a:cs typeface="Courier"/>
              </a:rPr>
              <a:t>    return p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a = 1</a:t>
            </a:r>
          </a:p>
          <a:p>
            <a:r>
              <a:rPr lang="en-US" sz="2400" dirty="0">
                <a:latin typeface="Courier"/>
                <a:cs typeface="Courier"/>
              </a:rPr>
              <a:t>b = fun1(a)</a:t>
            </a:r>
          </a:p>
          <a:p>
            <a:r>
              <a:rPr lang="en-US" sz="2400" dirty="0">
                <a:latin typeface="Courier"/>
                <a:cs typeface="Courier"/>
              </a:rPr>
              <a:t>print("argument a =", a)</a:t>
            </a:r>
          </a:p>
          <a:p>
            <a:r>
              <a:rPr lang="en-US" sz="2400" dirty="0">
                <a:latin typeface="Courier"/>
                <a:cs typeface="Courier"/>
              </a:rPr>
              <a:t>print("return value b =", b)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6243050" y="1142685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1809"/>
              <a:gd name="adj6" fmla="val -1871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Name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6395450" y="1700808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953"/>
              <a:gd name="adj6" fmla="val -16854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Parameter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6624736" y="2276872"/>
            <a:ext cx="1894442" cy="7200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5030"/>
              <a:gd name="adj6" fmla="val -1822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Return expression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9" name="Line Callout 2 8"/>
          <p:cNvSpPr/>
          <p:nvPr/>
        </p:nvSpPr>
        <p:spPr>
          <a:xfrm>
            <a:off x="6547850" y="3284984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953"/>
              <a:gd name="adj6" fmla="val -16854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Function call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Line Callout 2 9"/>
          <p:cNvSpPr/>
          <p:nvPr/>
        </p:nvSpPr>
        <p:spPr>
          <a:xfrm>
            <a:off x="6700250" y="3861048"/>
            <a:ext cx="1818928" cy="115212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122"/>
              <a:gd name="adj6" fmla="val -21429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Actual parameter expression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46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Exercise: 2.1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Discuss with another teacher</a:t>
            </a:r>
          </a:p>
          <a:p>
            <a:pPr lvl="1"/>
            <a:r>
              <a:rPr lang="en-GB" dirty="0" smtClean="0"/>
              <a:t>Explaining definition versus call</a:t>
            </a:r>
          </a:p>
          <a:p>
            <a:pPr lvl="1"/>
            <a:r>
              <a:rPr lang="en-GB" dirty="0" smtClean="0"/>
              <a:t>Explaining print versus return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2355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 Call Tree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4818112" cy="936104"/>
          </a:xfrm>
        </p:spPr>
        <p:txBody>
          <a:bodyPr/>
          <a:lstStyle/>
          <a:p>
            <a:r>
              <a:rPr lang="en-GB" dirty="0" smtClean="0"/>
              <a:t>One function calls another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388944"/>
            <a:ext cx="5540850" cy="3416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(p):</a:t>
            </a:r>
          </a:p>
          <a:p>
            <a:r>
              <a:rPr lang="en-GB" sz="2400" dirty="0">
                <a:latin typeface="Courier"/>
                <a:cs typeface="Courier"/>
              </a:rPr>
              <a:t>    return p*2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quad(p):</a:t>
            </a:r>
          </a:p>
          <a:p>
            <a:r>
              <a:rPr lang="en-GB" sz="2400" dirty="0">
                <a:latin typeface="Courier"/>
                <a:cs typeface="Courier"/>
              </a:rPr>
              <a:t>    d =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(p)</a:t>
            </a:r>
          </a:p>
          <a:p>
            <a:r>
              <a:rPr lang="en-GB" sz="2400" dirty="0">
                <a:latin typeface="Courier"/>
                <a:cs typeface="Courier"/>
              </a:rPr>
              <a:t>    return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(d)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n = </a:t>
            </a:r>
            <a:r>
              <a:rPr lang="en-GB" sz="2400" dirty="0" err="1">
                <a:latin typeface="Courier"/>
                <a:cs typeface="Courier"/>
              </a:rPr>
              <a:t>int</a:t>
            </a:r>
            <a:r>
              <a:rPr lang="en-GB" sz="2400" dirty="0">
                <a:latin typeface="Courier"/>
                <a:cs typeface="Courier"/>
              </a:rPr>
              <a:t>(input("Number: "))</a:t>
            </a:r>
          </a:p>
          <a:p>
            <a:r>
              <a:rPr lang="en-GB" sz="2400" dirty="0">
                <a:latin typeface="Courier"/>
                <a:cs typeface="Courier"/>
              </a:rPr>
              <a:t>print("4 x</a:t>
            </a:r>
            <a:r>
              <a:rPr lang="en-GB" sz="2400" dirty="0" smtClean="0">
                <a:latin typeface="Courier"/>
                <a:cs typeface="Courier"/>
              </a:rPr>
              <a:t>"</a:t>
            </a:r>
            <a:r>
              <a:rPr lang="en-GB" sz="2400" dirty="0">
                <a:latin typeface="Courier"/>
                <a:cs typeface="Courier"/>
              </a:rPr>
              <a:t>, n, "=", quad(n)</a:t>
            </a:r>
            <a:r>
              <a:rPr lang="en-GB" sz="2400" dirty="0" smtClean="0">
                <a:latin typeface="Courier"/>
                <a:cs typeface="Courier"/>
              </a:rPr>
              <a:t>)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52320" y="1844824"/>
            <a:ext cx="914400" cy="504056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m</a:t>
            </a:r>
            <a:r>
              <a:rPr lang="en-GB" sz="2400" dirty="0" smtClean="0"/>
              <a:t>ain</a:t>
            </a:r>
            <a:endParaRPr lang="en-GB" sz="2400" dirty="0"/>
          </a:p>
        </p:txBody>
      </p:sp>
      <p:sp>
        <p:nvSpPr>
          <p:cNvPr id="6" name="Rectangle 5"/>
          <p:cNvSpPr/>
          <p:nvPr/>
        </p:nvSpPr>
        <p:spPr>
          <a:xfrm>
            <a:off x="7452320" y="3068960"/>
            <a:ext cx="914400" cy="504056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quad</a:t>
            </a:r>
            <a:endParaRPr lang="en-GB" sz="2400" dirty="0"/>
          </a:p>
        </p:txBody>
      </p:sp>
      <p:sp>
        <p:nvSpPr>
          <p:cNvPr id="7" name="Rectangle 6"/>
          <p:cNvSpPr/>
          <p:nvPr/>
        </p:nvSpPr>
        <p:spPr>
          <a:xfrm>
            <a:off x="7452320" y="4293096"/>
            <a:ext cx="914400" cy="504056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err="1" smtClean="0"/>
              <a:t>doub</a:t>
            </a:r>
            <a:endParaRPr lang="en-GB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668344" y="2348880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668344" y="3573016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8100392" y="3573016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8100392" y="2348880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948264" y="2492896"/>
            <a:ext cx="628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call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67438" y="3687415"/>
            <a:ext cx="628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call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91574" y="3687415"/>
            <a:ext cx="919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return</a:t>
            </a:r>
            <a:endParaRPr lang="en-GB" sz="2400" dirty="0"/>
          </a:p>
        </p:txBody>
      </p:sp>
      <p:sp>
        <p:nvSpPr>
          <p:cNvPr id="16" name="Rectangle 15"/>
          <p:cNvSpPr/>
          <p:nvPr/>
        </p:nvSpPr>
        <p:spPr>
          <a:xfrm>
            <a:off x="8188961" y="2492896"/>
            <a:ext cx="919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return</a:t>
            </a:r>
            <a:endParaRPr lang="en-GB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004048" y="5733256"/>
            <a:ext cx="432048" cy="5760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843808" y="3356992"/>
            <a:ext cx="432048" cy="5760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627784" y="2276872"/>
            <a:ext cx="432048" cy="5760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681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 Scope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936104"/>
          </a:xfrm>
        </p:spPr>
        <p:txBody>
          <a:bodyPr/>
          <a:lstStyle/>
          <a:p>
            <a:r>
              <a:rPr lang="en-GB" dirty="0" smtClean="0"/>
              <a:t>Scope: dictionary of variables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388944"/>
            <a:ext cx="5540850" cy="3416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(p):</a:t>
            </a:r>
          </a:p>
          <a:p>
            <a:r>
              <a:rPr lang="en-GB" sz="2400" dirty="0">
                <a:latin typeface="Courier"/>
                <a:cs typeface="Courier"/>
              </a:rPr>
              <a:t>    return p*2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def</a:t>
            </a:r>
            <a:r>
              <a:rPr lang="en-GB" sz="2400" dirty="0">
                <a:latin typeface="Courier"/>
                <a:cs typeface="Courier"/>
              </a:rPr>
              <a:t> quad(p):</a:t>
            </a:r>
          </a:p>
          <a:p>
            <a:r>
              <a:rPr lang="en-GB" sz="2400" dirty="0">
                <a:latin typeface="Courier"/>
                <a:cs typeface="Courier"/>
              </a:rPr>
              <a:t>    d =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(p)</a:t>
            </a:r>
          </a:p>
          <a:p>
            <a:r>
              <a:rPr lang="en-GB" sz="2400" dirty="0">
                <a:latin typeface="Courier"/>
                <a:cs typeface="Courier"/>
              </a:rPr>
              <a:t>    return </a:t>
            </a:r>
            <a:r>
              <a:rPr lang="en-GB" sz="2400" dirty="0" err="1">
                <a:latin typeface="Courier"/>
                <a:cs typeface="Courier"/>
              </a:rPr>
              <a:t>doub</a:t>
            </a:r>
            <a:r>
              <a:rPr lang="en-GB" sz="2400" dirty="0">
                <a:latin typeface="Courier"/>
                <a:cs typeface="Courier"/>
              </a:rPr>
              <a:t>(d)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n = </a:t>
            </a:r>
            <a:r>
              <a:rPr lang="en-GB" sz="2400" dirty="0" err="1">
                <a:latin typeface="Courier"/>
                <a:cs typeface="Courier"/>
              </a:rPr>
              <a:t>int</a:t>
            </a:r>
            <a:r>
              <a:rPr lang="en-GB" sz="2400" dirty="0">
                <a:latin typeface="Courier"/>
                <a:cs typeface="Courier"/>
              </a:rPr>
              <a:t>(input("Number: "))</a:t>
            </a:r>
          </a:p>
          <a:p>
            <a:r>
              <a:rPr lang="en-GB" sz="2400" dirty="0">
                <a:latin typeface="Courier"/>
                <a:cs typeface="Courier"/>
              </a:rPr>
              <a:t>print("4 x</a:t>
            </a:r>
            <a:r>
              <a:rPr lang="en-GB" sz="2400" dirty="0" smtClean="0">
                <a:latin typeface="Courier"/>
                <a:cs typeface="Courier"/>
              </a:rPr>
              <a:t>"</a:t>
            </a:r>
            <a:r>
              <a:rPr lang="en-GB" sz="2400" dirty="0">
                <a:latin typeface="Courier"/>
                <a:cs typeface="Courier"/>
              </a:rPr>
              <a:t>, n, "=", quad(n)</a:t>
            </a:r>
            <a:r>
              <a:rPr lang="en-GB" sz="2400" dirty="0" smtClean="0">
                <a:latin typeface="Courier"/>
                <a:cs typeface="Courier"/>
              </a:rPr>
              <a:t>)</a:t>
            </a:r>
            <a:endParaRPr lang="en-GB" sz="2400" dirty="0">
              <a:latin typeface="Courier"/>
              <a:cs typeface="Courier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655886" y="4820960"/>
            <a:ext cx="3153619" cy="1200328"/>
            <a:chOff x="5655886" y="4820960"/>
            <a:chExt cx="3153619" cy="1200328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5655886" y="5085184"/>
              <a:ext cx="932338" cy="288032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588224" y="4820960"/>
              <a:ext cx="2221281" cy="1200328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 smtClean="0"/>
                <a:t>n </a:t>
              </a:r>
              <a:r>
                <a:rPr lang="en-GB" sz="2400" dirty="0" smtClean="0">
                  <a:sym typeface="Wingdings"/>
                </a:rPr>
                <a:t> integer (3)</a:t>
              </a:r>
            </a:p>
            <a:p>
              <a:r>
                <a:rPr lang="en-GB" sz="2400" dirty="0" err="1" smtClean="0">
                  <a:sym typeface="Wingdings"/>
                </a:rPr>
                <a:t>doub</a:t>
              </a:r>
              <a:r>
                <a:rPr lang="en-GB" sz="2400" dirty="0" smtClean="0">
                  <a:sym typeface="Wingdings"/>
                </a:rPr>
                <a:t>  … code</a:t>
              </a:r>
            </a:p>
            <a:p>
              <a:r>
                <a:rPr lang="en-GB" sz="2400" dirty="0" smtClean="0">
                  <a:sym typeface="Wingdings"/>
                </a:rPr>
                <a:t>quad  … code</a:t>
              </a:r>
              <a:r>
                <a:rPr lang="en-GB" sz="2400" dirty="0" smtClean="0"/>
                <a:t> </a:t>
              </a:r>
              <a:endParaRPr lang="en-GB" sz="24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347865" y="3534107"/>
            <a:ext cx="5335550" cy="830997"/>
            <a:chOff x="3347865" y="3534107"/>
            <a:chExt cx="5335550" cy="830997"/>
          </a:xfrm>
        </p:grpSpPr>
        <p:cxnSp>
          <p:nvCxnSpPr>
            <p:cNvPr id="6" name="Straight Arrow Connector 5"/>
            <p:cNvCxnSpPr>
              <a:stCxn id="10" idx="1"/>
            </p:cNvCxnSpPr>
            <p:nvPr/>
          </p:nvCxnSpPr>
          <p:spPr>
            <a:xfrm flipH="1">
              <a:off x="3347865" y="3949606"/>
              <a:ext cx="3251326" cy="415498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599191" y="3534107"/>
              <a:ext cx="2084224" cy="830997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/>
                <a:t>p</a:t>
              </a:r>
              <a:r>
                <a:rPr lang="en-GB" sz="2400" dirty="0" smtClean="0"/>
                <a:t> </a:t>
              </a:r>
              <a:r>
                <a:rPr lang="en-GB" sz="2400" dirty="0" smtClean="0">
                  <a:sym typeface="Wingdings"/>
                </a:rPr>
                <a:t> integer (3)</a:t>
              </a:r>
            </a:p>
            <a:p>
              <a:r>
                <a:rPr lang="en-GB" sz="2400" dirty="0" smtClean="0">
                  <a:sym typeface="Wingdings"/>
                </a:rPr>
                <a:t>d  integer (6)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627784" y="2132856"/>
            <a:ext cx="6120680" cy="720080"/>
            <a:chOff x="2627784" y="2132856"/>
            <a:chExt cx="6120680" cy="720080"/>
          </a:xfrm>
        </p:grpSpPr>
        <p:cxnSp>
          <p:nvCxnSpPr>
            <p:cNvPr id="7" name="Straight Arrow Connector 6"/>
            <p:cNvCxnSpPr>
              <a:stCxn id="14" idx="1"/>
            </p:cNvCxnSpPr>
            <p:nvPr/>
          </p:nvCxnSpPr>
          <p:spPr>
            <a:xfrm flipH="1">
              <a:off x="2627784" y="2363689"/>
              <a:ext cx="4036456" cy="489247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664240" y="2132856"/>
              <a:ext cx="2084224" cy="461665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/>
                <a:t>p</a:t>
              </a:r>
              <a:r>
                <a:rPr lang="en-GB" sz="2400" dirty="0" smtClean="0"/>
                <a:t> </a:t>
              </a:r>
              <a:r>
                <a:rPr lang="en-GB" sz="2400" dirty="0" smtClean="0">
                  <a:sym typeface="Wingdings"/>
                </a:rPr>
                <a:t> integer (6)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7619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Global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760"/>
            <a:ext cx="7338392" cy="1584176"/>
          </a:xfrm>
        </p:spPr>
        <p:txBody>
          <a:bodyPr/>
          <a:lstStyle/>
          <a:p>
            <a:r>
              <a:rPr lang="en-GB" dirty="0" smtClean="0"/>
              <a:t>A variable defined in a function is </a:t>
            </a:r>
            <a:r>
              <a:rPr lang="en-GB" b="1" dirty="0" smtClean="0"/>
              <a:t>local</a:t>
            </a:r>
          </a:p>
          <a:p>
            <a:r>
              <a:rPr lang="en-GB" dirty="0" smtClean="0"/>
              <a:t>Global variables can be read</a:t>
            </a:r>
          </a:p>
          <a:p>
            <a:r>
              <a:rPr lang="en-GB" dirty="0" smtClean="0"/>
              <a:t>Update a global using 'global'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3068960"/>
            <a:ext cx="3324498" cy="37856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f():</a:t>
            </a:r>
          </a:p>
          <a:p>
            <a:r>
              <a:rPr lang="en-US" sz="2400" dirty="0">
                <a:latin typeface="Courier"/>
                <a:cs typeface="Courier"/>
              </a:rPr>
              <a:t>    global g1</a:t>
            </a:r>
          </a:p>
          <a:p>
            <a:r>
              <a:rPr lang="en-US" sz="2400" dirty="0">
                <a:latin typeface="Courier"/>
                <a:cs typeface="Courier"/>
              </a:rPr>
              <a:t>    g1 = g1 + g2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g1 = 1</a:t>
            </a:r>
          </a:p>
          <a:p>
            <a:r>
              <a:rPr lang="en-US" sz="2400" dirty="0">
                <a:latin typeface="Courier"/>
                <a:cs typeface="Courier"/>
              </a:rPr>
              <a:t>g2 = 3</a:t>
            </a:r>
          </a:p>
          <a:p>
            <a:r>
              <a:rPr lang="en-US" sz="2400" dirty="0">
                <a:latin typeface="Courier"/>
                <a:cs typeface="Courier"/>
              </a:rPr>
              <a:t>f()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print("g1 =", g1)</a:t>
            </a:r>
          </a:p>
          <a:p>
            <a:r>
              <a:rPr lang="en-US" sz="2400" dirty="0">
                <a:latin typeface="Courier"/>
                <a:cs typeface="Courier"/>
              </a:rPr>
              <a:t>print("g2 =", g2)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6912768" y="2924944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1809"/>
              <a:gd name="adj6" fmla="val -1871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Update g1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6372200" y="3501008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1777"/>
              <a:gd name="adj6" fmla="val -13557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Read g2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7974" y="5013176"/>
            <a:ext cx="4462154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err="1" smtClean="0"/>
              <a:t>Globals</a:t>
            </a:r>
            <a:r>
              <a:rPr lang="en-GB" sz="2800" dirty="0" smtClean="0"/>
              <a:t> instead of parameters</a:t>
            </a:r>
          </a:p>
          <a:p>
            <a:r>
              <a:rPr lang="en-GB" sz="2800" dirty="0" smtClean="0"/>
              <a:t>Better to use parameters</a:t>
            </a:r>
          </a:p>
          <a:p>
            <a:r>
              <a:rPr lang="en-GB" sz="2800" dirty="0" smtClean="0"/>
              <a:t>Worse to mix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60074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013176"/>
            <a:ext cx="7543800" cy="1152128"/>
          </a:xfrm>
        </p:spPr>
        <p:txBody>
          <a:bodyPr/>
          <a:lstStyle/>
          <a:p>
            <a:r>
              <a:rPr lang="en-GB" dirty="0" smtClean="0"/>
              <a:t>What is the result?</a:t>
            </a:r>
          </a:p>
          <a:p>
            <a:r>
              <a:rPr lang="en-GB" dirty="0" smtClean="0"/>
              <a:t>Is the list variable a changed?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750164"/>
            <a:ext cx="4247978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fun1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err="1" smtClean="0">
                <a:latin typeface="Courier"/>
                <a:cs typeface="Courier"/>
              </a:rPr>
              <a:t>thelist</a:t>
            </a:r>
            <a:r>
              <a:rPr lang="en-US" sz="2400" dirty="0" smtClean="0">
                <a:latin typeface="Courier"/>
                <a:cs typeface="Courier"/>
              </a:rPr>
              <a:t>)</a:t>
            </a:r>
            <a:r>
              <a:rPr lang="en-US" sz="2400" dirty="0">
                <a:latin typeface="Courier"/>
                <a:cs typeface="Courier"/>
              </a:rPr>
              <a:t>:</a:t>
            </a:r>
          </a:p>
          <a:p>
            <a:r>
              <a:rPr lang="en-US" sz="2400" dirty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thelist.append</a:t>
            </a:r>
            <a:r>
              <a:rPr lang="en-US" sz="2400" dirty="0" smtClean="0">
                <a:latin typeface="Courier"/>
                <a:cs typeface="Courier"/>
              </a:rPr>
              <a:t>(41)</a:t>
            </a:r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err="1" smtClean="0">
                <a:latin typeface="Courier"/>
                <a:cs typeface="Courier"/>
              </a:rPr>
              <a:t>myl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= </a:t>
            </a:r>
            <a:r>
              <a:rPr lang="en-US" sz="2400" dirty="0" smtClean="0">
                <a:latin typeface="Courier"/>
                <a:cs typeface="Courier"/>
              </a:rPr>
              <a:t>[2,3,4]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fun1(</a:t>
            </a:r>
            <a:r>
              <a:rPr lang="en-US" sz="2400" dirty="0" err="1" smtClean="0">
                <a:latin typeface="Courier"/>
                <a:cs typeface="Courier"/>
              </a:rPr>
              <a:t>myl</a:t>
            </a:r>
            <a:r>
              <a:rPr lang="en-US" sz="2400" dirty="0" smtClean="0">
                <a:latin typeface="Courier"/>
                <a:cs typeface="Courier"/>
              </a:rPr>
              <a:t>)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print(</a:t>
            </a:r>
            <a:r>
              <a:rPr lang="en-US" sz="2400" dirty="0" smtClean="0">
                <a:latin typeface="Courier"/>
                <a:cs typeface="Courier"/>
              </a:rPr>
              <a:t>"</a:t>
            </a:r>
            <a:r>
              <a:rPr lang="en-US" sz="2400" dirty="0" err="1" smtClean="0">
                <a:latin typeface="Courier"/>
                <a:cs typeface="Courier"/>
              </a:rPr>
              <a:t>myl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=", </a:t>
            </a:r>
            <a:r>
              <a:rPr lang="en-US" sz="2400" dirty="0" err="1" smtClean="0">
                <a:latin typeface="Courier"/>
                <a:cs typeface="Courier"/>
              </a:rPr>
              <a:t>myl</a:t>
            </a:r>
            <a:r>
              <a:rPr lang="en-US" sz="2400" dirty="0" smtClean="0">
                <a:latin typeface="Courier"/>
                <a:cs typeface="Courier"/>
              </a:rPr>
              <a:t>)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Parameters and Assignment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64088" y="3208908"/>
            <a:ext cx="368041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 smtClean="0"/>
              <a:t>Just like assignment a list: </a:t>
            </a:r>
          </a:p>
          <a:p>
            <a:r>
              <a:rPr lang="en-GB" sz="2400" dirty="0" smtClean="0"/>
              <a:t>… variable refers to the list</a:t>
            </a:r>
          </a:p>
          <a:p>
            <a:r>
              <a:rPr lang="en-GB" sz="2400" dirty="0" smtClean="0"/>
              <a:t>… parameter refers to the list</a:t>
            </a:r>
          </a:p>
          <a:p>
            <a:endParaRPr lang="en-GB" sz="2400" dirty="0"/>
          </a:p>
          <a:p>
            <a:r>
              <a:rPr lang="en-GB" sz="2400" dirty="0" smtClean="0"/>
              <a:t>No global: reference is read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70302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Exercise: 2.2-2.3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Implement ‘shopping list’ functions.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088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Function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1484784"/>
            <a:ext cx="5910242" cy="45243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def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BSearch</a:t>
            </a:r>
            <a:r>
              <a:rPr lang="en-US" sz="2400" dirty="0" smtClean="0">
                <a:latin typeface="Courier"/>
                <a:cs typeface="Courier"/>
              </a:rPr>
              <a:t>(A, target):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left </a:t>
            </a:r>
            <a:r>
              <a:rPr lang="en-US" sz="2400" dirty="0">
                <a:latin typeface="Courier"/>
                <a:cs typeface="Courier"/>
              </a:rPr>
              <a:t>= 0</a:t>
            </a:r>
          </a:p>
          <a:p>
            <a:r>
              <a:rPr lang="en-US" sz="2400" dirty="0" smtClean="0">
                <a:latin typeface="Courier"/>
                <a:cs typeface="Courier"/>
              </a:rPr>
              <a:t>   right </a:t>
            </a:r>
            <a:r>
              <a:rPr lang="en-US" sz="2400" dirty="0">
                <a:latin typeface="Courier"/>
                <a:cs typeface="Courier"/>
              </a:rPr>
              <a:t>= </a:t>
            </a:r>
            <a:r>
              <a:rPr lang="en-US" sz="2400" dirty="0" err="1">
                <a:latin typeface="Courier"/>
                <a:cs typeface="Courier"/>
              </a:rPr>
              <a:t>len</a:t>
            </a:r>
            <a:r>
              <a:rPr lang="en-US" sz="2400" dirty="0">
                <a:latin typeface="Courier"/>
                <a:cs typeface="Courier"/>
              </a:rPr>
              <a:t>(A)</a:t>
            </a:r>
          </a:p>
          <a:p>
            <a:r>
              <a:rPr lang="en-US" sz="2400" dirty="0" smtClean="0">
                <a:latin typeface="Courier"/>
                <a:cs typeface="Courier"/>
              </a:rPr>
              <a:t>   while </a:t>
            </a:r>
            <a:r>
              <a:rPr lang="en-US" sz="2400" dirty="0">
                <a:latin typeface="Courier"/>
                <a:cs typeface="Courier"/>
              </a:rPr>
              <a:t>right </a:t>
            </a:r>
            <a:r>
              <a:rPr lang="en-US" sz="2400" dirty="0" smtClean="0">
                <a:latin typeface="Courier"/>
                <a:cs typeface="Courier"/>
              </a:rPr>
              <a:t>&gt; left: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dirty="0">
                <a:latin typeface="Courier"/>
                <a:cs typeface="Courier"/>
              </a:rPr>
              <a:t>mid = (left + right) // 2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if </a:t>
            </a:r>
            <a:r>
              <a:rPr lang="en-US" sz="2400" dirty="0">
                <a:latin typeface="Courier"/>
                <a:cs typeface="Courier"/>
              </a:rPr>
              <a:t>A[mid] == target: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dirty="0">
                <a:latin typeface="Courier"/>
                <a:cs typeface="Courier"/>
              </a:rPr>
              <a:t>return mid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dirty="0" err="1" smtClean="0">
                <a:latin typeface="Courier"/>
                <a:cs typeface="Courier"/>
              </a:rPr>
              <a:t>elif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A[mid] &lt; target: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dirty="0">
                <a:latin typeface="Courier"/>
                <a:cs typeface="Courier"/>
              </a:rPr>
              <a:t>left = mid+1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else</a:t>
            </a:r>
            <a:r>
              <a:rPr lang="en-US" sz="2400" dirty="0">
                <a:latin typeface="Courier"/>
                <a:cs typeface="Courier"/>
              </a:rPr>
              <a:t>: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dirty="0">
                <a:latin typeface="Courier"/>
                <a:cs typeface="Courier"/>
              </a:rPr>
              <a:t>right = mid</a:t>
            </a:r>
          </a:p>
          <a:p>
            <a:r>
              <a:rPr lang="en-US" sz="2400" dirty="0" smtClean="0">
                <a:latin typeface="Courier"/>
                <a:cs typeface="Courier"/>
              </a:rPr>
              <a:t>   return </a:t>
            </a:r>
            <a:r>
              <a:rPr lang="en-US" sz="2400" dirty="0">
                <a:latin typeface="Courier"/>
                <a:cs typeface="Courier"/>
              </a:rPr>
              <a:t>-</a:t>
            </a:r>
            <a:r>
              <a:rPr lang="en-US" sz="2400" dirty="0" smtClean="0">
                <a:latin typeface="Courier"/>
                <a:cs typeface="Courier"/>
              </a:rPr>
              <a:t>1</a:t>
            </a:r>
            <a:endParaRPr lang="en-GB" sz="2400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78485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 smtClean="0"/>
              <a:t>Programming with Recursion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65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Recursive Algorithms &amp; Programs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Algorithms described recursively</a:t>
            </a:r>
          </a:p>
          <a:p>
            <a:pPr lvl="1"/>
            <a:r>
              <a:rPr lang="en-GB" dirty="0" smtClean="0"/>
              <a:t>Each stage like the whole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Can be implemented iteratively</a:t>
            </a:r>
          </a:p>
          <a:p>
            <a:pPr lvl="1"/>
            <a:r>
              <a:rPr lang="en-GB" dirty="0" smtClean="0"/>
              <a:t>Uses a loop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Can be implemented recursively</a:t>
            </a:r>
          </a:p>
          <a:p>
            <a:pPr lvl="1"/>
            <a:r>
              <a:rPr lang="en-GB" dirty="0" smtClean="0"/>
              <a:t>No loop</a:t>
            </a:r>
          </a:p>
          <a:p>
            <a:pPr lvl="1"/>
            <a:r>
              <a:rPr lang="en-GB" dirty="0" smtClean="0"/>
              <a:t>Recursive function call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2232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Factorial: Iterative and Recursive</a:t>
            </a:r>
            <a:endParaRPr lang="en-GB" sz="4000" dirty="0"/>
          </a:p>
        </p:txBody>
      </p:sp>
      <p:sp>
        <p:nvSpPr>
          <p:cNvPr id="4" name="Rectangle 3"/>
          <p:cNvSpPr/>
          <p:nvPr/>
        </p:nvSpPr>
        <p:spPr>
          <a:xfrm>
            <a:off x="2627784" y="3861048"/>
            <a:ext cx="5256584" cy="193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def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err="1">
                <a:latin typeface="Courier"/>
                <a:cs typeface="Courier"/>
              </a:rPr>
              <a:t>factI</a:t>
            </a:r>
            <a:r>
              <a:rPr lang="en-US" sz="2400" dirty="0">
                <a:latin typeface="Courier"/>
                <a:cs typeface="Courier"/>
              </a:rPr>
              <a:t>(n):</a:t>
            </a:r>
          </a:p>
          <a:p>
            <a:r>
              <a:rPr lang="en-US" sz="2400" dirty="0">
                <a:latin typeface="Courier"/>
                <a:cs typeface="Courier"/>
              </a:rPr>
              <a:t>   </a:t>
            </a:r>
            <a:r>
              <a:rPr lang="en-US" sz="2400" dirty="0" smtClean="0">
                <a:latin typeface="Courier"/>
                <a:cs typeface="Courier"/>
              </a:rPr>
              <a:t>f </a:t>
            </a:r>
            <a:r>
              <a:rPr lang="en-US" sz="2400" dirty="0">
                <a:latin typeface="Courier"/>
                <a:cs typeface="Courier"/>
              </a:rPr>
              <a:t>= 1</a:t>
            </a:r>
          </a:p>
          <a:p>
            <a:r>
              <a:rPr lang="en-US" sz="2400" dirty="0">
                <a:latin typeface="Courier"/>
                <a:cs typeface="Courier"/>
              </a:rPr>
              <a:t> 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for </a:t>
            </a:r>
            <a:r>
              <a:rPr lang="en-US" sz="2400" dirty="0" err="1">
                <a:latin typeface="Courier"/>
                <a:cs typeface="Courier"/>
              </a:rPr>
              <a:t>i</a:t>
            </a:r>
            <a:r>
              <a:rPr lang="en-US" sz="2400" dirty="0">
                <a:latin typeface="Courier"/>
                <a:cs typeface="Courier"/>
              </a:rPr>
              <a:t> in range(n,0,-1):</a:t>
            </a:r>
          </a:p>
          <a:p>
            <a:r>
              <a:rPr lang="en-US" sz="2400" dirty="0">
                <a:latin typeface="Courier"/>
                <a:cs typeface="Courier"/>
              </a:rPr>
              <a:t>  </a:t>
            </a:r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>
                <a:latin typeface="Courier"/>
                <a:cs typeface="Courier"/>
              </a:rPr>
              <a:t>f = f * </a:t>
            </a:r>
            <a:r>
              <a:rPr lang="en-US" sz="2400" dirty="0" err="1">
                <a:latin typeface="Courier"/>
                <a:cs typeface="Courier"/>
              </a:rPr>
              <a:t>i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dirty="0">
                <a:latin typeface="Courier"/>
                <a:cs typeface="Courier"/>
              </a:rPr>
              <a:t>return f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1490008"/>
            <a:ext cx="5544616" cy="193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err="1">
                <a:latin typeface="Courier"/>
                <a:cs typeface="Courier"/>
              </a:rPr>
              <a:t>factR</a:t>
            </a:r>
            <a:r>
              <a:rPr lang="en-US" sz="2400" dirty="0">
                <a:latin typeface="Courier"/>
                <a:cs typeface="Courier"/>
              </a:rPr>
              <a:t>(n):</a:t>
            </a:r>
          </a:p>
          <a:p>
            <a:r>
              <a:rPr lang="en-US" sz="2400" dirty="0">
                <a:latin typeface="Courier"/>
                <a:cs typeface="Courier"/>
              </a:rPr>
              <a:t>   </a:t>
            </a:r>
            <a:r>
              <a:rPr lang="en-US" sz="2400" dirty="0" smtClean="0">
                <a:latin typeface="Courier"/>
                <a:cs typeface="Courier"/>
              </a:rPr>
              <a:t>if </a:t>
            </a:r>
            <a:r>
              <a:rPr lang="en-US" sz="2400" dirty="0">
                <a:latin typeface="Courier"/>
                <a:cs typeface="Courier"/>
              </a:rPr>
              <a:t>n &lt;= 0:</a:t>
            </a:r>
          </a:p>
          <a:p>
            <a:r>
              <a:rPr lang="en-US" sz="2400" dirty="0">
                <a:latin typeface="Courier"/>
                <a:cs typeface="Courier"/>
              </a:rPr>
              <a:t>  </a:t>
            </a:r>
            <a:r>
              <a:rPr lang="en-US" sz="2400" dirty="0" smtClean="0">
                <a:latin typeface="Courier"/>
                <a:cs typeface="Courier"/>
              </a:rPr>
              <a:t>     </a:t>
            </a:r>
            <a:r>
              <a:rPr lang="en-US" sz="2400" dirty="0">
                <a:latin typeface="Courier"/>
                <a:cs typeface="Courier"/>
              </a:rPr>
              <a:t>return 1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</a:t>
            </a:r>
            <a:r>
              <a:rPr lang="en-US" sz="2400" dirty="0">
                <a:latin typeface="Courier"/>
                <a:cs typeface="Courier"/>
              </a:rPr>
              <a:t>else: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dirty="0">
                <a:latin typeface="Courier"/>
                <a:cs typeface="Courier"/>
              </a:rPr>
              <a:t>return n * </a:t>
            </a:r>
            <a:r>
              <a:rPr lang="en-US" sz="2400" dirty="0" err="1">
                <a:latin typeface="Courier"/>
                <a:cs typeface="Courier"/>
              </a:rPr>
              <a:t>factR</a:t>
            </a:r>
            <a:r>
              <a:rPr lang="en-US" sz="2400" dirty="0">
                <a:latin typeface="Courier"/>
                <a:cs typeface="Courier"/>
              </a:rPr>
              <a:t>(n-1</a:t>
            </a:r>
            <a:r>
              <a:rPr lang="en-US" sz="2400" dirty="0" smtClean="0">
                <a:latin typeface="Courier"/>
                <a:cs typeface="Courier"/>
              </a:rPr>
              <a:t>)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6660232" y="1700808"/>
            <a:ext cx="2123728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5871"/>
              <a:gd name="adj6" fmla="val -8828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Recursive call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01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Exercise: 3.1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Implement factorial using both recursion and a loop.</a:t>
            </a:r>
          </a:p>
          <a:p>
            <a:r>
              <a:rPr lang="en-GB" dirty="0" smtClean="0"/>
              <a:t>Which do you prefer?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024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(Again)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2088232"/>
          </a:xfrm>
        </p:spPr>
        <p:txBody>
          <a:bodyPr/>
          <a:lstStyle/>
          <a:p>
            <a:r>
              <a:rPr lang="en-GB" dirty="0" smtClean="0"/>
              <a:t>Base case: </a:t>
            </a:r>
          </a:p>
          <a:p>
            <a:pPr lvl="1"/>
            <a:r>
              <a:rPr lang="en-GB" dirty="0" smtClean="0"/>
              <a:t>empty array or element found</a:t>
            </a:r>
          </a:p>
          <a:p>
            <a:r>
              <a:rPr lang="en-GB" dirty="0" smtClean="0"/>
              <a:t>Recursive case: search array</a:t>
            </a:r>
          </a:p>
          <a:p>
            <a:pPr lvl="1"/>
            <a:r>
              <a:rPr lang="en-GB" dirty="0" smtClean="0"/>
              <a:t>search either left half or right half of array</a:t>
            </a:r>
          </a:p>
          <a:p>
            <a:pPr lvl="1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78024" y="3717032"/>
            <a:ext cx="7266384" cy="22467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 err="1">
                <a:latin typeface="Courier"/>
                <a:cs typeface="Courier"/>
              </a:rPr>
              <a:t>def</a:t>
            </a:r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err="1">
                <a:latin typeface="Courier"/>
                <a:cs typeface="Courier"/>
              </a:rPr>
              <a:t>findBRec</a:t>
            </a:r>
            <a:r>
              <a:rPr lang="en-GB" sz="2000" dirty="0">
                <a:latin typeface="Courier"/>
                <a:cs typeface="Courier"/>
              </a:rPr>
              <a:t>(A, target, left, right):</a:t>
            </a:r>
          </a:p>
          <a:p>
            <a:r>
              <a:rPr lang="en-GB" sz="2000" dirty="0">
                <a:latin typeface="Courier"/>
                <a:cs typeface="Courier"/>
              </a:rPr>
              <a:t>    </a:t>
            </a:r>
            <a:r>
              <a:rPr lang="en-GB" sz="2000" dirty="0" smtClean="0">
                <a:latin typeface="Courier"/>
                <a:cs typeface="Courier"/>
              </a:rPr>
              <a:t>...</a:t>
            </a:r>
          </a:p>
          <a:p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 mid = (left + right) // 2</a:t>
            </a:r>
          </a:p>
          <a:p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 ...</a:t>
            </a:r>
          </a:p>
          <a:p>
            <a:r>
              <a:rPr lang="en-GB" sz="2000" dirty="0" smtClean="0">
                <a:latin typeface="Courier"/>
                <a:cs typeface="Courier"/>
              </a:rPr>
              <a:t>    return </a:t>
            </a:r>
            <a:r>
              <a:rPr lang="en-GB" sz="2000" dirty="0" err="1">
                <a:latin typeface="Courier"/>
                <a:cs typeface="Courier"/>
              </a:rPr>
              <a:t>findBRec</a:t>
            </a:r>
            <a:r>
              <a:rPr lang="en-GB" sz="2000" dirty="0">
                <a:latin typeface="Courier"/>
                <a:cs typeface="Courier"/>
              </a:rPr>
              <a:t>(A, target, mid+1, right</a:t>
            </a:r>
            <a:r>
              <a:rPr lang="en-GB" sz="2000" dirty="0" smtClean="0">
                <a:latin typeface="Courier"/>
                <a:cs typeface="Courier"/>
              </a:rPr>
              <a:t>)</a:t>
            </a:r>
          </a:p>
          <a:p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 ...</a:t>
            </a:r>
            <a:endParaRPr lang="en-GB" sz="2000" dirty="0">
              <a:latin typeface="Courier"/>
              <a:cs typeface="Courier"/>
            </a:endParaRPr>
          </a:p>
          <a:p>
            <a:r>
              <a:rPr lang="en-GB" sz="2000" dirty="0" smtClean="0">
                <a:latin typeface="Courier"/>
                <a:cs typeface="Courier"/>
              </a:rPr>
              <a:t>    return </a:t>
            </a:r>
            <a:r>
              <a:rPr lang="en-GB" sz="2000" dirty="0" err="1">
                <a:latin typeface="Courier"/>
                <a:cs typeface="Courier"/>
              </a:rPr>
              <a:t>findBRec</a:t>
            </a:r>
            <a:r>
              <a:rPr lang="en-GB" sz="2000" dirty="0">
                <a:latin typeface="Courier"/>
                <a:cs typeface="Courier"/>
              </a:rPr>
              <a:t>(A, target, left, mid)</a:t>
            </a:r>
          </a:p>
        </p:txBody>
      </p:sp>
    </p:spTree>
    <p:extLst>
      <p:ext uri="{BB962C8B-B14F-4D97-AF65-F5344CB8AC3E}">
        <p14:creationId xmlns:p14="http://schemas.microsoft.com/office/powerpoint/2010/main" val="3466130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Merge Sort – Algorithm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941168"/>
            <a:ext cx="7543800" cy="86409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Note: merge sort does not work ‘in place’ – need to copy data items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412776"/>
            <a:ext cx="8311289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err="1" smtClean="0">
                <a:latin typeface="Courier"/>
                <a:cs typeface="Courier"/>
              </a:rPr>
              <a:t>mergeSort</a:t>
            </a:r>
            <a:r>
              <a:rPr lang="en-GB" sz="2400" dirty="0" smtClean="0">
                <a:latin typeface="Courier"/>
                <a:cs typeface="Courier"/>
              </a:rPr>
              <a:t>(Array)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L = length of Array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if L &lt;= 1 then it is sorted, return it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else</a:t>
            </a:r>
          </a:p>
          <a:p>
            <a:r>
              <a:rPr lang="en-GB" sz="2400" dirty="0" smtClean="0">
                <a:latin typeface="Courier"/>
                <a:cs typeface="Courier"/>
              </a:rPr>
              <a:t>      mid = L // 2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   A1 = </a:t>
            </a:r>
            <a:r>
              <a:rPr lang="en-GB" sz="2400" dirty="0" err="1" smtClean="0">
                <a:latin typeface="Courier"/>
                <a:cs typeface="Courier"/>
              </a:rPr>
              <a:t>mergeSort</a:t>
            </a:r>
            <a:r>
              <a:rPr lang="en-GB" sz="2400" dirty="0" smtClean="0">
                <a:latin typeface="Courier"/>
                <a:cs typeface="Courier"/>
              </a:rPr>
              <a:t>(Array from 0 up to mid)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   A2 = </a:t>
            </a:r>
            <a:r>
              <a:rPr lang="en-GB" sz="2400" dirty="0" err="1" smtClean="0">
                <a:latin typeface="Courier"/>
                <a:cs typeface="Courier"/>
              </a:rPr>
              <a:t>mergeSort</a:t>
            </a:r>
            <a:r>
              <a:rPr lang="en-GB" sz="2400" dirty="0" smtClean="0">
                <a:latin typeface="Courier"/>
                <a:cs typeface="Courier"/>
              </a:rPr>
              <a:t>(Array from mid up to L)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   return merge of A1 and A2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858671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99992" y="404664"/>
            <a:ext cx="3882008" cy="792088"/>
          </a:xfrm>
        </p:spPr>
        <p:txBody>
          <a:bodyPr/>
          <a:lstStyle/>
          <a:p>
            <a:r>
              <a:rPr lang="en-GB" dirty="0" smtClean="0"/>
              <a:t>Merge Sort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5496" y="638686"/>
            <a:ext cx="4211960" cy="25545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err="1">
                <a:latin typeface="Courier"/>
                <a:cs typeface="Courier"/>
              </a:rPr>
              <a:t>def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mergeSort</a:t>
            </a:r>
            <a:r>
              <a:rPr lang="en-US" sz="2000" dirty="0">
                <a:latin typeface="Courier"/>
                <a:cs typeface="Courier"/>
              </a:rPr>
              <a:t>(A):</a:t>
            </a:r>
          </a:p>
          <a:p>
            <a:r>
              <a:rPr lang="en-US" sz="2000" dirty="0">
                <a:latin typeface="Courier"/>
                <a:cs typeface="Courier"/>
              </a:rPr>
              <a:t>  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L = </a:t>
            </a:r>
            <a:r>
              <a:rPr lang="en-US" sz="2000" dirty="0" err="1">
                <a:latin typeface="Courier"/>
                <a:cs typeface="Courier"/>
              </a:rPr>
              <a:t>len</a:t>
            </a:r>
            <a:r>
              <a:rPr lang="en-US" sz="2000" dirty="0">
                <a:latin typeface="Courier"/>
                <a:cs typeface="Courier"/>
              </a:rPr>
              <a:t>(A)</a:t>
            </a:r>
          </a:p>
          <a:p>
            <a:r>
              <a:rPr lang="en-US" sz="2000" dirty="0">
                <a:latin typeface="Courier"/>
                <a:cs typeface="Courier"/>
              </a:rPr>
              <a:t>  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>
                <a:latin typeface="Courier"/>
                <a:cs typeface="Courier"/>
              </a:rPr>
              <a:t>if L &lt; 2</a:t>
            </a:r>
            <a:r>
              <a:rPr lang="en-US" sz="2000" dirty="0" smtClean="0">
                <a:latin typeface="Courier"/>
                <a:cs typeface="Courier"/>
              </a:rPr>
              <a:t>:</a:t>
            </a:r>
            <a:endParaRPr lang="en-US" sz="2000" dirty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  </a:t>
            </a:r>
            <a:r>
              <a:rPr lang="en-US" sz="2000" dirty="0" smtClean="0">
                <a:latin typeface="Courier"/>
                <a:cs typeface="Courier"/>
              </a:rPr>
              <a:t>    </a:t>
            </a:r>
            <a:r>
              <a:rPr lang="en-US" sz="2000" dirty="0">
                <a:latin typeface="Courier"/>
                <a:cs typeface="Courier"/>
              </a:rPr>
              <a:t>return A</a:t>
            </a:r>
          </a:p>
          <a:p>
            <a:r>
              <a:rPr lang="en-US" sz="2000" dirty="0" smtClean="0">
                <a:latin typeface="Courier"/>
                <a:cs typeface="Courier"/>
              </a:rPr>
              <a:t>   m </a:t>
            </a:r>
            <a:r>
              <a:rPr lang="en-US" sz="2000" dirty="0">
                <a:latin typeface="Courier"/>
                <a:cs typeface="Courier"/>
              </a:rPr>
              <a:t>= L // 2</a:t>
            </a:r>
          </a:p>
          <a:p>
            <a:r>
              <a:rPr lang="en-US" sz="2000" dirty="0" smtClean="0">
                <a:latin typeface="Courier"/>
                <a:cs typeface="Courier"/>
              </a:rPr>
              <a:t>   A1 </a:t>
            </a:r>
            <a:r>
              <a:rPr lang="en-US" sz="2000" dirty="0">
                <a:latin typeface="Courier"/>
                <a:cs typeface="Courier"/>
              </a:rPr>
              <a:t>= </a:t>
            </a:r>
            <a:r>
              <a:rPr lang="en-US" sz="2000" dirty="0" err="1">
                <a:latin typeface="Courier"/>
                <a:cs typeface="Courier"/>
              </a:rPr>
              <a:t>mergeSort</a:t>
            </a:r>
            <a:r>
              <a:rPr lang="en-US" sz="2000" dirty="0">
                <a:latin typeface="Courier"/>
                <a:cs typeface="Courier"/>
              </a:rPr>
              <a:t>(A[0:m])</a:t>
            </a:r>
          </a:p>
          <a:p>
            <a:r>
              <a:rPr lang="en-US" sz="2000" dirty="0">
                <a:latin typeface="Courier"/>
                <a:cs typeface="Courier"/>
              </a:rPr>
              <a:t>   </a:t>
            </a:r>
            <a:r>
              <a:rPr lang="en-US" sz="2000" dirty="0" smtClean="0">
                <a:latin typeface="Courier"/>
                <a:cs typeface="Courier"/>
              </a:rPr>
              <a:t>A2 </a:t>
            </a:r>
            <a:r>
              <a:rPr lang="en-US" sz="2000" dirty="0">
                <a:latin typeface="Courier"/>
                <a:cs typeface="Courier"/>
              </a:rPr>
              <a:t>= </a:t>
            </a:r>
            <a:r>
              <a:rPr lang="en-US" sz="2000" dirty="0" err="1">
                <a:latin typeface="Courier"/>
                <a:cs typeface="Courier"/>
              </a:rPr>
              <a:t>mergeSort</a:t>
            </a:r>
            <a:r>
              <a:rPr lang="en-US" sz="2000" dirty="0">
                <a:latin typeface="Courier"/>
                <a:cs typeface="Courier"/>
              </a:rPr>
              <a:t>(A[</a:t>
            </a:r>
            <a:r>
              <a:rPr lang="en-US" sz="2000" dirty="0" err="1">
                <a:latin typeface="Courier"/>
                <a:cs typeface="Courier"/>
              </a:rPr>
              <a:t>m:L</a:t>
            </a:r>
            <a:r>
              <a:rPr lang="en-US" sz="2000" dirty="0">
                <a:latin typeface="Courier"/>
                <a:cs typeface="Courier"/>
              </a:rPr>
              <a:t>]</a:t>
            </a:r>
            <a:r>
              <a:rPr lang="en-US" sz="2000" dirty="0" smtClean="0">
                <a:latin typeface="Courier"/>
                <a:cs typeface="Courier"/>
              </a:rPr>
              <a:t>)</a:t>
            </a:r>
            <a:endParaRPr lang="en-US" sz="2000" dirty="0">
              <a:latin typeface="Courier"/>
              <a:cs typeface="Courier"/>
            </a:endParaRPr>
          </a:p>
          <a:p>
            <a:r>
              <a:rPr lang="en-US" sz="2000" dirty="0" smtClean="0">
                <a:latin typeface="Courier"/>
                <a:cs typeface="Courier"/>
              </a:rPr>
              <a:t>   </a:t>
            </a:r>
            <a:r>
              <a:rPr lang="en-US" sz="2000" dirty="0">
                <a:latin typeface="Courier"/>
                <a:cs typeface="Courier"/>
              </a:rPr>
              <a:t>return merge(A1, A2</a:t>
            </a:r>
            <a:r>
              <a:rPr lang="en-US" sz="2000" dirty="0" smtClean="0">
                <a:latin typeface="Courier"/>
                <a:cs typeface="Courier"/>
              </a:rPr>
              <a:t>)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19872" y="3458031"/>
            <a:ext cx="5544616" cy="31393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>
                <a:latin typeface="Courier"/>
                <a:cs typeface="Courier"/>
              </a:rPr>
              <a:t>def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merge(</a:t>
            </a:r>
            <a:r>
              <a:rPr lang="en-US" dirty="0">
                <a:latin typeface="Courier"/>
                <a:cs typeface="Courier"/>
              </a:rPr>
              <a:t>A1, A2):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>
                <a:latin typeface="Courier"/>
                <a:cs typeface="Courier"/>
              </a:rPr>
              <a:t>if </a:t>
            </a:r>
            <a:r>
              <a:rPr lang="en-US" dirty="0" err="1">
                <a:latin typeface="Courier"/>
                <a:cs typeface="Courier"/>
              </a:rPr>
              <a:t>len</a:t>
            </a:r>
            <a:r>
              <a:rPr lang="en-US" dirty="0">
                <a:latin typeface="Courier"/>
                <a:cs typeface="Courier"/>
              </a:rPr>
              <a:t>(A1) == 0: return A2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>
                <a:latin typeface="Courier"/>
                <a:cs typeface="Courier"/>
              </a:rPr>
              <a:t>elif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len</a:t>
            </a:r>
            <a:r>
              <a:rPr lang="en-US" dirty="0">
                <a:latin typeface="Courier"/>
                <a:cs typeface="Courier"/>
              </a:rPr>
              <a:t>(A2) == 0: return A1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>
                <a:latin typeface="Courier"/>
                <a:cs typeface="Courier"/>
              </a:rPr>
              <a:t>else: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  </a:t>
            </a:r>
            <a:r>
              <a:rPr lang="en-US" dirty="0">
                <a:latin typeface="Courier"/>
                <a:cs typeface="Courier"/>
              </a:rPr>
              <a:t>if A1[0] &lt; A2[0]: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     </a:t>
            </a:r>
            <a:r>
              <a:rPr lang="en-US" dirty="0">
                <a:latin typeface="Courier"/>
                <a:cs typeface="Courier"/>
              </a:rPr>
              <a:t>M = [A1[0]]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     </a:t>
            </a:r>
            <a:r>
              <a:rPr lang="en-US" dirty="0" err="1">
                <a:latin typeface="Courier"/>
                <a:cs typeface="Courier"/>
              </a:rPr>
              <a:t>M.extend</a:t>
            </a:r>
            <a:r>
              <a:rPr lang="en-US" dirty="0">
                <a:latin typeface="Courier"/>
                <a:cs typeface="Courier"/>
              </a:rPr>
              <a:t>(merge2(A1[1:], A2))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  </a:t>
            </a:r>
            <a:r>
              <a:rPr lang="en-US" dirty="0">
                <a:latin typeface="Courier"/>
                <a:cs typeface="Courier"/>
              </a:rPr>
              <a:t>else: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     </a:t>
            </a:r>
            <a:r>
              <a:rPr lang="en-US" dirty="0">
                <a:latin typeface="Courier"/>
                <a:cs typeface="Courier"/>
              </a:rPr>
              <a:t>M = [(A2[0])]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      </a:t>
            </a:r>
            <a:r>
              <a:rPr lang="en-US" dirty="0" err="1">
                <a:latin typeface="Courier"/>
                <a:cs typeface="Courier"/>
              </a:rPr>
              <a:t>M.extend</a:t>
            </a:r>
            <a:r>
              <a:rPr lang="en-US" dirty="0">
                <a:latin typeface="Courier"/>
                <a:cs typeface="Courier"/>
              </a:rPr>
              <a:t>(merge2(A1, A2[1:]))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>
                <a:latin typeface="Courier"/>
                <a:cs typeface="Courier"/>
              </a:rPr>
              <a:t>return M</a:t>
            </a:r>
            <a:endParaRPr lang="en-US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491979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Merge Sort Example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732268"/>
          </a:xfrm>
        </p:spPr>
        <p:txBody>
          <a:bodyPr/>
          <a:lstStyle/>
          <a:p>
            <a:r>
              <a:rPr lang="en-GB" dirty="0" smtClean="0"/>
              <a:t>Print sorted lists, base case and after merge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115616" y="2145044"/>
            <a:ext cx="5760640" cy="452431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&gt;&gt;&gt; </a:t>
            </a:r>
            <a:r>
              <a:rPr lang="en-GB" dirty="0" err="1">
                <a:latin typeface="Courier"/>
                <a:cs typeface="Courier"/>
              </a:rPr>
              <a:t>mergeSort</a:t>
            </a:r>
            <a:r>
              <a:rPr lang="en-GB" dirty="0">
                <a:latin typeface="Courier"/>
                <a:cs typeface="Courier"/>
              </a:rPr>
              <a:t>([23,21,54,17,62,25,19,11])</a:t>
            </a:r>
          </a:p>
          <a:p>
            <a:r>
              <a:rPr lang="en-GB" dirty="0">
                <a:latin typeface="Courier"/>
                <a:cs typeface="Courier"/>
              </a:rPr>
              <a:t>[23]</a:t>
            </a:r>
          </a:p>
          <a:p>
            <a:r>
              <a:rPr lang="en-GB" dirty="0">
                <a:latin typeface="Courier"/>
                <a:cs typeface="Courier"/>
              </a:rPr>
              <a:t>[21]</a:t>
            </a:r>
          </a:p>
          <a:p>
            <a:r>
              <a:rPr lang="en-GB" dirty="0">
                <a:latin typeface="Courier"/>
                <a:cs typeface="Courier"/>
              </a:rPr>
              <a:t>[21, 23]</a:t>
            </a:r>
          </a:p>
          <a:p>
            <a:r>
              <a:rPr lang="en-GB" dirty="0">
                <a:latin typeface="Courier"/>
                <a:cs typeface="Courier"/>
              </a:rPr>
              <a:t>[54]</a:t>
            </a:r>
          </a:p>
          <a:p>
            <a:r>
              <a:rPr lang="en-GB" dirty="0">
                <a:latin typeface="Courier"/>
                <a:cs typeface="Courier"/>
              </a:rPr>
              <a:t>[17]</a:t>
            </a:r>
          </a:p>
          <a:p>
            <a:r>
              <a:rPr lang="en-GB" dirty="0">
                <a:latin typeface="Courier"/>
                <a:cs typeface="Courier"/>
              </a:rPr>
              <a:t>[17, 54]</a:t>
            </a:r>
          </a:p>
          <a:p>
            <a:r>
              <a:rPr lang="en-GB" dirty="0">
                <a:latin typeface="Courier"/>
                <a:cs typeface="Courier"/>
              </a:rPr>
              <a:t>[17, 21, 23, 54]</a:t>
            </a:r>
          </a:p>
          <a:p>
            <a:r>
              <a:rPr lang="en-GB" dirty="0">
                <a:latin typeface="Courier"/>
                <a:cs typeface="Courier"/>
              </a:rPr>
              <a:t>[62]</a:t>
            </a:r>
          </a:p>
          <a:p>
            <a:r>
              <a:rPr lang="en-GB" dirty="0">
                <a:latin typeface="Courier"/>
                <a:cs typeface="Courier"/>
              </a:rPr>
              <a:t>[25]</a:t>
            </a:r>
          </a:p>
          <a:p>
            <a:r>
              <a:rPr lang="en-GB" dirty="0">
                <a:latin typeface="Courier"/>
                <a:cs typeface="Courier"/>
              </a:rPr>
              <a:t>[25, 62]</a:t>
            </a:r>
          </a:p>
          <a:p>
            <a:r>
              <a:rPr lang="en-GB" dirty="0">
                <a:latin typeface="Courier"/>
                <a:cs typeface="Courier"/>
              </a:rPr>
              <a:t>[19]</a:t>
            </a:r>
          </a:p>
          <a:p>
            <a:r>
              <a:rPr lang="en-GB" dirty="0">
                <a:latin typeface="Courier"/>
                <a:cs typeface="Courier"/>
              </a:rPr>
              <a:t>[11]</a:t>
            </a:r>
          </a:p>
          <a:p>
            <a:r>
              <a:rPr lang="en-GB" dirty="0">
                <a:latin typeface="Courier"/>
                <a:cs typeface="Courier"/>
              </a:rPr>
              <a:t>[11, 19]</a:t>
            </a:r>
          </a:p>
          <a:p>
            <a:r>
              <a:rPr lang="en-GB" dirty="0">
                <a:latin typeface="Courier"/>
                <a:cs typeface="Courier"/>
              </a:rPr>
              <a:t>[11, 19, 25, 62]</a:t>
            </a:r>
          </a:p>
          <a:p>
            <a:r>
              <a:rPr lang="en-GB" dirty="0">
                <a:latin typeface="Courier"/>
                <a:cs typeface="Courier"/>
              </a:rPr>
              <a:t>[11, 17, 19, 21, 23, 25, 54, 62]</a:t>
            </a:r>
          </a:p>
        </p:txBody>
      </p:sp>
      <p:sp>
        <p:nvSpPr>
          <p:cNvPr id="8" name="Line Callout 2 7"/>
          <p:cNvSpPr/>
          <p:nvPr/>
        </p:nvSpPr>
        <p:spPr>
          <a:xfrm>
            <a:off x="6444208" y="2636912"/>
            <a:ext cx="1728192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01"/>
              <a:gd name="adj6" fmla="val -26295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Base case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9" name="Line Callout 2 8"/>
          <p:cNvSpPr/>
          <p:nvPr/>
        </p:nvSpPr>
        <p:spPr>
          <a:xfrm>
            <a:off x="6444208" y="3212976"/>
            <a:ext cx="1440160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8082"/>
              <a:gd name="adj6" fmla="val -28492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Merge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Line Callout 2 9"/>
          <p:cNvSpPr/>
          <p:nvPr/>
        </p:nvSpPr>
        <p:spPr>
          <a:xfrm>
            <a:off x="6444208" y="3789040"/>
            <a:ext cx="1440160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0708"/>
              <a:gd name="adj6" fmla="val -28214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Merge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Line Callout 2 10"/>
          <p:cNvSpPr/>
          <p:nvPr/>
        </p:nvSpPr>
        <p:spPr>
          <a:xfrm>
            <a:off x="6444208" y="4365104"/>
            <a:ext cx="1440160" cy="4320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176"/>
              <a:gd name="adj6" fmla="val -20695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Merge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369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3.3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Complete the recursion implementation of binary </a:t>
            </a:r>
            <a:r>
              <a:rPr lang="en-GB" dirty="0" smtClean="0"/>
              <a:t>search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77214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 smtClean="0"/>
              <a:t>Summary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465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Recursion</a:t>
            </a:r>
          </a:p>
          <a:p>
            <a:pPr lvl="1"/>
            <a:r>
              <a:rPr lang="en-GB" dirty="0" smtClean="0"/>
              <a:t>Way of thinking</a:t>
            </a:r>
          </a:p>
          <a:p>
            <a:pPr lvl="1"/>
            <a:r>
              <a:rPr lang="en-GB" dirty="0" smtClean="0"/>
              <a:t>Equivalent to loops</a:t>
            </a:r>
          </a:p>
          <a:p>
            <a:endParaRPr lang="en-GB" dirty="0"/>
          </a:p>
          <a:p>
            <a:r>
              <a:rPr lang="en-GB" dirty="0" smtClean="0"/>
              <a:t>Many algorithms elegantly expressed recursively</a:t>
            </a:r>
          </a:p>
          <a:p>
            <a:endParaRPr lang="en-GB" dirty="0"/>
          </a:p>
          <a:p>
            <a:r>
              <a:rPr lang="en-GB" dirty="0" smtClean="0"/>
              <a:t>Recursive functions</a:t>
            </a:r>
          </a:p>
          <a:p>
            <a:pPr lvl="1"/>
            <a:r>
              <a:rPr lang="en-GB" dirty="0" smtClean="0"/>
              <a:t>… must understand functions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8594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3244</TotalTime>
  <Words>1807</Words>
  <Application>Microsoft Macintosh PowerPoint</Application>
  <PresentationFormat>On-screen Show (4:3)</PresentationFormat>
  <Paragraphs>384</Paragraphs>
  <Slides>39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NewsPrint</vt:lpstr>
      <vt:lpstr>A Level Computer Science  Topic 4: Functions and Recursion</vt:lpstr>
      <vt:lpstr>Aims</vt:lpstr>
      <vt:lpstr>Recursion</vt:lpstr>
      <vt:lpstr>Example: Factorial</vt:lpstr>
      <vt:lpstr>Factorial Example</vt:lpstr>
      <vt:lpstr>Recursion</vt:lpstr>
      <vt:lpstr>Binary Search (Again)</vt:lpstr>
      <vt:lpstr>Recursive Sorting</vt:lpstr>
      <vt:lpstr>Merge Sort – Insight </vt:lpstr>
      <vt:lpstr>Merge Sort</vt:lpstr>
      <vt:lpstr>Merging</vt:lpstr>
      <vt:lpstr>Quicksort – Insight </vt:lpstr>
      <vt:lpstr>Quicksort Example</vt:lpstr>
      <vt:lpstr>Quicksort Description</vt:lpstr>
      <vt:lpstr>Exercise 1.1-1.2</vt:lpstr>
      <vt:lpstr>Properties</vt:lpstr>
      <vt:lpstr>Functions</vt:lpstr>
      <vt:lpstr>Why Functions?</vt:lpstr>
      <vt:lpstr>Elements of Functions</vt:lpstr>
      <vt:lpstr>Simple Functions</vt:lpstr>
      <vt:lpstr>Parameter &amp; Return </vt:lpstr>
      <vt:lpstr>Exercise: 2.1</vt:lpstr>
      <vt:lpstr>Function Call Tree</vt:lpstr>
      <vt:lpstr>Function Scope</vt:lpstr>
      <vt:lpstr>Global Variables</vt:lpstr>
      <vt:lpstr>Parameters and Assignment</vt:lpstr>
      <vt:lpstr>Exercise: 2.2-2.3</vt:lpstr>
      <vt:lpstr>Binary Search Function</vt:lpstr>
      <vt:lpstr>Programming with Recursion</vt:lpstr>
      <vt:lpstr>Recursive Algorithms &amp; Programs</vt:lpstr>
      <vt:lpstr>Factorial: Iterative and Recursive</vt:lpstr>
      <vt:lpstr>Exercise: 3.1</vt:lpstr>
      <vt:lpstr>Binary Search (Again)</vt:lpstr>
      <vt:lpstr>Merge Sort – Algorithm </vt:lpstr>
      <vt:lpstr>Merge Sort</vt:lpstr>
      <vt:lpstr>Merge Sort Example</vt:lpstr>
      <vt:lpstr>Exercise 3.3</vt:lpstr>
      <vt:lpstr>Summary</vt:lpstr>
      <vt:lpstr>Summary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subject/>
  <dc:creator>William Marsh</dc:creator>
  <cp:keywords/>
  <dc:description/>
  <cp:lastModifiedBy>William Marsh</cp:lastModifiedBy>
  <cp:revision>95</cp:revision>
  <cp:lastPrinted>2014-10-29T15:05:07Z</cp:lastPrinted>
  <dcterms:created xsi:type="dcterms:W3CDTF">2012-04-25T07:26:20Z</dcterms:created>
  <dcterms:modified xsi:type="dcterms:W3CDTF">2016-10-19T07:03:51Z</dcterms:modified>
  <cp:category/>
</cp:coreProperties>
</file>