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Shape 21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Shape 22"/>
          <p:cNvSpPr/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hape 3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Shape 39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Shape 40"/>
          <p:cNvSpPr/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hape 4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Shape 6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Shape 67"/>
          <p:cNvSpPr/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Shape 84"/>
          <p:cNvSpPr/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Shape 85"/>
          <p:cNvSpPr/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hape 8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Shape 94"/>
          <p:cNvSpPr/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hape 9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2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2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3" Type="http://schemas.openxmlformats.org/officeDocument/2006/relationships/image" Target="../media/image2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3" Type="http://schemas.openxmlformats.org/officeDocument/2006/relationships/image" Target="../media/image2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3" Type="http://schemas.openxmlformats.org/officeDocument/2006/relationships/image" Target="../media/image2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3" Type="http://schemas.openxmlformats.org/officeDocument/2006/relationships/image" Target="../media/image2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3" Type="http://schemas.openxmlformats.org/officeDocument/2006/relationships/image" Target="../media/image2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3" Type="http://schemas.openxmlformats.org/officeDocument/2006/relationships/image" Target="../media/image2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3" Type="http://schemas.openxmlformats.org/officeDocument/2006/relationships/image" Target="../media/image2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3" Type="http://schemas.openxmlformats.org/officeDocument/2006/relationships/image" Target="../media/image2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3" Type="http://schemas.openxmlformats.org/officeDocument/2006/relationships/image" Target="../media/image2.pn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3" Type="http://schemas.openxmlformats.org/officeDocument/2006/relationships/image" Target="../media/image2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3" Type="http://schemas.openxmlformats.org/officeDocument/2006/relationships/image" Target="../media/image2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Relationship Id="rId3" Type="http://schemas.openxmlformats.org/officeDocument/2006/relationships/image" Target="../media/image2.pn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Relationship Id="rId3" Type="http://schemas.openxmlformats.org/officeDocument/2006/relationships/image" Target="../media/image2.pn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Relationship Id="rId3" Type="http://schemas.openxmlformats.org/officeDocument/2006/relationships/image" Target="../media/image2.pn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ctrTitle"/>
          </p:nvPr>
        </p:nvSpPr>
        <p:spPr>
          <a:xfrm>
            <a:off x="413851" y="1275591"/>
            <a:ext cx="6418546" cy="4935809"/>
          </a:xfrm>
          <a:prstGeom prst="rect">
            <a:avLst/>
          </a:prstGeom>
        </p:spPr>
        <p:txBody>
          <a:bodyPr/>
          <a:lstStyle/>
          <a:p>
            <a:pPr defTabSz="467359">
              <a:defRPr b="1" sz="6400">
                <a:latin typeface="Helvetica"/>
                <a:ea typeface="Helvetica"/>
                <a:cs typeface="Helvetica"/>
                <a:sym typeface="Helvetica"/>
              </a:defRPr>
            </a:pPr>
            <a:r>
              <a:t>How to solve a</a:t>
            </a:r>
          </a:p>
          <a:p>
            <a:pPr defTabSz="467359">
              <a:defRPr b="1" sz="6400">
                <a:latin typeface="Helvetica"/>
                <a:ea typeface="Helvetica"/>
                <a:cs typeface="Helvetica"/>
                <a:sym typeface="Helvetica"/>
              </a:defRPr>
            </a:pPr>
            <a:r>
              <a:t> Kriss-Kross:</a:t>
            </a:r>
          </a:p>
          <a:p>
            <a:pPr defTabSz="467359">
              <a:defRPr sz="6400"/>
            </a:pPr>
            <a:r>
              <a:t>an introduction to logical thinking</a:t>
            </a:r>
          </a:p>
        </p:txBody>
      </p:sp>
      <p:sp>
        <p:nvSpPr>
          <p:cNvPr id="120" name="Shape 120"/>
          <p:cNvSpPr/>
          <p:nvPr>
            <p:ph type="subTitle" sz="quarter" idx="1"/>
          </p:nvPr>
        </p:nvSpPr>
        <p:spPr>
          <a:xfrm>
            <a:off x="-1609276" y="7126893"/>
            <a:ext cx="10464801" cy="1130301"/>
          </a:xfrm>
          <a:prstGeom prst="rect">
            <a:avLst/>
          </a:prstGeom>
        </p:spPr>
        <p:txBody>
          <a:bodyPr/>
          <a:lstStyle/>
          <a:p>
            <a:pPr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t>Paul Curzon</a:t>
            </a:r>
          </a:p>
          <a:p>
            <a:pPr/>
            <a:r>
              <a:t>Queen Mary University of London</a:t>
            </a:r>
          </a:p>
        </p:txBody>
      </p:sp>
      <p:pic>
        <p:nvPicPr>
          <p:cNvPr id="121" name="kriss-kross10-a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13568" y="1713754"/>
            <a:ext cx="5884770" cy="71896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" name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968321" y="406399"/>
            <a:ext cx="2466250" cy="6576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" name="MoL_supported_by_85key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25924" y="505266"/>
            <a:ext cx="2997201" cy="558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90727">
              <a:defRPr b="1" sz="6719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Solving Problems through Logical Thinking</a:t>
            </a:r>
          </a:p>
        </p:txBody>
      </p:sp>
      <p:sp>
        <p:nvSpPr>
          <p:cNvPr id="126" name="Shape 12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4400"/>
            </a:pPr>
            <a:r>
              <a:t>Logical thinking is just about thinking clearly and being careful.</a:t>
            </a:r>
          </a:p>
          <a:p>
            <a:pPr>
              <a:defRPr sz="4400"/>
            </a:pPr>
            <a:r>
              <a:t>Look for </a:t>
            </a:r>
            <a:r>
              <a:rPr b="1">
                <a:latin typeface="Helvetica"/>
                <a:ea typeface="Helvetica"/>
                <a:cs typeface="Helvetica"/>
                <a:sym typeface="Helvetica"/>
              </a:rPr>
              <a:t>clues that are useful now</a:t>
            </a:r>
            <a:r>
              <a:t>.</a:t>
            </a:r>
          </a:p>
          <a:p>
            <a:pPr>
              <a:defRPr sz="4400"/>
            </a:pPr>
            <a:r>
              <a:t>Some clues won’t be useful yet. Just be patient! You just need other clues first.</a:t>
            </a:r>
          </a:p>
          <a:p>
            <a:pPr>
              <a:defRPr sz="4400"/>
            </a:pPr>
            <a:r>
              <a:t>Check and double check.</a:t>
            </a:r>
          </a:p>
        </p:txBody>
      </p:sp>
      <p:pic>
        <p:nvPicPr>
          <p:cNvPr id="127" name="QM Logo B&amp;W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193054" y="8721515"/>
            <a:ext cx="2466250" cy="6576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/>
          <p:nvPr>
            <p:ph type="body" sz="half" idx="1"/>
          </p:nvPr>
        </p:nvSpPr>
        <p:spPr>
          <a:xfrm>
            <a:off x="827038" y="2197495"/>
            <a:ext cx="5334000" cy="5145083"/>
          </a:xfrm>
          <a:prstGeom prst="rect">
            <a:avLst/>
          </a:prstGeom>
        </p:spPr>
        <p:txBody>
          <a:bodyPr anchor="t"/>
          <a:lstStyle/>
          <a:p>
            <a:pPr marL="342900" indent="-342900">
              <a:defRPr sz="5000"/>
            </a:pPr>
            <a:r>
              <a:t>A good clue to look for first …</a:t>
            </a:r>
          </a:p>
          <a:p>
            <a:pPr marL="342900" indent="-342900">
              <a:defRPr sz="5000"/>
            </a:pPr>
            <a:r>
              <a:t>Find a word length that has only one word of that length</a:t>
            </a:r>
          </a:p>
        </p:txBody>
      </p:sp>
      <p:pic>
        <p:nvPicPr>
          <p:cNvPr id="130" name="kriss-kross10-a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02399" y="1524000"/>
            <a:ext cx="6096001" cy="7447763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Shape 131"/>
          <p:cNvSpPr/>
          <p:nvPr>
            <p:ph type="title"/>
          </p:nvPr>
        </p:nvSpPr>
        <p:spPr>
          <a:xfrm>
            <a:off x="952499" y="0"/>
            <a:ext cx="11099801" cy="2159001"/>
          </a:xfrm>
          <a:prstGeom prst="rect">
            <a:avLst/>
          </a:prstGeom>
        </p:spPr>
        <p:txBody>
          <a:bodyPr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Solving Kriss-Kross</a:t>
            </a:r>
          </a:p>
        </p:txBody>
      </p:sp>
      <p:pic>
        <p:nvPicPr>
          <p:cNvPr id="132" name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9542" y="8642929"/>
            <a:ext cx="2466249" cy="6576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body" sz="quarter" idx="1"/>
          </p:nvPr>
        </p:nvSpPr>
        <p:spPr>
          <a:xfrm>
            <a:off x="827037" y="2197495"/>
            <a:ext cx="5334001" cy="3683001"/>
          </a:xfrm>
          <a:prstGeom prst="rect">
            <a:avLst/>
          </a:prstGeom>
        </p:spPr>
        <p:txBody>
          <a:bodyPr anchor="t"/>
          <a:lstStyle>
            <a:lvl1pPr marL="342900" indent="-342900">
              <a:defRPr sz="5000"/>
            </a:lvl1pPr>
          </a:lstStyle>
          <a:p>
            <a:pPr/>
            <a:r>
              <a:t>Find a word length that has only one word of that length</a:t>
            </a:r>
          </a:p>
        </p:txBody>
      </p:sp>
      <p:pic>
        <p:nvPicPr>
          <p:cNvPr id="135" name="kriss-kross10-cathatsat-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02399" y="1524000"/>
            <a:ext cx="6096001" cy="744776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" name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9542" y="8642929"/>
            <a:ext cx="2466249" cy="6576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kriss-kross10-cathatsat-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02399" y="1524000"/>
            <a:ext cx="6096001" cy="7447760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Shape 139"/>
          <p:cNvSpPr/>
          <p:nvPr>
            <p:ph type="body" sz="quarter" idx="1"/>
          </p:nvPr>
        </p:nvSpPr>
        <p:spPr>
          <a:xfrm>
            <a:off x="952500" y="2715026"/>
            <a:ext cx="5334000" cy="3683001"/>
          </a:xfrm>
          <a:prstGeom prst="rect">
            <a:avLst/>
          </a:prstGeom>
        </p:spPr>
        <p:txBody>
          <a:bodyPr anchor="t"/>
          <a:lstStyle>
            <a:lvl1pPr marL="342900" indent="-342900">
              <a:defRPr sz="5000"/>
            </a:lvl1pPr>
          </a:lstStyle>
          <a:p>
            <a:pPr/>
            <a:r>
              <a:t>Then find a word in the grid of that length</a:t>
            </a:r>
          </a:p>
        </p:txBody>
      </p:sp>
      <p:pic>
        <p:nvPicPr>
          <p:cNvPr id="140" name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9542" y="8655629"/>
            <a:ext cx="2466249" cy="6576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/>
          <p:nvPr/>
        </p:nvSpPr>
        <p:spPr>
          <a:xfrm>
            <a:off x="917475" y="2860393"/>
            <a:ext cx="5584925" cy="4774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 marL="342900" indent="-342900" algn="l">
              <a:spcBef>
                <a:spcPts val="3200"/>
              </a:spcBef>
              <a:buSzPct val="75000"/>
              <a:buChar char="•"/>
              <a:defRPr sz="5000"/>
            </a:lvl1pPr>
          </a:lstStyle>
          <a:p>
            <a:pPr/>
            <a:r>
              <a:t>and fill in the word</a:t>
            </a:r>
          </a:p>
        </p:txBody>
      </p:sp>
      <p:pic>
        <p:nvPicPr>
          <p:cNvPr id="143" name="kriss-kross10-cathatsat-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02400" y="1523999"/>
            <a:ext cx="6096001" cy="74477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" name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9542" y="8642929"/>
            <a:ext cx="2466249" cy="6576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/>
          <p:nvPr/>
        </p:nvSpPr>
        <p:spPr>
          <a:xfrm>
            <a:off x="917475" y="2860393"/>
            <a:ext cx="5584925" cy="4774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marL="342900" indent="-342900" algn="l">
              <a:spcBef>
                <a:spcPts val="3200"/>
              </a:spcBef>
              <a:buSzPct val="75000"/>
              <a:buChar char="•"/>
              <a:defRPr sz="5000"/>
            </a:pPr>
            <a:r>
              <a:t>then cross the word off …</a:t>
            </a:r>
          </a:p>
          <a:p>
            <a:pPr marL="342900" indent="-342900" algn="l">
              <a:spcBef>
                <a:spcPts val="3200"/>
              </a:spcBef>
              <a:buSzPct val="75000"/>
              <a:buChar char="•"/>
              <a:defRPr sz="5000"/>
            </a:pPr>
            <a:r>
              <a:t>so you know which you have used!</a:t>
            </a:r>
          </a:p>
        </p:txBody>
      </p:sp>
      <p:pic>
        <p:nvPicPr>
          <p:cNvPr id="147" name="kriss-kross10-cathatsat-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02399" y="1523999"/>
            <a:ext cx="6096001" cy="74477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9542" y="8642929"/>
            <a:ext cx="2466249" cy="6576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/>
          <p:nvPr/>
        </p:nvSpPr>
        <p:spPr>
          <a:xfrm>
            <a:off x="917475" y="2860393"/>
            <a:ext cx="5584925" cy="4774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marL="322326" indent="-322326" algn="l" defTabSz="549148">
              <a:spcBef>
                <a:spcPts val="3000"/>
              </a:spcBef>
              <a:buSzPct val="75000"/>
              <a:buChar char="•"/>
              <a:defRPr sz="4700"/>
            </a:pPr>
            <a:r>
              <a:t>Now look for more clues.</a:t>
            </a:r>
          </a:p>
          <a:p>
            <a:pPr marL="322326" indent="-322326" algn="l" defTabSz="549148">
              <a:spcBef>
                <a:spcPts val="3000"/>
              </a:spcBef>
              <a:buSzPct val="75000"/>
              <a:buChar char="•"/>
              <a:defRPr sz="4700"/>
            </a:pPr>
            <a:r>
              <a:t>Which words in the grid have letters that mean only one word fits?</a:t>
            </a:r>
          </a:p>
        </p:txBody>
      </p:sp>
      <p:pic>
        <p:nvPicPr>
          <p:cNvPr id="151" name="kriss-kross10-cathatsat-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02400" y="1523999"/>
            <a:ext cx="6096000" cy="744776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9542" y="8642929"/>
            <a:ext cx="2466249" cy="6576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917475" y="1757516"/>
            <a:ext cx="5584925" cy="69807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marL="339471" indent="-339471" algn="l" defTabSz="578358">
              <a:spcBef>
                <a:spcPts val="3100"/>
              </a:spcBef>
              <a:buSzPct val="75000"/>
              <a:buChar char="•"/>
              <a:defRPr sz="4950">
                <a:solidFill>
                  <a:schemeClr val="accent2">
                    <a:hueOff val="-2473793"/>
                    <a:satOff val="-50209"/>
                    <a:lumOff val="23543"/>
                  </a:schemeClr>
                </a:solidFill>
              </a:defRPr>
            </a:pPr>
            <a:r>
              <a:t>Lots end in </a:t>
            </a:r>
            <a:r>
              <a:rPr b="1">
                <a:latin typeface="Helvetica"/>
                <a:ea typeface="Helvetica"/>
                <a:cs typeface="Helvetica"/>
                <a:sym typeface="Helvetica"/>
              </a:rPr>
              <a:t>t</a:t>
            </a:r>
            <a:r>
              <a:t> so that is no help</a:t>
            </a:r>
          </a:p>
          <a:p>
            <a:pPr marL="339471" indent="-339471" algn="l" defTabSz="578358">
              <a:spcBef>
                <a:spcPts val="3100"/>
              </a:spcBef>
              <a:buSzPct val="75000"/>
              <a:buChar char="•"/>
              <a:defRPr sz="4950">
                <a:solidFill>
                  <a:srgbClr val="FF2600"/>
                </a:solidFill>
              </a:defRPr>
            </a:pPr>
            <a:r>
              <a:t>but only one 3-letter word starts with</a:t>
            </a:r>
            <a:r>
              <a:t> </a:t>
            </a:r>
            <a:r>
              <a:rPr b="1">
                <a:latin typeface="Helvetica"/>
                <a:ea typeface="Helvetica"/>
                <a:cs typeface="Helvetica"/>
                <a:sym typeface="Helvetica"/>
              </a:rPr>
              <a:t>c</a:t>
            </a:r>
          </a:p>
          <a:p>
            <a:pPr marL="339471" indent="-339471" algn="l" defTabSz="578358">
              <a:spcBef>
                <a:spcPts val="3100"/>
              </a:spcBef>
              <a:buSzPct val="75000"/>
              <a:buChar char="•"/>
              <a:defRPr sz="4950">
                <a:solidFill>
                  <a:srgbClr val="0433FF"/>
                </a:solidFill>
              </a:defRPr>
            </a:pPr>
            <a:r>
              <a:t>(only one starts with </a:t>
            </a:r>
            <a:r>
              <a:rPr b="1">
                <a:latin typeface="Helvetica"/>
                <a:ea typeface="Helvetica"/>
                <a:cs typeface="Helvetica"/>
                <a:sym typeface="Helvetica"/>
              </a:rPr>
              <a:t>h</a:t>
            </a:r>
            <a:r>
              <a:t> so that’s possible too)</a:t>
            </a:r>
          </a:p>
        </p:txBody>
      </p:sp>
      <p:pic>
        <p:nvPicPr>
          <p:cNvPr id="155" name="kriss-kross10-cathatsat-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02399" y="1523999"/>
            <a:ext cx="6096001" cy="74477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9542" y="8642929"/>
            <a:ext cx="2466249" cy="6576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/>
        </p:nvSpPr>
        <p:spPr>
          <a:xfrm>
            <a:off x="917475" y="2860393"/>
            <a:ext cx="5584925" cy="4774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marL="342900" indent="-342900" algn="l">
              <a:spcBef>
                <a:spcPts val="3200"/>
              </a:spcBef>
              <a:buSzPct val="75000"/>
              <a:buChar char="•"/>
              <a:defRPr sz="5000"/>
            </a:pPr>
            <a:r>
              <a:t>Fill in that word (</a:t>
            </a:r>
            <a:r>
              <a:rPr b="1">
                <a:latin typeface="Helvetica"/>
                <a:ea typeface="Helvetica"/>
                <a:cs typeface="Helvetica"/>
                <a:sym typeface="Helvetica"/>
              </a:rPr>
              <a:t>cat</a:t>
            </a:r>
            <a:r>
              <a:t>)</a:t>
            </a:r>
          </a:p>
          <a:p>
            <a:pPr marL="342900" indent="-342900" algn="l">
              <a:spcBef>
                <a:spcPts val="3200"/>
              </a:spcBef>
              <a:buSzPct val="75000"/>
              <a:buChar char="•"/>
              <a:defRPr sz="5000"/>
            </a:pPr>
            <a:r>
              <a:t>Then cross it off.</a:t>
            </a:r>
          </a:p>
        </p:txBody>
      </p:sp>
      <p:pic>
        <p:nvPicPr>
          <p:cNvPr id="159" name="kriss-kross10-cathatsat-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37299" y="1523999"/>
            <a:ext cx="6096001" cy="74477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9542" y="8642929"/>
            <a:ext cx="2466249" cy="6576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/>
          <p:nvPr/>
        </p:nvSpPr>
        <p:spPr>
          <a:xfrm>
            <a:off x="917475" y="2860393"/>
            <a:ext cx="5584925" cy="4774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 marL="342900" indent="-342900" algn="l">
              <a:spcBef>
                <a:spcPts val="3200"/>
              </a:spcBef>
              <a:buSzPct val="75000"/>
              <a:buChar char="•"/>
              <a:defRPr sz="5000"/>
            </a:lvl1pPr>
          </a:lstStyle>
          <a:p>
            <a:pPr/>
            <a:r>
              <a:t>Now what other clues mean only one word fits?</a:t>
            </a:r>
          </a:p>
        </p:txBody>
      </p:sp>
      <p:pic>
        <p:nvPicPr>
          <p:cNvPr id="163" name="kriss-kross10-cathatsat-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37300" y="1524000"/>
            <a:ext cx="6096000" cy="744776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9542" y="8642929"/>
            <a:ext cx="2466249" cy="6576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/>
          <p:nvPr/>
        </p:nvSpPr>
        <p:spPr>
          <a:xfrm>
            <a:off x="917475" y="1804564"/>
            <a:ext cx="5584925" cy="670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marL="342900" indent="-342900" algn="l">
              <a:spcBef>
                <a:spcPts val="3200"/>
              </a:spcBef>
              <a:buSzPct val="75000"/>
              <a:buChar char="•"/>
              <a:defRPr sz="5000"/>
            </a:pPr>
            <a:r>
              <a:t>Only one three letter word starts with </a:t>
            </a:r>
            <a:r>
              <a:rPr b="1">
                <a:latin typeface="Helvetica"/>
                <a:ea typeface="Helvetica"/>
                <a:cs typeface="Helvetica"/>
                <a:sym typeface="Helvetica"/>
              </a:rPr>
              <a:t>t </a:t>
            </a:r>
            <a:r>
              <a:t>- </a:t>
            </a:r>
            <a:r>
              <a:rPr b="1">
                <a:latin typeface="Helvetica"/>
                <a:ea typeface="Helvetica"/>
                <a:cs typeface="Helvetica"/>
                <a:sym typeface="Helvetica"/>
              </a:rPr>
              <a:t>tap</a:t>
            </a:r>
          </a:p>
        </p:txBody>
      </p:sp>
      <p:pic>
        <p:nvPicPr>
          <p:cNvPr id="167" name="kriss-kross10-cathatsat-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02399" y="1524000"/>
            <a:ext cx="6096001" cy="744776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9542" y="8642929"/>
            <a:ext cx="2466249" cy="6576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/>
        </p:nvSpPr>
        <p:spPr>
          <a:xfrm>
            <a:off x="917475" y="1804564"/>
            <a:ext cx="5584925" cy="670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marL="342900" indent="-342900" algn="l">
              <a:spcBef>
                <a:spcPts val="3200"/>
              </a:spcBef>
              <a:buSzPct val="75000"/>
              <a:buChar char="•"/>
              <a:defRPr sz="5000"/>
            </a:pPr>
            <a:r>
              <a:t>Fill in the word and cross it off</a:t>
            </a:r>
          </a:p>
          <a:p>
            <a:pPr marL="342900" indent="-342900" algn="l">
              <a:spcBef>
                <a:spcPts val="3200"/>
              </a:spcBef>
              <a:buSzPct val="75000"/>
              <a:buChar char="•"/>
              <a:defRPr sz="5000"/>
            </a:pPr>
            <a:r>
              <a:t>Then find the next clue in the grid</a:t>
            </a:r>
          </a:p>
          <a:p>
            <a:pPr marL="342900" indent="-342900" algn="l">
              <a:spcBef>
                <a:spcPts val="3200"/>
              </a:spcBef>
              <a:buSzPct val="75000"/>
              <a:buChar char="•"/>
              <a:defRPr sz="5000"/>
            </a:pPr>
            <a:r>
              <a:t>There is still that </a:t>
            </a:r>
            <a:r>
              <a:rPr b="1">
                <a:latin typeface="Helvetica"/>
                <a:ea typeface="Helvetica"/>
                <a:cs typeface="Helvetica"/>
                <a:sym typeface="Helvetica"/>
              </a:rPr>
              <a:t>h</a:t>
            </a:r>
            <a:r>
              <a:t> we left</a:t>
            </a:r>
          </a:p>
        </p:txBody>
      </p:sp>
      <p:pic>
        <p:nvPicPr>
          <p:cNvPr id="171" name="kriss-kross10-cathatsat-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02400" y="1524000"/>
            <a:ext cx="6096001" cy="744776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9542" y="8642929"/>
            <a:ext cx="2466249" cy="6576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/>
          <p:nvPr/>
        </p:nvSpPr>
        <p:spPr>
          <a:xfrm>
            <a:off x="917475" y="2860393"/>
            <a:ext cx="5584925" cy="4774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marL="339471" indent="-339471" algn="l" defTabSz="578358">
              <a:spcBef>
                <a:spcPts val="3100"/>
              </a:spcBef>
              <a:buSzPct val="75000"/>
              <a:buChar char="•"/>
              <a:defRPr sz="4950"/>
            </a:pPr>
            <a:r>
              <a:t>The only three letter word that starts with h</a:t>
            </a:r>
            <a:r>
              <a:rPr b="1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t>is </a:t>
            </a:r>
            <a:r>
              <a:rPr b="1">
                <a:latin typeface="Helvetica"/>
                <a:ea typeface="Helvetica"/>
                <a:cs typeface="Helvetica"/>
                <a:sym typeface="Helvetica"/>
              </a:rPr>
              <a:t>hat</a:t>
            </a:r>
            <a:endParaRPr b="1">
              <a:latin typeface="Helvetica"/>
              <a:ea typeface="Helvetica"/>
              <a:cs typeface="Helvetica"/>
              <a:sym typeface="Helvetica"/>
            </a:endParaRPr>
          </a:p>
          <a:p>
            <a:pPr marL="339471" indent="-339471" algn="l" defTabSz="578358">
              <a:spcBef>
                <a:spcPts val="3100"/>
              </a:spcBef>
              <a:buSzPct val="75000"/>
              <a:buChar char="•"/>
              <a:defRPr sz="4950"/>
            </a:pPr>
            <a:r>
              <a:t>Fill in the word and cross it off</a:t>
            </a:r>
          </a:p>
        </p:txBody>
      </p:sp>
      <p:pic>
        <p:nvPicPr>
          <p:cNvPr id="175" name="kriss-kross10-cathatsat-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02400" y="1523999"/>
            <a:ext cx="6096001" cy="74477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9542" y="8642929"/>
            <a:ext cx="2466249" cy="6576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/>
          <p:nvPr/>
        </p:nvSpPr>
        <p:spPr>
          <a:xfrm>
            <a:off x="917475" y="1829973"/>
            <a:ext cx="5584925" cy="6835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marL="305181" indent="-305181" algn="l" defTabSz="519937">
              <a:spcBef>
                <a:spcPts val="2800"/>
              </a:spcBef>
              <a:buSzPct val="75000"/>
              <a:buChar char="•"/>
              <a:defRPr sz="4450"/>
            </a:pPr>
            <a:r>
              <a:t>That pesky 3-letter word ending in </a:t>
            </a:r>
            <a:r>
              <a:rPr b="1">
                <a:latin typeface="Helvetica"/>
                <a:ea typeface="Helvetica"/>
                <a:cs typeface="Helvetica"/>
                <a:sym typeface="Helvetica"/>
              </a:rPr>
              <a:t>t</a:t>
            </a:r>
            <a:r>
              <a:t> has been a problem.</a:t>
            </a:r>
          </a:p>
          <a:p>
            <a:pPr marL="305181" indent="-305181" algn="l" defTabSz="519937">
              <a:spcBef>
                <a:spcPts val="2800"/>
              </a:spcBef>
              <a:buSzPct val="75000"/>
              <a:buChar char="•"/>
              <a:defRPr sz="4450"/>
            </a:pPr>
            <a:r>
              <a:t>Before, lots of words could have gone there.</a:t>
            </a:r>
          </a:p>
          <a:p>
            <a:pPr marL="305181" indent="-305181" algn="l" defTabSz="519937">
              <a:spcBef>
                <a:spcPts val="2800"/>
              </a:spcBef>
              <a:buSzPct val="75000"/>
              <a:buChar char="•"/>
              <a:defRPr sz="4450"/>
            </a:pPr>
            <a:r>
              <a:t>But now only one 3-letter word is left.</a:t>
            </a:r>
          </a:p>
        </p:txBody>
      </p:sp>
      <p:pic>
        <p:nvPicPr>
          <p:cNvPr id="179" name="kriss-kross10-cathatsat-1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02399" y="1523999"/>
            <a:ext cx="6096001" cy="74477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0" name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9542" y="8642929"/>
            <a:ext cx="2466249" cy="6576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917475" y="2696353"/>
            <a:ext cx="5584925" cy="51030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marL="342900" indent="-342900" algn="l">
              <a:spcBef>
                <a:spcPts val="3200"/>
              </a:spcBef>
              <a:buSzPct val="75000"/>
              <a:buChar char="•"/>
              <a:defRPr sz="5000"/>
            </a:pPr>
            <a:r>
              <a:t>At last that clue’s time has come!</a:t>
            </a:r>
          </a:p>
          <a:p>
            <a:pPr marL="342900" indent="-342900" algn="l">
              <a:spcBef>
                <a:spcPts val="3200"/>
              </a:spcBef>
              <a:buSzPct val="75000"/>
              <a:buChar char="•"/>
              <a:defRPr sz="5000"/>
            </a:pPr>
            <a:r>
              <a:t>Fill in the word (</a:t>
            </a:r>
            <a:r>
              <a:rPr b="1">
                <a:latin typeface="Helvetica"/>
                <a:ea typeface="Helvetica"/>
                <a:cs typeface="Helvetica"/>
                <a:sym typeface="Helvetica"/>
              </a:rPr>
              <a:t>sat</a:t>
            </a:r>
            <a:r>
              <a:t>) and cross it off</a:t>
            </a:r>
          </a:p>
        </p:txBody>
      </p:sp>
      <p:pic>
        <p:nvPicPr>
          <p:cNvPr id="183" name="kriss-kross10-cathatsat-1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02399" y="1524000"/>
            <a:ext cx="6096001" cy="744776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9542" y="8642929"/>
            <a:ext cx="2466249" cy="6576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/>
          <p:nvPr/>
        </p:nvSpPr>
        <p:spPr>
          <a:xfrm>
            <a:off x="917475" y="1829973"/>
            <a:ext cx="5584925" cy="6835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marL="342900" indent="-342900" algn="l">
              <a:spcBef>
                <a:spcPts val="3200"/>
              </a:spcBef>
              <a:buSzPct val="75000"/>
              <a:buChar char="•"/>
              <a:defRPr sz="5000"/>
            </a:pPr>
            <a:r>
              <a:t>Now we only have 4-letter words left.</a:t>
            </a:r>
          </a:p>
          <a:p>
            <a:pPr marL="342900" indent="-342900" algn="l">
              <a:spcBef>
                <a:spcPts val="3200"/>
              </a:spcBef>
              <a:buSzPct val="75000"/>
              <a:buChar char="•"/>
              <a:defRPr sz="5000"/>
            </a:pPr>
            <a:r>
              <a:t>We could do either first.</a:t>
            </a:r>
          </a:p>
        </p:txBody>
      </p:sp>
      <p:pic>
        <p:nvPicPr>
          <p:cNvPr id="187" name="kriss-kross10-cathatsat-1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02400" y="1524000"/>
            <a:ext cx="6159501" cy="721565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8" name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9542" y="8642929"/>
            <a:ext cx="2466249" cy="6576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/>
          <p:nvPr/>
        </p:nvSpPr>
        <p:spPr>
          <a:xfrm>
            <a:off x="917475" y="3598582"/>
            <a:ext cx="5584925" cy="50672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marL="342900" indent="-342900" algn="l">
              <a:spcBef>
                <a:spcPts val="3200"/>
              </a:spcBef>
              <a:buSzPct val="75000"/>
              <a:buChar char="•"/>
              <a:defRPr sz="5000"/>
            </a:pPr>
            <a:r>
              <a:t>Let’s do </a:t>
            </a:r>
            <a:r>
              <a:rPr b="1">
                <a:latin typeface="Helvetica"/>
                <a:ea typeface="Helvetica"/>
                <a:cs typeface="Helvetica"/>
                <a:sym typeface="Helvetica"/>
              </a:rPr>
              <a:t>snap</a:t>
            </a:r>
            <a:r>
              <a:t> first</a:t>
            </a:r>
          </a:p>
        </p:txBody>
      </p:sp>
      <p:pic>
        <p:nvPicPr>
          <p:cNvPr id="191" name="kriss-kross10-cathatsat-1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02400" y="1524517"/>
            <a:ext cx="6096001" cy="71412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9542" y="8642929"/>
            <a:ext cx="2466249" cy="6576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/>
          <p:nvPr/>
        </p:nvSpPr>
        <p:spPr>
          <a:xfrm>
            <a:off x="917475" y="3598582"/>
            <a:ext cx="5584925" cy="50672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marL="342900" indent="-342900" algn="l">
              <a:spcBef>
                <a:spcPts val="3200"/>
              </a:spcBef>
              <a:buSzPct val="75000"/>
              <a:buChar char="•"/>
              <a:defRPr sz="5000"/>
            </a:pPr>
            <a:r>
              <a:t>Finally we do </a:t>
            </a:r>
            <a:r>
              <a:rPr b="1">
                <a:latin typeface="Helvetica"/>
                <a:ea typeface="Helvetica"/>
                <a:cs typeface="Helvetica"/>
                <a:sym typeface="Helvetica"/>
              </a:rPr>
              <a:t>trap</a:t>
            </a:r>
            <a:endParaRPr b="1">
              <a:latin typeface="Helvetica"/>
              <a:ea typeface="Helvetica"/>
              <a:cs typeface="Helvetica"/>
              <a:sym typeface="Helvetica"/>
            </a:endParaRPr>
          </a:p>
          <a:p>
            <a:pPr marL="342900" indent="-342900" algn="l">
              <a:spcBef>
                <a:spcPts val="3200"/>
              </a:spcBef>
              <a:buSzPct val="75000"/>
              <a:buChar char="•"/>
              <a:defRPr sz="5000"/>
            </a:pPr>
            <a:r>
              <a:t>And we are done!</a:t>
            </a:r>
          </a:p>
        </p:txBody>
      </p:sp>
      <p:pic>
        <p:nvPicPr>
          <p:cNvPr id="195" name="kriss-kross10-cathatsat-1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02399" y="1523999"/>
            <a:ext cx="6096001" cy="74477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9542" y="8642929"/>
            <a:ext cx="2466249" cy="6576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90727">
              <a:defRPr b="1" sz="6719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Solving Problems through Logical Thinking</a:t>
            </a:r>
          </a:p>
        </p:txBody>
      </p:sp>
      <p:sp>
        <p:nvSpPr>
          <p:cNvPr id="199" name="Shape 19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4400"/>
            </a:pPr>
            <a:r>
              <a:t>Logical thinking is just about thinking clearly and being careful.</a:t>
            </a:r>
          </a:p>
          <a:p>
            <a:pPr>
              <a:defRPr sz="4400"/>
            </a:pPr>
            <a:r>
              <a:t>Look for </a:t>
            </a:r>
            <a:r>
              <a:rPr b="1">
                <a:latin typeface="Helvetica"/>
                <a:ea typeface="Helvetica"/>
                <a:cs typeface="Helvetica"/>
                <a:sym typeface="Helvetica"/>
              </a:rPr>
              <a:t>clues that are useful now</a:t>
            </a:r>
            <a:r>
              <a:t>.</a:t>
            </a:r>
          </a:p>
          <a:p>
            <a:pPr>
              <a:defRPr sz="4400"/>
            </a:pPr>
            <a:r>
              <a:t>Some clues won’t be useful yet. Just be patient! You just need other clues first.</a:t>
            </a:r>
          </a:p>
          <a:p>
            <a:pPr>
              <a:defRPr sz="4400"/>
            </a:pPr>
            <a:r>
              <a:t>Check and double check.</a:t>
            </a:r>
          </a:p>
        </p:txBody>
      </p:sp>
      <p:pic>
        <p:nvPicPr>
          <p:cNvPr id="200" name="QM Logo B&amp;W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586051" y="8561166"/>
            <a:ext cx="2466250" cy="6576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