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x="9144000" cy="6858000"/>
  <p:notesSz cx="6858000" cy="9144000"/>
  <p:defaultTextStyle>
    <a:lvl1pPr>
      <a:defRPr sz="2400">
        <a:latin typeface="Arial"/>
        <a:ea typeface="Arial"/>
        <a:cs typeface="Arial"/>
        <a:sym typeface="Arial"/>
      </a:defRPr>
    </a:lvl1pPr>
    <a:lvl2pPr indent="457200">
      <a:defRPr sz="2400">
        <a:latin typeface="Arial"/>
        <a:ea typeface="Arial"/>
        <a:cs typeface="Arial"/>
        <a:sym typeface="Arial"/>
      </a:defRPr>
    </a:lvl2pPr>
    <a:lvl3pPr indent="914400">
      <a:defRPr sz="2400">
        <a:latin typeface="Arial"/>
        <a:ea typeface="Arial"/>
        <a:cs typeface="Arial"/>
        <a:sym typeface="Arial"/>
      </a:defRPr>
    </a:lvl3pPr>
    <a:lvl4pPr indent="1371600">
      <a:defRPr sz="2400">
        <a:latin typeface="Arial"/>
        <a:ea typeface="Arial"/>
        <a:cs typeface="Arial"/>
        <a:sym typeface="Arial"/>
      </a:defRPr>
    </a:lvl4pPr>
    <a:lvl5pPr indent="1828800">
      <a:defRPr sz="2400">
        <a:latin typeface="Arial"/>
        <a:ea typeface="Arial"/>
        <a:cs typeface="Arial"/>
        <a:sym typeface="Arial"/>
      </a:defRPr>
    </a:lvl5pPr>
    <a:lvl6pPr>
      <a:defRPr sz="2400">
        <a:latin typeface="Arial"/>
        <a:ea typeface="Arial"/>
        <a:cs typeface="Arial"/>
        <a:sym typeface="Arial"/>
      </a:defRPr>
    </a:lvl6pPr>
    <a:lvl7pPr>
      <a:defRPr sz="2400">
        <a:latin typeface="Arial"/>
        <a:ea typeface="Arial"/>
        <a:cs typeface="Arial"/>
        <a:sym typeface="Arial"/>
      </a:defRPr>
    </a:lvl7pPr>
    <a:lvl8pPr>
      <a:defRPr sz="2400">
        <a:latin typeface="Arial"/>
        <a:ea typeface="Arial"/>
        <a:cs typeface="Arial"/>
        <a:sym typeface="Arial"/>
      </a:defRPr>
    </a:lvl8pPr>
    <a:lvl9pPr>
      <a:defRPr sz="2400">
        <a:latin typeface="Arial"/>
        <a:ea typeface="Arial"/>
        <a:cs typeface="Arial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E7F3F4"/>
          </a:solidFill>
        </a:fill>
      </a:tcStyle>
    </a:wholeTbl>
    <a:band2H>
      <a:tcTxStyle b="def" i="def"/>
      <a:tcStyle>
        <a:tcBdr/>
        <a:fill>
          <a:solidFill>
            <a:srgbClr val="F3F9FA"/>
          </a:solidFill>
        </a:fill>
      </a:tcStyle>
    </a:band2H>
    <a:firstCol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BBE0E3"/>
          </a:solidFill>
        </a:fill>
      </a:tcStyle>
    </a:firstCol>
    <a:la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BBE0E3"/>
          </a:solidFill>
        </a:fill>
      </a:tcStyle>
    </a:lastRow>
    <a:fir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BBE0E3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E2E2E2"/>
          </a:solidFill>
        </a:fill>
      </a:tcStyle>
    </a:wholeTbl>
    <a:band2H>
      <a:tcTxStyle b="def" i="def"/>
      <a:tcStyle>
        <a:tcBdr/>
        <a:fill>
          <a:solidFill>
            <a:srgbClr val="F1F1F1"/>
          </a:solidFill>
        </a:fill>
      </a:tcStyle>
    </a:band2H>
    <a:firstCol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AAAAA"/>
          </a:solidFill>
        </a:fill>
      </a:tcStyle>
    </a:firstCol>
    <a:la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AAAAA"/>
          </a:solidFill>
        </a:fill>
      </a:tcStyle>
    </a:lastRow>
    <a:fir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AAAAA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CCCDA"/>
          </a:solidFill>
        </a:fill>
      </a:tcStyle>
    </a:wholeTbl>
    <a:band2H>
      <a:tcTxStyle b="def" i="def"/>
      <a:tcStyle>
        <a:tcBdr/>
        <a:fill>
          <a:solidFill>
            <a:srgbClr val="E7E7ED"/>
          </a:solidFill>
        </a:fill>
      </a:tcStyle>
    </a:band2H>
    <a:firstCol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2E2E8B"/>
          </a:solidFill>
        </a:fill>
      </a:tcStyle>
    </a:firstCol>
    <a:la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2E2E8B"/>
          </a:solidFill>
        </a:fill>
      </a:tcStyle>
    </a:lastRow>
    <a:fir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2E2E8B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BE0E3"/>
          </a:solidFill>
        </a:fill>
      </a:tcStyle>
    </a:firstCol>
    <a:lastRow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BE0E3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508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254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19" name="Shape 1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7" name="Shape 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685799" y="1981200"/>
            <a:ext cx="3814235" cy="48768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13" name="Shape 13"/>
          <p:cNvSpPr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16" name="Shape 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Title Text</a:t>
            </a:r>
          </a:p>
        </p:txBody>
      </p:sp>
      <p:sp>
        <p:nvSpPr>
          <p:cNvPr id="17" name="Shape 1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sldNum" sz="quarter" idx="2"/>
          </p:nvPr>
        </p:nvSpPr>
        <p:spPr>
          <a:xfrm>
            <a:off x="6553200" y="6248400"/>
            <a:ext cx="1905000" cy="288824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r">
              <a:defRPr sz="1400">
                <a:solidFill>
                  <a:srgbClr val="FFFFFF"/>
                </a:solidFill>
              </a:defRPr>
            </a:lvl1pPr>
          </a:lstStyle>
          <a:p>
            <a:pPr lvl="0"/>
            <a:fld id="{86CB4B4D-7CA3-9044-876B-883B54F8677D}" type="slidenum"/>
          </a:p>
        </p:txBody>
      </p:sp>
      <p:sp>
        <p:nvSpPr>
          <p:cNvPr id="3" name="Shape 3"/>
          <p:cNvSpPr/>
          <p:nvPr>
            <p:ph type="title"/>
          </p:nvPr>
        </p:nvSpPr>
        <p:spPr>
          <a:xfrm>
            <a:off x="685800" y="381000"/>
            <a:ext cx="7772400" cy="160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 lvl="0">
              <a:defRPr sz="1800"/>
            </a:pPr>
            <a:r>
              <a:rPr sz="4400"/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685800" y="1981200"/>
            <a:ext cx="7772400" cy="4876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</p:sldLayoutIdLst>
  <p:transition spd="med" advClick="1"/>
  <p:txStyles>
    <p:titleStyle>
      <a:lvl1pPr algn="ctr">
        <a:defRPr sz="4400">
          <a:latin typeface="Arial"/>
          <a:ea typeface="Arial"/>
          <a:cs typeface="Arial"/>
          <a:sym typeface="Arial"/>
        </a:defRPr>
      </a:lvl1pPr>
      <a:lvl2pPr algn="ctr">
        <a:defRPr sz="4400">
          <a:latin typeface="Arial"/>
          <a:ea typeface="Arial"/>
          <a:cs typeface="Arial"/>
          <a:sym typeface="Arial"/>
        </a:defRPr>
      </a:lvl2pPr>
      <a:lvl3pPr algn="ctr">
        <a:defRPr sz="4400">
          <a:latin typeface="Arial"/>
          <a:ea typeface="Arial"/>
          <a:cs typeface="Arial"/>
          <a:sym typeface="Arial"/>
        </a:defRPr>
      </a:lvl3pPr>
      <a:lvl4pPr algn="ctr">
        <a:defRPr sz="4400">
          <a:latin typeface="Arial"/>
          <a:ea typeface="Arial"/>
          <a:cs typeface="Arial"/>
          <a:sym typeface="Arial"/>
        </a:defRPr>
      </a:lvl4pPr>
      <a:lvl5pPr algn="ctr">
        <a:defRPr sz="4400">
          <a:latin typeface="Arial"/>
          <a:ea typeface="Arial"/>
          <a:cs typeface="Arial"/>
          <a:sym typeface="Arial"/>
        </a:defRPr>
      </a:lvl5pPr>
      <a:lvl6pPr indent="457200" algn="ctr">
        <a:defRPr sz="4400">
          <a:latin typeface="Arial"/>
          <a:ea typeface="Arial"/>
          <a:cs typeface="Arial"/>
          <a:sym typeface="Arial"/>
        </a:defRPr>
      </a:lvl6pPr>
      <a:lvl7pPr indent="914400" algn="ctr">
        <a:defRPr sz="4400">
          <a:latin typeface="Arial"/>
          <a:ea typeface="Arial"/>
          <a:cs typeface="Arial"/>
          <a:sym typeface="Arial"/>
        </a:defRPr>
      </a:lvl7pPr>
      <a:lvl8pPr indent="1371600" algn="ctr">
        <a:defRPr sz="4400">
          <a:latin typeface="Arial"/>
          <a:ea typeface="Arial"/>
          <a:cs typeface="Arial"/>
          <a:sym typeface="Arial"/>
        </a:defRPr>
      </a:lvl8pPr>
      <a:lvl9pPr indent="1828800" algn="ctr">
        <a:defRPr sz="4400">
          <a:latin typeface="Arial"/>
          <a:ea typeface="Arial"/>
          <a:cs typeface="Arial"/>
          <a:sym typeface="Arial"/>
        </a:defRPr>
      </a:lvl9pPr>
    </p:titleStyle>
    <p:bodyStyle>
      <a:lvl1pPr marL="342900" indent="-342900">
        <a:spcBef>
          <a:spcPts val="700"/>
        </a:spcBef>
        <a:buSzPct val="100000"/>
        <a:buChar char="»"/>
        <a:defRPr sz="3200">
          <a:solidFill>
            <a:srgbClr val="FFFFFF"/>
          </a:solidFill>
          <a:latin typeface="Arial"/>
          <a:ea typeface="Arial"/>
          <a:cs typeface="Arial"/>
          <a:sym typeface="Arial"/>
        </a:defRPr>
      </a:lvl1pPr>
      <a:lvl2pPr marL="783771" indent="-326571">
        <a:spcBef>
          <a:spcPts val="700"/>
        </a:spcBef>
        <a:buSzPct val="100000"/>
        <a:buChar char="–"/>
        <a:defRPr sz="3200">
          <a:solidFill>
            <a:srgbClr val="FFFFFF"/>
          </a:solidFill>
          <a:latin typeface="Arial"/>
          <a:ea typeface="Arial"/>
          <a:cs typeface="Arial"/>
          <a:sym typeface="Arial"/>
        </a:defRPr>
      </a:lvl2pPr>
      <a:lvl3pPr marL="1219200" indent="-304800">
        <a:spcBef>
          <a:spcPts val="700"/>
        </a:spcBef>
        <a:buSzPct val="100000"/>
        <a:buChar char="•"/>
        <a:defRPr sz="3200">
          <a:solidFill>
            <a:srgbClr val="FFFFFF"/>
          </a:solidFill>
          <a:latin typeface="Arial"/>
          <a:ea typeface="Arial"/>
          <a:cs typeface="Arial"/>
          <a:sym typeface="Arial"/>
        </a:defRPr>
      </a:lvl3pPr>
      <a:lvl4pPr marL="1737360" indent="-365760">
        <a:spcBef>
          <a:spcPts val="700"/>
        </a:spcBef>
        <a:buSzPct val="100000"/>
        <a:buChar char="–"/>
        <a:defRPr sz="3200">
          <a:solidFill>
            <a:srgbClr val="FFFFFF"/>
          </a:solidFill>
          <a:latin typeface="Arial"/>
          <a:ea typeface="Arial"/>
          <a:cs typeface="Arial"/>
          <a:sym typeface="Arial"/>
        </a:defRPr>
      </a:lvl4pPr>
      <a:lvl5pPr marL="2235200" indent="-406400">
        <a:spcBef>
          <a:spcPts val="700"/>
        </a:spcBef>
        <a:buSzPct val="100000"/>
        <a:buChar char="»"/>
        <a:defRPr sz="3200">
          <a:solidFill>
            <a:srgbClr val="FFFFFF"/>
          </a:solidFill>
          <a:latin typeface="Arial"/>
          <a:ea typeface="Arial"/>
          <a:cs typeface="Arial"/>
          <a:sym typeface="Arial"/>
        </a:defRPr>
      </a:lvl5pPr>
      <a:lvl6pPr marL="2692400" indent="-406400">
        <a:spcBef>
          <a:spcPts val="700"/>
        </a:spcBef>
        <a:buSzPct val="100000"/>
        <a:buChar char="•"/>
        <a:defRPr sz="3200">
          <a:solidFill>
            <a:srgbClr val="FFFFFF"/>
          </a:solidFill>
          <a:latin typeface="Arial"/>
          <a:ea typeface="Arial"/>
          <a:cs typeface="Arial"/>
          <a:sym typeface="Arial"/>
        </a:defRPr>
      </a:lvl6pPr>
      <a:lvl7pPr marL="3149600" indent="-406400">
        <a:spcBef>
          <a:spcPts val="700"/>
        </a:spcBef>
        <a:buSzPct val="100000"/>
        <a:buChar char="•"/>
        <a:defRPr sz="3200">
          <a:solidFill>
            <a:srgbClr val="FFFFFF"/>
          </a:solidFill>
          <a:latin typeface="Arial"/>
          <a:ea typeface="Arial"/>
          <a:cs typeface="Arial"/>
          <a:sym typeface="Arial"/>
        </a:defRPr>
      </a:lvl7pPr>
      <a:lvl8pPr marL="3606800" indent="-406400">
        <a:spcBef>
          <a:spcPts val="700"/>
        </a:spcBef>
        <a:buSzPct val="100000"/>
        <a:buChar char="•"/>
        <a:defRPr sz="3200">
          <a:solidFill>
            <a:srgbClr val="FFFFFF"/>
          </a:solidFill>
          <a:latin typeface="Arial"/>
          <a:ea typeface="Arial"/>
          <a:cs typeface="Arial"/>
          <a:sym typeface="Arial"/>
        </a:defRPr>
      </a:lvl8pPr>
      <a:lvl9pPr marL="4064000" indent="-406400">
        <a:spcBef>
          <a:spcPts val="700"/>
        </a:spcBef>
        <a:buSzPct val="100000"/>
        <a:buChar char="•"/>
        <a:defRPr sz="3200">
          <a:solidFill>
            <a:srgbClr val="FFFFFF"/>
          </a:solidFill>
          <a:latin typeface="Arial"/>
          <a:ea typeface="Arial"/>
          <a:cs typeface="Arial"/>
          <a:sym typeface="Arial"/>
        </a:defRPr>
      </a:lvl9pPr>
    </p:bodyStyle>
    <p:otherStyle>
      <a:lvl1pPr algn="r">
        <a:defRPr sz="1400">
          <a:solidFill>
            <a:schemeClr val="tx1"/>
          </a:solidFill>
          <a:latin typeface="+mn-lt"/>
          <a:ea typeface="+mn-ea"/>
          <a:cs typeface="+mn-cs"/>
          <a:sym typeface="Arial"/>
        </a:defRPr>
      </a:lvl1pPr>
      <a:lvl2pPr indent="457200" algn="r">
        <a:defRPr sz="1400">
          <a:solidFill>
            <a:schemeClr val="tx1"/>
          </a:solidFill>
          <a:latin typeface="+mn-lt"/>
          <a:ea typeface="+mn-ea"/>
          <a:cs typeface="+mn-cs"/>
          <a:sym typeface="Arial"/>
        </a:defRPr>
      </a:lvl2pPr>
      <a:lvl3pPr indent="914400" algn="r">
        <a:defRPr sz="1400">
          <a:solidFill>
            <a:schemeClr val="tx1"/>
          </a:solidFill>
          <a:latin typeface="+mn-lt"/>
          <a:ea typeface="+mn-ea"/>
          <a:cs typeface="+mn-cs"/>
          <a:sym typeface="Arial"/>
        </a:defRPr>
      </a:lvl3pPr>
      <a:lvl4pPr indent="1371600" algn="r">
        <a:defRPr sz="1400">
          <a:solidFill>
            <a:schemeClr val="tx1"/>
          </a:solidFill>
          <a:latin typeface="+mn-lt"/>
          <a:ea typeface="+mn-ea"/>
          <a:cs typeface="+mn-cs"/>
          <a:sym typeface="Arial"/>
        </a:defRPr>
      </a:lvl4pPr>
      <a:lvl5pPr indent="1828800" algn="r">
        <a:defRPr sz="1400">
          <a:solidFill>
            <a:schemeClr val="tx1"/>
          </a:solidFill>
          <a:latin typeface="+mn-lt"/>
          <a:ea typeface="+mn-ea"/>
          <a:cs typeface="+mn-cs"/>
          <a:sym typeface="Arial"/>
        </a:defRPr>
      </a:lvl5pPr>
      <a:lvl6pPr algn="r">
        <a:defRPr sz="1400">
          <a:solidFill>
            <a:schemeClr val="tx1"/>
          </a:solidFill>
          <a:latin typeface="+mn-lt"/>
          <a:ea typeface="+mn-ea"/>
          <a:cs typeface="+mn-cs"/>
          <a:sym typeface="Arial"/>
        </a:defRPr>
      </a:lvl6pPr>
      <a:lvl7pPr algn="r">
        <a:defRPr sz="1400">
          <a:solidFill>
            <a:schemeClr val="tx1"/>
          </a:solidFill>
          <a:latin typeface="+mn-lt"/>
          <a:ea typeface="+mn-ea"/>
          <a:cs typeface="+mn-cs"/>
          <a:sym typeface="Arial"/>
        </a:defRPr>
      </a:lvl7pPr>
      <a:lvl8pPr algn="r">
        <a:defRPr sz="1400">
          <a:solidFill>
            <a:schemeClr val="tx1"/>
          </a:solidFill>
          <a:latin typeface="+mn-lt"/>
          <a:ea typeface="+mn-ea"/>
          <a:cs typeface="+mn-cs"/>
          <a:sym typeface="Arial"/>
        </a:defRPr>
      </a:lvl8pPr>
      <a:lvl9pPr algn="r">
        <a:defRPr sz="1400">
          <a:solidFill>
            <a:schemeClr val="tx1"/>
          </a:solid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e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title"/>
          </p:nvPr>
        </p:nvSpPr>
        <p:spPr>
          <a:xfrm>
            <a:off x="404093" y="88900"/>
            <a:ext cx="8335814" cy="2667000"/>
          </a:xfrm>
          <a:prstGeom prst="rect">
            <a:avLst/>
          </a:prstGeom>
        </p:spPr>
        <p:txBody>
          <a:bodyPr lIns="0" tIns="0" rIns="0" bIns="0">
            <a:normAutofit fontScale="100000" lnSpcReduction="0"/>
          </a:bodyPr>
          <a:lstStyle/>
          <a:p>
            <a:pPr lvl="0">
              <a:defRPr sz="1800"/>
            </a:pPr>
            <a:r>
              <a:rPr sz="4400">
                <a:solidFill>
                  <a:srgbClr val="FFFFFF"/>
                </a:solidFill>
              </a:rPr>
              <a:t>Punch Card </a:t>
            </a:r>
            <a:r>
              <a:rPr sz="4400">
                <a:solidFill>
                  <a:srgbClr val="FFFFFF"/>
                </a:solidFill>
              </a:rPr>
              <a:t>Sorting</a:t>
            </a:r>
            <a:r>
              <a:rPr sz="4400">
                <a:solidFill>
                  <a:srgbClr val="FFFFFF"/>
                </a:solidFill>
              </a:rPr>
              <a:t>:</a:t>
            </a:r>
            <a:endParaRPr sz="4400">
              <a:solidFill>
                <a:srgbClr val="FFFFFF"/>
              </a:solidFill>
            </a:endParaRPr>
          </a:p>
          <a:p>
            <a:pPr lvl="0">
              <a:defRPr sz="1800"/>
            </a:pPr>
            <a:r>
              <a:rPr sz="4400">
                <a:solidFill>
                  <a:srgbClr val="FFFFFF"/>
                </a:solidFill>
              </a:rPr>
              <a:t>Binary Radix Sort</a:t>
            </a:r>
          </a:p>
        </p:txBody>
      </p:sp>
      <p:sp>
        <p:nvSpPr>
          <p:cNvPr id="22" name="Shape 22"/>
          <p:cNvSpPr/>
          <p:nvPr/>
        </p:nvSpPr>
        <p:spPr>
          <a:xfrm>
            <a:off x="1712895" y="5638800"/>
            <a:ext cx="5718210" cy="8434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lvl="0" algn="ctr">
              <a:defRPr sz="1800"/>
            </a:pPr>
            <a:r>
              <a:rPr sz="2800">
                <a:solidFill>
                  <a:srgbClr val="FFFFFF"/>
                </a:solidFill>
              </a:rPr>
              <a:t>www.teachinglondoncomputing.org</a:t>
            </a:r>
            <a:endParaRPr sz="2800">
              <a:solidFill>
                <a:srgbClr val="FFFFFF"/>
              </a:solidFill>
            </a:endParaRPr>
          </a:p>
          <a:p>
            <a:pPr lvl="0" algn="ctr">
              <a:defRPr sz="1800"/>
            </a:pPr>
            <a:r>
              <a:rPr sz="2400">
                <a:solidFill>
                  <a:srgbClr val="FFFFFF"/>
                </a:solidFill>
                <a:effectLst>
                  <a:outerShdw sx="100000" sy="100000" kx="0" ky="0" algn="b" rotWithShape="0" blurRad="12700" dist="25400" dir="2700000">
                    <a:srgbClr val="808080"/>
                  </a:outerShdw>
                </a:effectLst>
              </a:rPr>
              <a:t>Twitter: @TeachingLDNComp</a:t>
            </a:r>
          </a:p>
        </p:txBody>
      </p:sp>
      <p:pic>
        <p:nvPicPr>
          <p:cNvPr id="23" name="qmul logo for slides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010400" y="6113462"/>
            <a:ext cx="1981200" cy="744538"/>
          </a:xfrm>
          <a:prstGeom prst="rect">
            <a:avLst/>
          </a:prstGeom>
          <a:ln w="12700">
            <a:miter lim="400000"/>
          </a:ln>
        </p:spPr>
      </p:pic>
      <p:sp>
        <p:nvSpPr>
          <p:cNvPr id="24" name="Shape 24"/>
          <p:cNvSpPr/>
          <p:nvPr/>
        </p:nvSpPr>
        <p:spPr>
          <a:xfrm>
            <a:off x="2895600" y="3906347"/>
            <a:ext cx="3352800" cy="16469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 marL="342900" indent="-342900" algn="ctr">
              <a:spcBef>
                <a:spcPts val="300"/>
              </a:spcBef>
              <a:defRPr sz="1800"/>
            </a:pPr>
            <a:r>
              <a:rPr sz="2200">
                <a:solidFill>
                  <a:srgbClr val="FFFFFF"/>
                </a:solidFill>
              </a:rPr>
              <a:t>With support from </a:t>
            </a:r>
            <a:endParaRPr sz="2200">
              <a:solidFill>
                <a:srgbClr val="FFFFFF"/>
              </a:solidFill>
            </a:endParaRPr>
          </a:p>
          <a:p>
            <a:pPr lvl="0" marL="342900" indent="-342900" algn="ctr">
              <a:spcBef>
                <a:spcPts val="300"/>
              </a:spcBef>
              <a:defRPr sz="1800"/>
            </a:pPr>
            <a:r>
              <a:rPr sz="2200">
                <a:solidFill>
                  <a:srgbClr val="FFFFFF"/>
                </a:solidFill>
              </a:rPr>
              <a:t>Google, </a:t>
            </a:r>
            <a:endParaRPr sz="2200">
              <a:solidFill>
                <a:srgbClr val="FFFFFF"/>
              </a:solidFill>
            </a:endParaRPr>
          </a:p>
          <a:p>
            <a:pPr lvl="0" marL="342900" indent="-342900" algn="ctr">
              <a:spcBef>
                <a:spcPts val="700"/>
              </a:spcBef>
              <a:defRPr sz="1800"/>
            </a:pPr>
            <a:r>
              <a:rPr sz="2200">
                <a:solidFill>
                  <a:srgbClr val="FFFFFF"/>
                </a:solidFill>
              </a:rPr>
              <a:t>Dept for Education</a:t>
            </a:r>
            <a:endParaRPr sz="2200">
              <a:solidFill>
                <a:srgbClr val="FFFFFF"/>
              </a:solidFill>
            </a:endParaRPr>
          </a:p>
          <a:p>
            <a:pPr lvl="0" marL="342900" indent="-342900" algn="ctr">
              <a:spcBef>
                <a:spcPts val="700"/>
              </a:spcBef>
              <a:defRPr sz="1800"/>
            </a:pPr>
            <a:r>
              <a:rPr sz="2200">
                <a:solidFill>
                  <a:srgbClr val="FFFFFF"/>
                </a:solidFill>
              </a:rPr>
              <a:t>the Mayor of London</a:t>
            </a:r>
            <a:r>
              <a:rPr sz="2200"/>
              <a:t> </a:t>
            </a:r>
          </a:p>
        </p:txBody>
      </p:sp>
      <p:sp>
        <p:nvSpPr>
          <p:cNvPr id="25" name="Shape 25"/>
          <p:cNvSpPr/>
          <p:nvPr/>
        </p:nvSpPr>
        <p:spPr>
          <a:xfrm>
            <a:off x="2207364" y="2142213"/>
            <a:ext cx="4729272" cy="14088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lvl="0" marL="342900" indent="-342900" algn="ctr">
              <a:spcBef>
                <a:spcPts val="700"/>
              </a:spcBef>
              <a:defRPr sz="1800"/>
            </a:pPr>
            <a:r>
              <a:rPr sz="3200">
                <a:solidFill>
                  <a:srgbClr val="FFFFFF"/>
                </a:solidFill>
              </a:rPr>
              <a:t>Paul Curzon</a:t>
            </a:r>
            <a:endParaRPr sz="2400">
              <a:solidFill>
                <a:srgbClr val="FFFFFF"/>
              </a:solidFill>
            </a:endParaRPr>
          </a:p>
          <a:p>
            <a:pPr lvl="0" marL="342900" indent="-342900" algn="ctr">
              <a:spcBef>
                <a:spcPts val="500"/>
              </a:spcBef>
              <a:defRPr sz="1800"/>
            </a:pPr>
            <a:r>
              <a:rPr sz="2400">
                <a:solidFill>
                  <a:srgbClr val="FFFFFF"/>
                </a:solidFill>
              </a:rPr>
              <a:t>Queen Mary University of London</a:t>
            </a:r>
            <a:endParaRPr sz="2400">
              <a:solidFill>
                <a:srgbClr val="FFFFFF"/>
              </a:solidFill>
            </a:endParaRPr>
          </a:p>
          <a:p>
            <a:pPr lvl="0" marL="342900" indent="-342900" algn="ctr">
              <a:spcBef>
                <a:spcPts val="500"/>
              </a:spcBef>
              <a:defRPr sz="1800"/>
            </a:pPr>
            <a:r>
              <a:rPr sz="2400">
                <a:solidFill>
                  <a:srgbClr val="FFFFFF"/>
                </a:solidFill>
              </a:rPr>
              <a:t>CAS London</a:t>
            </a:r>
          </a:p>
        </p:txBody>
      </p:sp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/>
          <p:nvPr>
            <p:ph type="title"/>
          </p:nvPr>
        </p:nvSpPr>
        <p:spPr>
          <a:xfrm>
            <a:off x="685800" y="609599"/>
            <a:ext cx="7772400" cy="1143002"/>
          </a:xfrm>
          <a:prstGeom prst="rect">
            <a:avLst/>
          </a:prstGeom>
        </p:spPr>
        <p:txBody>
          <a:bodyPr lIns="0" tIns="0" rIns="0" bIns="0">
            <a:normAutofit fontScale="100000" lnSpcReduction="0"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Aims</a:t>
            </a:r>
          </a:p>
        </p:txBody>
      </p:sp>
      <p:sp>
        <p:nvSpPr>
          <p:cNvPr id="28" name="Shape 28"/>
          <p:cNvSpPr/>
          <p:nvPr>
            <p:ph type="body" idx="1"/>
          </p:nvPr>
        </p:nvSpPr>
        <p:spPr>
          <a:xfrm>
            <a:off x="685800" y="1676400"/>
            <a:ext cx="7772400" cy="4114800"/>
          </a:xfrm>
          <a:prstGeom prst="rect">
            <a:avLst/>
          </a:prstGeom>
        </p:spPr>
        <p:txBody>
          <a:bodyPr lIns="0" tIns="0" rIns="0" bIns="0">
            <a:normAutofit fontScale="100000" lnSpcReduction="0"/>
          </a:bodyPr>
          <a:lstStyle/>
          <a:p>
            <a:pPr lvl="0" marL="305180" indent="-305180" defTabSz="813816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sz="2492">
                <a:solidFill>
                  <a:srgbClr val="FFFFFF"/>
                </a:solidFill>
              </a:rPr>
              <a:t>Give you deeper understanding of core topics</a:t>
            </a:r>
            <a:endParaRPr sz="2492">
              <a:solidFill>
                <a:srgbClr val="FFFFFF"/>
              </a:solidFill>
            </a:endParaRPr>
          </a:p>
          <a:p>
            <a:pPr lvl="1" marL="661225" indent="-254317" defTabSz="813816">
              <a:lnSpc>
                <a:spcPct val="90000"/>
              </a:lnSpc>
              <a:spcBef>
                <a:spcPts val="500"/>
              </a:spcBef>
              <a:defRPr sz="1800">
                <a:solidFill>
                  <a:srgbClr val="000000"/>
                </a:solidFill>
              </a:defRPr>
            </a:pPr>
            <a:r>
              <a:rPr sz="2136">
                <a:solidFill>
                  <a:srgbClr val="FFFFFF"/>
                </a:solidFill>
              </a:rPr>
              <a:t>Binary Radix Sort</a:t>
            </a:r>
            <a:endParaRPr sz="2136">
              <a:solidFill>
                <a:srgbClr val="FFFFFF"/>
              </a:solidFill>
            </a:endParaRPr>
          </a:p>
          <a:p>
            <a:pPr lvl="1" marL="661225" indent="-254317" defTabSz="813816">
              <a:lnSpc>
                <a:spcPct val="90000"/>
              </a:lnSpc>
              <a:spcBef>
                <a:spcPts val="500"/>
              </a:spcBef>
              <a:defRPr sz="1800">
                <a:solidFill>
                  <a:srgbClr val="000000"/>
                </a:solidFill>
              </a:defRPr>
            </a:pPr>
            <a:r>
              <a:rPr sz="2136">
                <a:solidFill>
                  <a:srgbClr val="FFFFFF"/>
                </a:solidFill>
              </a:rPr>
              <a:t>Binary numbers</a:t>
            </a:r>
            <a:endParaRPr sz="2136">
              <a:solidFill>
                <a:srgbClr val="FFFFFF"/>
              </a:solidFill>
            </a:endParaRPr>
          </a:p>
          <a:p>
            <a:pPr lvl="1" marL="661225" indent="-254317" defTabSz="813816">
              <a:lnSpc>
                <a:spcPct val="90000"/>
              </a:lnSpc>
              <a:spcBef>
                <a:spcPts val="500"/>
              </a:spcBef>
              <a:defRPr sz="1800">
                <a:solidFill>
                  <a:srgbClr val="000000"/>
                </a:solidFill>
              </a:defRPr>
            </a:pPr>
            <a:r>
              <a:rPr sz="2136">
                <a:solidFill>
                  <a:srgbClr val="FFFFFF"/>
                </a:solidFill>
              </a:rPr>
              <a:t>Divide and Conquer</a:t>
            </a:r>
            <a:endParaRPr sz="2136">
              <a:solidFill>
                <a:srgbClr val="FFFFFF"/>
              </a:solidFill>
            </a:endParaRPr>
          </a:p>
          <a:p>
            <a:pPr lvl="1" marL="661225" indent="-254317" defTabSz="813816">
              <a:lnSpc>
                <a:spcPct val="90000"/>
              </a:lnSpc>
              <a:spcBef>
                <a:spcPts val="500"/>
              </a:spcBef>
              <a:defRPr sz="1800">
                <a:solidFill>
                  <a:srgbClr val="000000"/>
                </a:solidFill>
              </a:defRPr>
            </a:pPr>
            <a:r>
              <a:rPr sz="2136">
                <a:solidFill>
                  <a:srgbClr val="FFFFFF"/>
                </a:solidFill>
              </a:rPr>
              <a:t>Efficiency of algorithms</a:t>
            </a:r>
            <a:endParaRPr sz="2136">
              <a:solidFill>
                <a:srgbClr val="FFFFFF"/>
              </a:solidFill>
            </a:endParaRPr>
          </a:p>
          <a:p>
            <a:pPr lvl="1" marL="661225" indent="-254317" defTabSz="813816">
              <a:lnSpc>
                <a:spcPct val="90000"/>
              </a:lnSpc>
              <a:spcBef>
                <a:spcPts val="500"/>
              </a:spcBef>
              <a:defRPr sz="1800">
                <a:solidFill>
                  <a:srgbClr val="000000"/>
                </a:solidFill>
              </a:defRPr>
            </a:pPr>
            <a:r>
              <a:rPr sz="2136">
                <a:solidFill>
                  <a:srgbClr val="FFFFFF"/>
                </a:solidFill>
              </a:rPr>
              <a:t>Computational thinking</a:t>
            </a:r>
            <a:endParaRPr sz="2136">
              <a:solidFill>
                <a:srgbClr val="FFFFFF"/>
              </a:solidFill>
            </a:endParaRPr>
          </a:p>
          <a:p>
            <a:pPr lvl="0" marL="305180" indent="-305180" defTabSz="813816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sz="2492">
                <a:solidFill>
                  <a:srgbClr val="FFFFFF"/>
                </a:solidFill>
              </a:rPr>
              <a:t>Give you practical ways to teach computing in a fun, thought provoking way </a:t>
            </a:r>
            <a:endParaRPr sz="2492">
              <a:solidFill>
                <a:srgbClr val="FFFFFF"/>
              </a:solidFill>
            </a:endParaRPr>
          </a:p>
          <a:p>
            <a:pPr lvl="1" marL="661225" indent="-254317" defTabSz="813816">
              <a:lnSpc>
                <a:spcPct val="90000"/>
              </a:lnSpc>
              <a:spcBef>
                <a:spcPts val="500"/>
              </a:spcBef>
              <a:defRPr sz="1800">
                <a:solidFill>
                  <a:srgbClr val="000000"/>
                </a:solidFill>
              </a:defRPr>
            </a:pPr>
            <a:r>
              <a:rPr sz="2136">
                <a:solidFill>
                  <a:srgbClr val="FFFFFF"/>
                </a:solidFill>
              </a:rPr>
              <a:t>away from computers, focus on concepts</a:t>
            </a:r>
            <a:endParaRPr sz="2136">
              <a:solidFill>
                <a:srgbClr val="FFFFFF"/>
              </a:solidFill>
            </a:endParaRPr>
          </a:p>
          <a:p>
            <a:pPr lvl="0" marL="305180" indent="-305180" defTabSz="813816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sz="2492">
                <a:solidFill>
                  <a:srgbClr val="FFFFFF"/>
                </a:solidFill>
              </a:rPr>
              <a:t>Linked activity sheets and booklets can be downloaded from our website:</a:t>
            </a:r>
          </a:p>
        </p:txBody>
      </p:sp>
      <p:sp>
        <p:nvSpPr>
          <p:cNvPr id="29" name="Shape 29"/>
          <p:cNvSpPr/>
          <p:nvPr/>
        </p:nvSpPr>
        <p:spPr>
          <a:xfrm>
            <a:off x="1676400" y="6019800"/>
            <a:ext cx="5619413" cy="4862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www.teachinglondoncomputing.org</a:t>
            </a:r>
          </a:p>
        </p:txBody>
      </p:sp>
      <p:pic>
        <p:nvPicPr>
          <p:cNvPr id="30" name="qmlogowhiteonblack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705600" y="152400"/>
            <a:ext cx="2209800" cy="7683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>
            <p:ph type="title"/>
          </p:nvPr>
        </p:nvSpPr>
        <p:spPr>
          <a:xfrm>
            <a:off x="685800" y="609599"/>
            <a:ext cx="7772400" cy="1143002"/>
          </a:xfrm>
          <a:prstGeom prst="rect">
            <a:avLst/>
          </a:prstGeom>
        </p:spPr>
        <p:txBody>
          <a:bodyPr lIns="0" tIns="0" rIns="0" bIns="0">
            <a:normAutofit fontScale="100000" lnSpcReduction="0"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Sort Algorithms</a:t>
            </a:r>
          </a:p>
        </p:txBody>
      </p:sp>
      <p:sp>
        <p:nvSpPr>
          <p:cNvPr id="33" name="Shape 33"/>
          <p:cNvSpPr/>
          <p:nvPr>
            <p:ph type="body" idx="1"/>
          </p:nvPr>
        </p:nvSpPr>
        <p:spPr>
          <a:xfrm>
            <a:off x="685800" y="1676400"/>
            <a:ext cx="7772400" cy="4114800"/>
          </a:xfrm>
          <a:prstGeom prst="rect">
            <a:avLst/>
          </a:prstGeom>
        </p:spPr>
        <p:txBody>
          <a:bodyPr lIns="0" tIns="0" rIns="0" bIns="0">
            <a:normAutofit fontScale="100000" lnSpcReduction="0"/>
          </a:bodyPr>
          <a:lstStyle/>
          <a:p>
            <a:pPr lvl="0" marL="329184" indent="-329184" defTabSz="877823">
              <a:lnSpc>
                <a:spcPct val="90000"/>
              </a:lnSpc>
              <a:spcBef>
                <a:spcPts val="6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sz="2688">
                <a:solidFill>
                  <a:srgbClr val="FFFFFF"/>
                </a:solidFill>
              </a:rPr>
              <a:t>A sort algorithm takes an array of data and puts it into order (either ascending order or descending order)</a:t>
            </a:r>
            <a:endParaRPr sz="2688">
              <a:solidFill>
                <a:srgbClr val="FFFFFF"/>
              </a:solidFill>
            </a:endParaRPr>
          </a:p>
          <a:p>
            <a:pPr lvl="0" marL="329184" indent="-329184" defTabSz="877823">
              <a:lnSpc>
                <a:spcPct val="90000"/>
              </a:lnSpc>
              <a:spcBef>
                <a:spcPts val="6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sz="2688">
                <a:solidFill>
                  <a:srgbClr val="FFFFFF"/>
                </a:solidFill>
              </a:rPr>
              <a:t>eg</a:t>
            </a:r>
            <a:endParaRPr sz="2688">
              <a:solidFill>
                <a:srgbClr val="FFFFFF"/>
              </a:solidFill>
            </a:endParaRPr>
          </a:p>
          <a:p>
            <a:pPr lvl="1" marL="768095" indent="-329184" defTabSz="877823">
              <a:lnSpc>
                <a:spcPct val="90000"/>
              </a:lnSpc>
              <a:spcBef>
                <a:spcPts val="6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sz="2688">
                <a:solidFill>
                  <a:srgbClr val="FFFFFF"/>
                </a:solidFill>
              </a:rPr>
              <a:t>[5, 7, 2, 99, 4]  -&gt; [2, 4, 5, 7, 99]</a:t>
            </a:r>
            <a:endParaRPr sz="2688">
              <a:solidFill>
                <a:srgbClr val="FFFFFF"/>
              </a:solidFill>
            </a:endParaRPr>
          </a:p>
          <a:p>
            <a:pPr lvl="1" marL="768095" indent="-329184" defTabSz="877823">
              <a:lnSpc>
                <a:spcPct val="90000"/>
              </a:lnSpc>
              <a:spcBef>
                <a:spcPts val="6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sz="2688">
                <a:solidFill>
                  <a:srgbClr val="FFFFFF"/>
                </a:solidFill>
              </a:rPr>
              <a:t>[“cat”, “hat”, “ant”] -&gt; [“ant”, “cat”, “hat”]</a:t>
            </a:r>
            <a:endParaRPr sz="2688">
              <a:solidFill>
                <a:srgbClr val="FFFFFF"/>
              </a:solidFill>
            </a:endParaRPr>
          </a:p>
          <a:p>
            <a:pPr lvl="0" marL="329184" indent="-329184" defTabSz="877823">
              <a:lnSpc>
                <a:spcPct val="90000"/>
              </a:lnSpc>
              <a:spcBef>
                <a:spcPts val="6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sz="2688">
                <a:solidFill>
                  <a:srgbClr val="FFFFFF"/>
                </a:solidFill>
              </a:rPr>
              <a:t>Often used as a way of making things easier to find (eg in a telephone directory)</a:t>
            </a:r>
            <a:endParaRPr sz="2688">
              <a:solidFill>
                <a:srgbClr val="FFFFFF"/>
              </a:solidFill>
            </a:endParaRPr>
          </a:p>
          <a:p>
            <a:pPr lvl="0" marL="329184" indent="-329184" defTabSz="877823">
              <a:lnSpc>
                <a:spcPct val="90000"/>
              </a:lnSpc>
              <a:spcBef>
                <a:spcPts val="6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sz="2688">
                <a:solidFill>
                  <a:srgbClr val="FFFFFF"/>
                </a:solidFill>
              </a:rPr>
              <a:t>There are many sort algorithms some more efficient than others</a:t>
            </a:r>
          </a:p>
        </p:txBody>
      </p:sp>
      <p:sp>
        <p:nvSpPr>
          <p:cNvPr id="34" name="Shape 34"/>
          <p:cNvSpPr/>
          <p:nvPr/>
        </p:nvSpPr>
        <p:spPr>
          <a:xfrm>
            <a:off x="1676400" y="6019800"/>
            <a:ext cx="5619413" cy="4862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www.teachinglondoncomputing.org</a:t>
            </a:r>
          </a:p>
        </p:txBody>
      </p:sp>
      <p:pic>
        <p:nvPicPr>
          <p:cNvPr id="35" name="qmlogowhiteonblack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705600" y="152400"/>
            <a:ext cx="2209800" cy="7683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/>
          <p:nvPr/>
        </p:nvSpPr>
        <p:spPr>
          <a:xfrm>
            <a:off x="685800" y="827020"/>
            <a:ext cx="7772400" cy="7081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44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Sorting Punch Cards</a:t>
            </a:r>
          </a:p>
        </p:txBody>
      </p:sp>
      <p:sp>
        <p:nvSpPr>
          <p:cNvPr id="38" name="Shape 38"/>
          <p:cNvSpPr/>
          <p:nvPr/>
        </p:nvSpPr>
        <p:spPr>
          <a:xfrm>
            <a:off x="457200" y="1981200"/>
            <a:ext cx="8229600" cy="20350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>
              <a:spcBef>
                <a:spcPts val="700"/>
              </a:spcBef>
              <a:defRPr sz="1800"/>
            </a:pPr>
            <a:r>
              <a:rPr sz="2800">
                <a:solidFill>
                  <a:srgbClr val="FFFFFF"/>
                </a:solidFill>
              </a:rPr>
              <a:t>Suppose we want to sort a pile of cards in to order?</a:t>
            </a:r>
            <a:endParaRPr sz="2800">
              <a:solidFill>
                <a:srgbClr val="FFFFFF"/>
              </a:solidFill>
            </a:endParaRPr>
          </a:p>
          <a:p>
            <a:pPr lvl="0">
              <a:spcBef>
                <a:spcPts val="700"/>
              </a:spcBef>
              <a:defRPr sz="1800"/>
            </a:pPr>
            <a:endParaRPr sz="2800">
              <a:solidFill>
                <a:srgbClr val="FFFFFF"/>
              </a:solidFill>
            </a:endParaRPr>
          </a:p>
          <a:p>
            <a:pPr lvl="0">
              <a:spcBef>
                <a:spcPts val="700"/>
              </a:spcBef>
              <a:defRPr sz="1800"/>
            </a:pPr>
            <a:r>
              <a:rPr sz="2800">
                <a:solidFill>
                  <a:srgbClr val="FFFFFF"/>
                </a:solidFill>
              </a:rPr>
              <a:t>All we need is a pencil … and as if by magic …</a:t>
            </a:r>
            <a:endParaRPr sz="28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9" name="Shape 39"/>
          <p:cNvSpPr/>
          <p:nvPr/>
        </p:nvSpPr>
        <p:spPr>
          <a:xfrm>
            <a:off x="6858000" y="5791200"/>
            <a:ext cx="1978660" cy="574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800">
                <a:latin typeface="Queen Mary"/>
                <a:ea typeface="Queen Mary"/>
                <a:cs typeface="Queen Mary"/>
                <a:sym typeface="Queen Mary"/>
              </a:defRPr>
            </a:lvl1pPr>
          </a:lstStyle>
          <a:p>
            <a:pPr lvl="0">
              <a:defRPr sz="1800"/>
            </a:pPr>
            <a:r>
              <a:rPr sz="4800"/>
              <a:t>1</a:t>
            </a:r>
          </a:p>
        </p:txBody>
      </p:sp>
      <p:pic>
        <p:nvPicPr>
          <p:cNvPr id="40" name="qmul logo for slides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010400" y="6110287"/>
            <a:ext cx="1981200" cy="7445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685800" y="827020"/>
            <a:ext cx="7772400" cy="7081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44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Binary Radix Sort</a:t>
            </a:r>
          </a:p>
        </p:txBody>
      </p:sp>
      <p:sp>
        <p:nvSpPr>
          <p:cNvPr id="43" name="Shape 43"/>
          <p:cNvSpPr/>
          <p:nvPr/>
        </p:nvSpPr>
        <p:spPr>
          <a:xfrm>
            <a:off x="457200" y="1981200"/>
            <a:ext cx="8229600" cy="3623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>
              <a:spcBef>
                <a:spcPts val="700"/>
              </a:spcBef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To sort an pile of punch cards: 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1" marL="457200" indent="-228600">
              <a:spcBef>
                <a:spcPts val="700"/>
              </a:spcBef>
              <a:buSzPct val="100000"/>
              <a:buChar char="•"/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place a pencil in the right most hole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1" marL="457200" indent="-228600">
              <a:spcBef>
                <a:spcPts val="700"/>
              </a:spcBef>
              <a:buSzPct val="100000"/>
              <a:buChar char="•"/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Shake out all those with a slot in that position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1" marL="457200" indent="-228600">
              <a:spcBef>
                <a:spcPts val="700"/>
              </a:spcBef>
              <a:buSzPct val="100000"/>
              <a:buChar char="•"/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Put them to the back without changing their order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1" marL="457200" indent="-228600">
              <a:spcBef>
                <a:spcPts val="700"/>
              </a:spcBef>
              <a:buSzPct val="100000"/>
              <a:buChar char="•"/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Repeat the above on the second hole, then the third and so on through all the holes.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0">
              <a:spcBef>
                <a:spcPts val="700"/>
              </a:spcBef>
              <a:defRPr sz="1800"/>
            </a:pP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0">
              <a:spcBef>
                <a:spcPts val="700"/>
              </a:spcBef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The cards are now sorted (it is very fast)</a:t>
            </a:r>
          </a:p>
        </p:txBody>
      </p:sp>
      <p:sp>
        <p:nvSpPr>
          <p:cNvPr id="44" name="Shape 44"/>
          <p:cNvSpPr/>
          <p:nvPr/>
        </p:nvSpPr>
        <p:spPr>
          <a:xfrm>
            <a:off x="6858000" y="5791200"/>
            <a:ext cx="1978660" cy="574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800">
                <a:latin typeface="Queen Mary"/>
                <a:ea typeface="Queen Mary"/>
                <a:cs typeface="Queen Mary"/>
                <a:sym typeface="Queen Mary"/>
              </a:defRPr>
            </a:lvl1pPr>
          </a:lstStyle>
          <a:p>
            <a:pPr lvl="0">
              <a:defRPr sz="1800"/>
            </a:pPr>
            <a:r>
              <a:rPr sz="4800"/>
              <a:t>1</a:t>
            </a:r>
          </a:p>
        </p:txBody>
      </p:sp>
      <p:pic>
        <p:nvPicPr>
          <p:cNvPr id="45" name="qmul logo for slides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010400" y="6110287"/>
            <a:ext cx="1981200" cy="7445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/>
          <p:nvPr/>
        </p:nvSpPr>
        <p:spPr>
          <a:xfrm>
            <a:off x="685800" y="458720"/>
            <a:ext cx="7772400" cy="7081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44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An example</a:t>
            </a:r>
          </a:p>
        </p:txBody>
      </p:sp>
      <p:sp>
        <p:nvSpPr>
          <p:cNvPr id="48" name="Shape 48"/>
          <p:cNvSpPr/>
          <p:nvPr/>
        </p:nvSpPr>
        <p:spPr>
          <a:xfrm>
            <a:off x="457200" y="1587500"/>
            <a:ext cx="8229600" cy="4662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>
              <a:spcBef>
                <a:spcPts val="700"/>
              </a:spcBef>
              <a:defRPr sz="1800"/>
            </a:pPr>
            <a:r>
              <a:rPr sz="2400">
                <a:solidFill>
                  <a:srgbClr val="FFFFFF"/>
                </a:solidFill>
              </a:rPr>
              <a:t>Take the cards: </a:t>
            </a: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2, 1, 3, 0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0">
              <a:spcBef>
                <a:spcPts val="700"/>
              </a:spcBef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That is 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0">
              <a:spcBef>
                <a:spcPts val="700"/>
              </a:spcBef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10, 01, 11, 00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0">
              <a:spcBef>
                <a:spcPts val="700"/>
              </a:spcBef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Sorting on the first digit, we get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0">
              <a:spcBef>
                <a:spcPts val="700"/>
              </a:spcBef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01, 11   and   10, 00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0">
              <a:spcBef>
                <a:spcPts val="700"/>
              </a:spcBef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Putting the 1s to the back, gives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0">
              <a:spcBef>
                <a:spcPts val="700"/>
              </a:spcBef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10, 00, 01, 11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0">
              <a:spcBef>
                <a:spcPts val="700"/>
              </a:spcBef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Doing the same on the second digit gives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0">
              <a:spcBef>
                <a:spcPts val="700"/>
              </a:spcBef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00, 01, 10, 11  (ie 0, 1, 2, 3)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0">
              <a:spcBef>
                <a:spcPts val="700"/>
              </a:spcBef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For  bigger numbers we would now move to the next digit,</a:t>
            </a:r>
          </a:p>
        </p:txBody>
      </p:sp>
      <p:pic>
        <p:nvPicPr>
          <p:cNvPr id="49" name="qmul logo for slides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705600" y="115887"/>
            <a:ext cx="1981200" cy="7445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/>
        </p:nvSpPr>
        <p:spPr>
          <a:xfrm>
            <a:off x="685800" y="827020"/>
            <a:ext cx="7772400" cy="7081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44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How does it work</a:t>
            </a:r>
          </a:p>
        </p:txBody>
      </p:sp>
      <p:sp>
        <p:nvSpPr>
          <p:cNvPr id="52" name="Shape 52"/>
          <p:cNvSpPr/>
          <p:nvPr/>
        </p:nvSpPr>
        <p:spPr>
          <a:xfrm>
            <a:off x="457200" y="2085247"/>
            <a:ext cx="8229600" cy="3155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 marL="228600" indent="-228600">
              <a:spcBef>
                <a:spcPts val="700"/>
              </a:spcBef>
              <a:buSzPct val="100000"/>
              <a:buChar char="•"/>
              <a:defRPr sz="1800"/>
            </a:pPr>
            <a:r>
              <a:rPr sz="2400">
                <a:solidFill>
                  <a:srgbClr val="FFFFFF"/>
                </a:solidFill>
              </a:rPr>
              <a:t>It is a form of divide and conquer</a:t>
            </a:r>
            <a:endParaRPr sz="2400">
              <a:solidFill>
                <a:srgbClr val="FFFFFF"/>
              </a:solidFill>
            </a:endParaRPr>
          </a:p>
          <a:p>
            <a:pPr lvl="0" marL="228600" indent="-228600">
              <a:spcBef>
                <a:spcPts val="700"/>
              </a:spcBef>
              <a:buSzPct val="100000"/>
              <a:buChar char="•"/>
              <a:defRPr sz="1800"/>
            </a:pPr>
            <a:endParaRPr sz="2400">
              <a:solidFill>
                <a:srgbClr val="FFFFFF"/>
              </a:solidFill>
            </a:endParaRPr>
          </a:p>
          <a:p>
            <a:pPr lvl="0" marL="228600" indent="-228600">
              <a:spcBef>
                <a:spcPts val="700"/>
              </a:spcBef>
              <a:buSzPct val="100000"/>
              <a:buChar char="•"/>
              <a:defRPr sz="1800"/>
            </a:pPr>
            <a:r>
              <a:rPr sz="2400">
                <a:solidFill>
                  <a:srgbClr val="FFFFFF"/>
                </a:solidFill>
              </a:rPr>
              <a:t>We solve the problem by splitting it in to two halves</a:t>
            </a:r>
            <a:endParaRPr sz="2400">
              <a:solidFill>
                <a:srgbClr val="FFFFFF"/>
              </a:solidFill>
            </a:endParaRPr>
          </a:p>
          <a:p>
            <a:pPr lvl="2" marL="685800" indent="-228600">
              <a:spcBef>
                <a:spcPts val="700"/>
              </a:spcBef>
              <a:buSzPct val="100000"/>
              <a:buChar char="•"/>
              <a:defRPr sz="1800"/>
            </a:pPr>
            <a:r>
              <a:rPr sz="2400">
                <a:solidFill>
                  <a:srgbClr val="FFFFFF"/>
                </a:solidFill>
              </a:rPr>
              <a:t>based on the next digit</a:t>
            </a:r>
            <a:endParaRPr sz="2400">
              <a:solidFill>
                <a:srgbClr val="FFFFFF"/>
              </a:solidFill>
            </a:endParaRPr>
          </a:p>
          <a:p>
            <a:pPr lvl="2" marL="685800" indent="-228600">
              <a:spcBef>
                <a:spcPts val="700"/>
              </a:spcBef>
              <a:buSzPct val="100000"/>
              <a:buChar char="•"/>
              <a:defRPr sz="1800"/>
            </a:pPr>
            <a:r>
              <a:rPr sz="2400">
                <a:solidFill>
                  <a:srgbClr val="FFFFFF"/>
                </a:solidFill>
              </a:rPr>
              <a:t>those numbers with a digit 0 and those with a digit 1</a:t>
            </a:r>
            <a:endParaRPr sz="2400">
              <a:solidFill>
                <a:srgbClr val="FFFFFF"/>
              </a:solidFill>
            </a:endParaRPr>
          </a:p>
          <a:p>
            <a:pPr lvl="1" marL="457200" indent="-228600">
              <a:spcBef>
                <a:spcPts val="700"/>
              </a:spcBef>
              <a:buSzPct val="100000"/>
              <a:buChar char="•"/>
              <a:defRPr sz="1800"/>
            </a:pPr>
            <a:r>
              <a:rPr sz="2400">
                <a:solidFill>
                  <a:srgbClr val="FFFFFF"/>
                </a:solidFill>
              </a:rPr>
              <a:t>We then face the same problem again with the next digit</a:t>
            </a:r>
            <a:endParaRPr sz="2400">
              <a:solidFill>
                <a:srgbClr val="FFFFFF"/>
              </a:solidFill>
            </a:endParaRPr>
          </a:p>
          <a:p>
            <a:pPr lvl="2" marL="685800" indent="-228600">
              <a:spcBef>
                <a:spcPts val="700"/>
              </a:spcBef>
              <a:buSzPct val="100000"/>
              <a:buChar char="•"/>
              <a:defRPr sz="1800"/>
            </a:pPr>
            <a:r>
              <a:rPr sz="2400">
                <a:solidFill>
                  <a:srgbClr val="FFFFFF"/>
                </a:solidFill>
              </a:rPr>
              <a:t>just smaller (fewer digits left to do)</a:t>
            </a:r>
          </a:p>
        </p:txBody>
      </p:sp>
      <p:sp>
        <p:nvSpPr>
          <p:cNvPr id="53" name="Shape 53"/>
          <p:cNvSpPr/>
          <p:nvPr/>
        </p:nvSpPr>
        <p:spPr>
          <a:xfrm>
            <a:off x="6858000" y="5791200"/>
            <a:ext cx="1978660" cy="574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800">
                <a:latin typeface="Queen Mary"/>
                <a:ea typeface="Queen Mary"/>
                <a:cs typeface="Queen Mary"/>
                <a:sym typeface="Queen Mary"/>
              </a:defRPr>
            </a:lvl1pPr>
          </a:lstStyle>
          <a:p>
            <a:pPr lvl="0">
              <a:defRPr sz="1800"/>
            </a:pPr>
            <a:r>
              <a:rPr sz="4800"/>
              <a:t>1</a:t>
            </a:r>
          </a:p>
        </p:txBody>
      </p:sp>
      <p:pic>
        <p:nvPicPr>
          <p:cNvPr id="54" name="qmul logo for slides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705600" y="115887"/>
            <a:ext cx="1981200" cy="7445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685800" y="509520"/>
            <a:ext cx="7772400" cy="13431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44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It is fast …parallel programming</a:t>
            </a:r>
          </a:p>
        </p:txBody>
      </p:sp>
      <p:sp>
        <p:nvSpPr>
          <p:cNvPr id="57" name="Shape 57"/>
          <p:cNvSpPr/>
          <p:nvPr/>
        </p:nvSpPr>
        <p:spPr>
          <a:xfrm>
            <a:off x="457200" y="2171700"/>
            <a:ext cx="8229600" cy="27027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 marL="240631" indent="-240631">
              <a:spcBef>
                <a:spcPts val="700"/>
              </a:spcBef>
              <a:buSzPct val="100000"/>
              <a:buChar char="•"/>
              <a:defRPr sz="1800"/>
            </a:pPr>
            <a:r>
              <a:rPr sz="2400">
                <a:solidFill>
                  <a:srgbClr val="FFFFFF"/>
                </a:solidFill>
              </a:rPr>
              <a:t>Divide and Conquer  is very fast</a:t>
            </a:r>
            <a:endParaRPr sz="2400">
              <a:solidFill>
                <a:srgbClr val="FFFFFF"/>
              </a:solidFill>
            </a:endParaRPr>
          </a:p>
          <a:p>
            <a:pPr lvl="0" marL="240631" indent="-240631">
              <a:spcBef>
                <a:spcPts val="700"/>
              </a:spcBef>
              <a:buSzPct val="100000"/>
              <a:buChar char="•"/>
              <a:defRPr sz="1800"/>
            </a:pPr>
            <a:endParaRPr sz="2400">
              <a:solidFill>
                <a:srgbClr val="FFFFFF"/>
              </a:solidFill>
            </a:endParaRPr>
          </a:p>
          <a:p>
            <a:pPr lvl="0" marL="240631" indent="-240631">
              <a:spcBef>
                <a:spcPts val="700"/>
              </a:spcBef>
              <a:buSzPct val="100000"/>
              <a:buChar char="•"/>
              <a:defRPr sz="1800"/>
            </a:pPr>
            <a:r>
              <a:rPr sz="2400">
                <a:solidFill>
                  <a:srgbClr val="FFFFFF"/>
                </a:solidFill>
              </a:rPr>
              <a:t>We can also do the splitting in parallel, </a:t>
            </a:r>
            <a:endParaRPr sz="2400">
              <a:solidFill>
                <a:srgbClr val="FFFFFF"/>
              </a:solidFill>
            </a:endParaRPr>
          </a:p>
          <a:p>
            <a:pPr lvl="1" marL="621631" indent="-240631">
              <a:spcBef>
                <a:spcPts val="700"/>
              </a:spcBef>
              <a:buSzPct val="100000"/>
              <a:buChar char="•"/>
              <a:defRPr sz="1800"/>
            </a:pPr>
            <a:r>
              <a:rPr sz="2400">
                <a:solidFill>
                  <a:srgbClr val="FFFFFF"/>
                </a:solidFill>
              </a:rPr>
              <a:t>checking the digit of every card at once </a:t>
            </a:r>
            <a:endParaRPr sz="2400">
              <a:solidFill>
                <a:srgbClr val="FFFFFF"/>
              </a:solidFill>
            </a:endParaRPr>
          </a:p>
          <a:p>
            <a:pPr lvl="1" marL="621631" indent="-240631">
              <a:spcBef>
                <a:spcPts val="700"/>
              </a:spcBef>
              <a:buSzPct val="100000"/>
              <a:buChar char="•"/>
              <a:defRPr sz="1800"/>
            </a:pPr>
            <a:r>
              <a:rPr sz="2400">
                <a:solidFill>
                  <a:srgbClr val="FFFFFF"/>
                </a:solidFill>
              </a:rPr>
              <a:t>using the pencil and gravity!</a:t>
            </a:r>
            <a:endParaRPr sz="2400">
              <a:solidFill>
                <a:srgbClr val="FFFFFF"/>
              </a:solidFill>
            </a:endParaRPr>
          </a:p>
          <a:p>
            <a:pPr lvl="0" marL="240631" indent="-240631">
              <a:spcBef>
                <a:spcPts val="700"/>
              </a:spcBef>
              <a:buSzPct val="100000"/>
              <a:buChar char="•"/>
              <a:defRPr sz="1800"/>
            </a:pPr>
            <a:r>
              <a:rPr sz="2400">
                <a:solidFill>
                  <a:srgbClr val="FFFFFF"/>
                </a:solidFill>
              </a:rPr>
              <a:t>That makes it even faster</a:t>
            </a:r>
          </a:p>
        </p:txBody>
      </p:sp>
      <p:sp>
        <p:nvSpPr>
          <p:cNvPr id="58" name="Shape 58"/>
          <p:cNvSpPr/>
          <p:nvPr/>
        </p:nvSpPr>
        <p:spPr>
          <a:xfrm>
            <a:off x="6858000" y="5791200"/>
            <a:ext cx="1978660" cy="574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800">
                <a:latin typeface="Queen Mary"/>
                <a:ea typeface="Queen Mary"/>
                <a:cs typeface="Queen Mary"/>
                <a:sym typeface="Queen Mary"/>
              </a:defRPr>
            </a:lvl1pPr>
          </a:lstStyle>
          <a:p>
            <a:pPr lvl="0">
              <a:defRPr sz="1800"/>
            </a:pPr>
            <a:r>
              <a:rPr sz="4800"/>
              <a:t>1</a:t>
            </a:r>
          </a:p>
        </p:txBody>
      </p:sp>
      <p:pic>
        <p:nvPicPr>
          <p:cNvPr id="59" name="qmul logo for slides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035800" y="5843587"/>
            <a:ext cx="1981200" cy="7445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/>
          <p:nvPr/>
        </p:nvSpPr>
        <p:spPr>
          <a:xfrm>
            <a:off x="685800" y="827020"/>
            <a:ext cx="7772400" cy="7081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44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Generalising: Radix Sort</a:t>
            </a:r>
          </a:p>
        </p:txBody>
      </p:sp>
      <p:sp>
        <p:nvSpPr>
          <p:cNvPr id="62" name="Shape 62"/>
          <p:cNvSpPr/>
          <p:nvPr/>
        </p:nvSpPr>
        <p:spPr>
          <a:xfrm>
            <a:off x="457200" y="1981200"/>
            <a:ext cx="8229600" cy="4359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 marL="240631" indent="-240631">
              <a:spcBef>
                <a:spcPts val="700"/>
              </a:spcBef>
              <a:buSzPct val="100000"/>
              <a:buChar char="•"/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The algorithm can be generalised to any base not just binary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0" marL="240631" indent="-240631">
              <a:spcBef>
                <a:spcPts val="700"/>
              </a:spcBef>
              <a:buSzPct val="100000"/>
              <a:buChar char="•"/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You need one ‘bucket’ per digit 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1" marL="621631" indent="-240631">
              <a:spcBef>
                <a:spcPts val="700"/>
              </a:spcBef>
              <a:buSzPct val="100000"/>
              <a:buChar char="•"/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For binary we had two ‘buckets’, the front and back of the pack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1" marL="621631" indent="-240631">
              <a:spcBef>
                <a:spcPts val="700"/>
              </a:spcBef>
              <a:buSzPct val="100000"/>
              <a:buChar char="•"/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In decimal you work through the digits in the same way.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2" marL="1002631" indent="-240631">
              <a:spcBef>
                <a:spcPts val="700"/>
              </a:spcBef>
              <a:buSzPct val="100000"/>
              <a:buChar char="•"/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 you need a place to put the 9s, a place to put the 8s, and so on, keeping the order in each bucket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2" marL="1002631" indent="-240631">
              <a:spcBef>
                <a:spcPts val="700"/>
              </a:spcBef>
              <a:buSzPct val="100000"/>
              <a:buChar char="•"/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Then put them back together keeping the order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2" marL="1002631" indent="-240631">
              <a:spcBef>
                <a:spcPts val="700"/>
              </a:spcBef>
              <a:buSzPct val="100000"/>
              <a:buChar char="•"/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Move to the next digit.</a:t>
            </a:r>
          </a:p>
        </p:txBody>
      </p:sp>
      <p:sp>
        <p:nvSpPr>
          <p:cNvPr id="63" name="Shape 63"/>
          <p:cNvSpPr/>
          <p:nvPr/>
        </p:nvSpPr>
        <p:spPr>
          <a:xfrm>
            <a:off x="6858000" y="5791200"/>
            <a:ext cx="1978660" cy="574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800">
                <a:latin typeface="Queen Mary"/>
                <a:ea typeface="Queen Mary"/>
                <a:cs typeface="Queen Mary"/>
                <a:sym typeface="Queen Mary"/>
              </a:defRPr>
            </a:lvl1pPr>
          </a:lstStyle>
          <a:p>
            <a:pPr lvl="0">
              <a:defRPr sz="1800"/>
            </a:pPr>
            <a:r>
              <a:rPr sz="4800"/>
              <a:t>1</a:t>
            </a:r>
          </a:p>
        </p:txBody>
      </p:sp>
      <p:pic>
        <p:nvPicPr>
          <p:cNvPr id="64" name="qmul logo for slides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010400" y="6110287"/>
            <a:ext cx="1981200" cy="7445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/>
          <p:nvPr>
            <p:ph type="title"/>
          </p:nvPr>
        </p:nvSpPr>
        <p:spPr>
          <a:xfrm>
            <a:off x="685800" y="914400"/>
            <a:ext cx="7772400" cy="1143001"/>
          </a:xfrm>
          <a:prstGeom prst="rect">
            <a:avLst/>
          </a:prstGeom>
        </p:spPr>
        <p:txBody>
          <a:bodyPr lIns="0" tIns="0" rIns="0" bIns="0">
            <a:normAutofit fontScale="100000" lnSpcReduction="0"/>
          </a:bodyPr>
          <a:lstStyle>
            <a:lvl1pPr defTabSz="859536">
              <a:defRPr sz="4136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136">
                <a:solidFill>
                  <a:srgbClr val="FFFFFF"/>
                </a:solidFill>
              </a:rPr>
              <a:t>Computational Thinking Lessons</a:t>
            </a:r>
          </a:p>
        </p:txBody>
      </p:sp>
      <p:sp>
        <p:nvSpPr>
          <p:cNvPr id="67" name="Shape 67"/>
          <p:cNvSpPr/>
          <p:nvPr>
            <p:ph type="body" idx="1"/>
          </p:nvPr>
        </p:nvSpPr>
        <p:spPr>
          <a:xfrm>
            <a:off x="685800" y="2667000"/>
            <a:ext cx="7772400" cy="4114800"/>
          </a:xfrm>
          <a:prstGeom prst="rect">
            <a:avLst/>
          </a:prstGeom>
        </p:spPr>
        <p:txBody>
          <a:bodyPr lIns="0" tIns="0" rIns="0" bIns="0">
            <a:normAutofit fontScale="100000" lnSpcReduction="0"/>
          </a:bodyPr>
          <a:lstStyle/>
          <a:p>
            <a:pPr lvl="0">
              <a:buChar char="•"/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Algorithmic thinking</a:t>
            </a:r>
            <a:endParaRPr sz="3200">
              <a:solidFill>
                <a:srgbClr val="FFFFFF"/>
              </a:solidFill>
            </a:endParaRPr>
          </a:p>
          <a:p>
            <a:pPr lvl="0">
              <a:buChar char="•"/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Decomposition</a:t>
            </a:r>
            <a:endParaRPr sz="3200">
              <a:solidFill>
                <a:srgbClr val="FFFFFF"/>
              </a:solidFill>
            </a:endParaRPr>
          </a:p>
          <a:p>
            <a:pPr lvl="0">
              <a:buChar char="•"/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Data Representation</a:t>
            </a:r>
            <a:endParaRPr sz="3200">
              <a:solidFill>
                <a:srgbClr val="FFFFFF"/>
              </a:solidFill>
            </a:endParaRPr>
          </a:p>
          <a:p>
            <a:pPr lvl="0">
              <a:buChar char="•"/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Evaluation</a:t>
            </a:r>
            <a:endParaRPr sz="3200">
              <a:solidFill>
                <a:srgbClr val="FFFFFF"/>
              </a:solidFill>
            </a:endParaRPr>
          </a:p>
          <a:p>
            <a:pPr lvl="0">
              <a:buChar char="•"/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Logical Thinking</a:t>
            </a:r>
            <a:endParaRPr sz="3200">
              <a:solidFill>
                <a:srgbClr val="FFFFFF"/>
              </a:solidFill>
            </a:endParaRPr>
          </a:p>
          <a:p>
            <a:pPr lvl="0">
              <a:buChar char="•"/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Generalisation</a:t>
            </a:r>
          </a:p>
        </p:txBody>
      </p:sp>
      <p:pic>
        <p:nvPicPr>
          <p:cNvPr id="68" name="qmul logo for slides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34200" y="0"/>
            <a:ext cx="1981200" cy="7445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>
            <p:ph type="title" idx="4294967295"/>
          </p:nvPr>
        </p:nvSpPr>
        <p:spPr>
          <a:xfrm>
            <a:off x="685800" y="304799"/>
            <a:ext cx="7772400" cy="1143002"/>
          </a:xfrm>
          <a:prstGeom prst="rect">
            <a:avLst/>
          </a:prstGeom>
        </p:spPr>
        <p:txBody>
          <a:bodyPr lIns="0" tIns="0" rIns="0" bIns="0">
            <a:normAutofit fontScale="100000" lnSpcReduction="0"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Summary</a:t>
            </a:r>
          </a:p>
        </p:txBody>
      </p:sp>
      <p:sp>
        <p:nvSpPr>
          <p:cNvPr id="71" name="Shape 71"/>
          <p:cNvSpPr/>
          <p:nvPr/>
        </p:nvSpPr>
        <p:spPr>
          <a:xfrm>
            <a:off x="762000" y="1821619"/>
            <a:ext cx="7620000" cy="24276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 marL="228600" indent="-228600">
              <a:buSzPct val="100000"/>
              <a:buChar char="•"/>
              <a:defRPr sz="1800"/>
            </a:pPr>
            <a:r>
              <a:rPr sz="3200">
                <a:solidFill>
                  <a:srgbClr val="FFFFFF"/>
                </a:solidFill>
              </a:rPr>
              <a:t>A well-chosen algorithm can do a job incredibly quickly …</a:t>
            </a:r>
            <a:endParaRPr sz="3200">
              <a:solidFill>
                <a:srgbClr val="FFFFFF"/>
              </a:solidFill>
            </a:endParaRPr>
          </a:p>
          <a:p>
            <a:pPr lvl="0" marL="342900" indent="-342900">
              <a:defRPr sz="1800"/>
            </a:pPr>
            <a:endParaRPr sz="3200">
              <a:solidFill>
                <a:srgbClr val="FFFFFF"/>
              </a:solidFill>
            </a:endParaRPr>
          </a:p>
          <a:p>
            <a:pPr lvl="0" marL="228600" indent="-228600">
              <a:buSzPct val="100000"/>
              <a:buChar char="•"/>
              <a:defRPr sz="1800"/>
            </a:pPr>
            <a:r>
              <a:rPr sz="3200">
                <a:solidFill>
                  <a:srgbClr val="FFFFFF"/>
                </a:solidFill>
              </a:rPr>
              <a:t>A poorly chosen algorithm can be very slow by comparison.</a:t>
            </a:r>
          </a:p>
        </p:txBody>
      </p:sp>
      <p:pic>
        <p:nvPicPr>
          <p:cNvPr id="72" name="qmlogowhiteonblack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705600" y="152400"/>
            <a:ext cx="2209800" cy="7683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/>
          <p:nvPr>
            <p:ph type="title" idx="4294967295"/>
          </p:nvPr>
        </p:nvSpPr>
        <p:spPr>
          <a:xfrm>
            <a:off x="762000" y="380999"/>
            <a:ext cx="7772400" cy="1143002"/>
          </a:xfrm>
          <a:prstGeom prst="rect">
            <a:avLst/>
          </a:prstGeom>
        </p:spPr>
        <p:txBody>
          <a:bodyPr lIns="0" tIns="0" rIns="0" bIns="0">
            <a:normAutofit fontScale="100000" lnSpcReduction="0"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More support</a:t>
            </a:r>
          </a:p>
        </p:txBody>
      </p:sp>
      <p:sp>
        <p:nvSpPr>
          <p:cNvPr id="75" name="Shape 75"/>
          <p:cNvSpPr/>
          <p:nvPr/>
        </p:nvSpPr>
        <p:spPr>
          <a:xfrm>
            <a:off x="533400" y="1600200"/>
            <a:ext cx="8153400" cy="37374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 marL="342900" indent="-342900">
              <a:defRPr sz="1800"/>
            </a:pPr>
            <a:r>
              <a:rPr sz="2800">
                <a:solidFill>
                  <a:srgbClr val="FFFFFF"/>
                </a:solidFill>
              </a:rPr>
              <a:t>On our website to support this session:</a:t>
            </a:r>
            <a:endParaRPr sz="2800">
              <a:solidFill>
                <a:srgbClr val="FFFFFF"/>
              </a:solidFill>
            </a:endParaRPr>
          </a:p>
          <a:p>
            <a:pPr lvl="0" marL="300037" indent="-300037">
              <a:buSzPct val="100000"/>
              <a:buChar char="•"/>
              <a:defRPr sz="1800"/>
            </a:pPr>
            <a:r>
              <a:rPr sz="2800">
                <a:solidFill>
                  <a:srgbClr val="FFFFFF"/>
                </a:solidFill>
              </a:rPr>
              <a:t>Activity sheets </a:t>
            </a:r>
            <a:endParaRPr sz="2800">
              <a:solidFill>
                <a:srgbClr val="FFFFFF"/>
              </a:solidFill>
            </a:endParaRPr>
          </a:p>
          <a:p>
            <a:pPr lvl="0" marL="300037" indent="-300037">
              <a:buSzPct val="100000"/>
              <a:buChar char="•"/>
              <a:defRPr sz="1800"/>
            </a:pPr>
            <a:r>
              <a:rPr sz="2800">
                <a:solidFill>
                  <a:srgbClr val="FFFFFF"/>
                </a:solidFill>
              </a:rPr>
              <a:t>Story sheets</a:t>
            </a:r>
            <a:endParaRPr sz="2800">
              <a:solidFill>
                <a:srgbClr val="FFFFFF"/>
              </a:solidFill>
            </a:endParaRPr>
          </a:p>
          <a:p>
            <a:pPr lvl="0" marL="300037" indent="-300037">
              <a:buSzPct val="100000"/>
              <a:buChar char="•"/>
              <a:defRPr sz="1800"/>
            </a:pPr>
            <a:r>
              <a:rPr sz="2800">
                <a:solidFill>
                  <a:srgbClr val="FFFFFF"/>
                </a:solidFill>
              </a:rPr>
              <a:t>Slides</a:t>
            </a:r>
            <a:endParaRPr sz="2800">
              <a:solidFill>
                <a:srgbClr val="FFFFFF"/>
              </a:solidFill>
            </a:endParaRPr>
          </a:p>
          <a:p>
            <a:pPr lvl="0" marL="342900" indent="-342900">
              <a:defRPr sz="1800"/>
            </a:pPr>
            <a:r>
              <a:rPr sz="2800">
                <a:solidFill>
                  <a:srgbClr val="FFFFFF"/>
                </a:solidFill>
              </a:rPr>
              <a:t>Details of more workshops/courses</a:t>
            </a:r>
            <a:endParaRPr sz="2800">
              <a:solidFill>
                <a:srgbClr val="FFFFFF"/>
              </a:solidFill>
            </a:endParaRPr>
          </a:p>
          <a:p>
            <a:pPr lvl="0" marL="342900" indent="-342900">
              <a:defRPr sz="1800"/>
            </a:pPr>
            <a:endParaRPr sz="2800">
              <a:solidFill>
                <a:srgbClr val="FFFFFF"/>
              </a:solidFill>
            </a:endParaRPr>
          </a:p>
          <a:p>
            <a:pPr lvl="0" marL="342900" indent="-342900">
              <a:defRPr sz="1800"/>
            </a:pPr>
            <a:endParaRPr sz="2800">
              <a:solidFill>
                <a:srgbClr val="FFFFFF"/>
              </a:solidFill>
            </a:endParaRPr>
          </a:p>
          <a:p>
            <a:pPr lvl="0" marL="342900" indent="-342900">
              <a:defRPr sz="1800"/>
            </a:pPr>
            <a:r>
              <a:rPr sz="2800">
                <a:solidFill>
                  <a:srgbClr val="FFFFFF"/>
                </a:solidFill>
              </a:rPr>
              <a:t>Teaching London Computing is now morphing in to CAS London</a:t>
            </a:r>
          </a:p>
        </p:txBody>
      </p:sp>
      <p:sp>
        <p:nvSpPr>
          <p:cNvPr id="76" name="Shape 76"/>
          <p:cNvSpPr/>
          <p:nvPr/>
        </p:nvSpPr>
        <p:spPr>
          <a:xfrm>
            <a:off x="1829576" y="5638800"/>
            <a:ext cx="5718211" cy="877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lvl="0" algn="ctr">
              <a:lnSpc>
                <a:spcPct val="90000"/>
              </a:lnSpc>
              <a:spcBef>
                <a:spcPts val="600"/>
              </a:spcBef>
              <a:defRPr sz="1800"/>
            </a:pPr>
            <a:r>
              <a:rPr sz="2800">
                <a:solidFill>
                  <a:srgbClr val="FFFFFF"/>
                </a:solidFill>
              </a:rPr>
              <a:t>www.teachinglondoncomputing.org</a:t>
            </a:r>
            <a:endParaRPr sz="2800">
              <a:solidFill>
                <a:srgbClr val="FFFF00"/>
              </a:solidFill>
            </a:endParaRPr>
          </a:p>
          <a:p>
            <a:pPr lvl="0" algn="ctr">
              <a:lnSpc>
                <a:spcPct val="90000"/>
              </a:lnSpc>
              <a:spcBef>
                <a:spcPts val="500"/>
              </a:spcBef>
              <a:defRPr sz="1800"/>
            </a:pPr>
            <a:r>
              <a:rPr sz="2400">
                <a:solidFill>
                  <a:srgbClr val="FFFFFF"/>
                </a:solidFill>
                <a:effectLst>
                  <a:outerShdw sx="100000" sy="100000" kx="0" ky="0" algn="b" rotWithShape="0" blurRad="12700" dist="25400" dir="2700000">
                    <a:srgbClr val="808080"/>
                  </a:outerShdw>
                </a:effectLst>
              </a:rPr>
              <a:t>Twitter: @TeachingLDNComp</a:t>
            </a:r>
          </a:p>
        </p:txBody>
      </p:sp>
      <p:pic>
        <p:nvPicPr>
          <p:cNvPr id="77" name="qmlogowhiteonblack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705600" y="152400"/>
            <a:ext cx="2209800" cy="7683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/>
          <p:nvPr/>
        </p:nvSpPr>
        <p:spPr>
          <a:xfrm>
            <a:off x="685800" y="2236720"/>
            <a:ext cx="7772400" cy="7081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44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Thank you!</a:t>
            </a:r>
          </a:p>
        </p:txBody>
      </p:sp>
      <p:sp>
        <p:nvSpPr>
          <p:cNvPr id="80" name="Shape 80"/>
          <p:cNvSpPr/>
          <p:nvPr/>
        </p:nvSpPr>
        <p:spPr>
          <a:xfrm>
            <a:off x="1842276" y="4876800"/>
            <a:ext cx="5718211" cy="13294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lvl="0" algn="ctr">
              <a:lnSpc>
                <a:spcPct val="90000"/>
              </a:lnSpc>
              <a:spcBef>
                <a:spcPts val="600"/>
              </a:spcBef>
              <a:defRPr sz="1800"/>
            </a:pPr>
            <a:r>
              <a:rPr sz="2800">
                <a:solidFill>
                  <a:srgbClr val="FFFFFF"/>
                </a:solidFill>
              </a:rPr>
              <a:t>www.cs4fn.org</a:t>
            </a:r>
            <a:endParaRPr sz="2800">
              <a:solidFill>
                <a:srgbClr val="FFFFFF"/>
              </a:solidFill>
            </a:endParaRPr>
          </a:p>
          <a:p>
            <a:pPr lvl="0" algn="ctr">
              <a:lnSpc>
                <a:spcPct val="90000"/>
              </a:lnSpc>
              <a:spcBef>
                <a:spcPts val="600"/>
              </a:spcBef>
              <a:defRPr sz="1800"/>
            </a:pPr>
            <a:r>
              <a:rPr sz="2800">
                <a:solidFill>
                  <a:srgbClr val="FFFFFF"/>
                </a:solidFill>
              </a:rPr>
              <a:t>www.teachinglondoncomputing.org</a:t>
            </a:r>
            <a:endParaRPr sz="2800">
              <a:solidFill>
                <a:srgbClr val="FFFF00"/>
              </a:solidFill>
            </a:endParaRPr>
          </a:p>
          <a:p>
            <a:pPr lvl="0" algn="ctr">
              <a:lnSpc>
                <a:spcPct val="90000"/>
              </a:lnSpc>
              <a:spcBef>
                <a:spcPts val="500"/>
              </a:spcBef>
              <a:defRPr sz="1800"/>
            </a:pPr>
            <a:r>
              <a:rPr sz="2400">
                <a:solidFill>
                  <a:srgbClr val="FFFFFF"/>
                </a:solidFill>
                <a:effectLst>
                  <a:outerShdw sx="100000" sy="100000" kx="0" ky="0" algn="b" rotWithShape="0" blurRad="12700" dist="25400" dir="2700000">
                    <a:srgbClr val="808080"/>
                  </a:outerShdw>
                </a:effectLst>
              </a:rPr>
              <a:t>Twitter: @TeachingLDNComp @cs4fn</a:t>
            </a:r>
          </a:p>
        </p:txBody>
      </p:sp>
      <p:pic>
        <p:nvPicPr>
          <p:cNvPr id="81" name="qmlogowhiteonblack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629400" y="304800"/>
            <a:ext cx="2209800" cy="7683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Default">
  <a:themeElements>
    <a:clrScheme name="Default">
      <a:dk1>
        <a:srgbClr val="000000"/>
      </a:dk1>
      <a:lt1>
        <a:srgbClr val="000000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8ECED"/>
      </a:accent5>
      <a:accent6>
        <a:srgbClr val="2E2E8B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BBE0E3"/>
          </a:solidFill>
          <a:prstDash val="solid"/>
          <a:bevel/>
        </a:ln>
        <a:effectLst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BBE0E3"/>
          </a:solidFill>
          <a:prstDash val="solid"/>
          <a:bevel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8ECED"/>
      </a:accent5>
      <a:accent6>
        <a:srgbClr val="2E2E8B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BBE0E3"/>
          </a:solidFill>
          <a:prstDash val="solid"/>
          <a:bevel/>
        </a:ln>
        <a:effectLst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BBE0E3"/>
          </a:solidFill>
          <a:prstDash val="solid"/>
          <a:bevel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