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9144000" cy="6858000"/>
  <p:notesSz cx="6858000" cy="9144000"/>
  <p:defaultTextStyle>
    <a:lvl1pPr>
      <a:defRPr sz="2400">
        <a:latin typeface="Arial"/>
        <a:ea typeface="Arial"/>
        <a:cs typeface="Arial"/>
        <a:sym typeface="Arial"/>
      </a:defRPr>
    </a:lvl1pPr>
    <a:lvl2pPr indent="457200">
      <a:defRPr sz="2400">
        <a:latin typeface="Arial"/>
        <a:ea typeface="Arial"/>
        <a:cs typeface="Arial"/>
        <a:sym typeface="Arial"/>
      </a:defRPr>
    </a:lvl2pPr>
    <a:lvl3pPr indent="914400">
      <a:defRPr sz="2400">
        <a:latin typeface="Arial"/>
        <a:ea typeface="Arial"/>
        <a:cs typeface="Arial"/>
        <a:sym typeface="Arial"/>
      </a:defRPr>
    </a:lvl3pPr>
    <a:lvl4pPr indent="1371600">
      <a:defRPr sz="2400">
        <a:latin typeface="Arial"/>
        <a:ea typeface="Arial"/>
        <a:cs typeface="Arial"/>
        <a:sym typeface="Arial"/>
      </a:defRPr>
    </a:lvl4pPr>
    <a:lvl5pPr indent="1828800">
      <a:defRPr sz="2400">
        <a:latin typeface="Arial"/>
        <a:ea typeface="Arial"/>
        <a:cs typeface="Arial"/>
        <a:sym typeface="Arial"/>
      </a:defRPr>
    </a:lvl5pPr>
    <a:lvl6pPr>
      <a:defRPr sz="2400">
        <a:latin typeface="Arial"/>
        <a:ea typeface="Arial"/>
        <a:cs typeface="Arial"/>
        <a:sym typeface="Arial"/>
      </a:defRPr>
    </a:lvl6pPr>
    <a:lvl7pPr>
      <a:defRPr sz="2400">
        <a:latin typeface="Arial"/>
        <a:ea typeface="Arial"/>
        <a:cs typeface="Arial"/>
        <a:sym typeface="Arial"/>
      </a:defRPr>
    </a:lvl7pPr>
    <a:lvl8pPr>
      <a:defRPr sz="2400">
        <a:latin typeface="Arial"/>
        <a:ea typeface="Arial"/>
        <a:cs typeface="Arial"/>
        <a:sym typeface="Arial"/>
      </a:defRPr>
    </a:lvl8pPr>
    <a:lvl9pPr>
      <a:defRPr sz="2400"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2E2"/>
          </a:solidFill>
        </a:fill>
      </a:tcStyle>
    </a:wholeTbl>
    <a:band2H>
      <a:tcTxStyle b="def" i="def"/>
      <a:tcStyle>
        <a:tcBdr/>
        <a:fill>
          <a:solidFill>
            <a:srgbClr val="F1F1F1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A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 b="def" i="def"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" name="Shape 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685799" y="1981200"/>
            <a:ext cx="3814235" cy="487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" name="Shape 13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sldNum" sz="quarter" idx="2"/>
          </p:nvPr>
        </p:nvSpPr>
        <p:spPr>
          <a:xfrm>
            <a:off x="6553200" y="6248400"/>
            <a:ext cx="1905000" cy="28882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  <p:transition spd="med" advClick="1"/>
  <p:txStyles>
    <p:titleStyle>
      <a:lvl1pPr algn="ctr">
        <a:defRPr sz="4400">
          <a:latin typeface="Arial"/>
          <a:ea typeface="Arial"/>
          <a:cs typeface="Arial"/>
          <a:sym typeface="Arial"/>
        </a:defRPr>
      </a:lvl1pPr>
      <a:lvl2pPr algn="ctr">
        <a:defRPr sz="4400">
          <a:latin typeface="Arial"/>
          <a:ea typeface="Arial"/>
          <a:cs typeface="Arial"/>
          <a:sym typeface="Arial"/>
        </a:defRPr>
      </a:lvl2pPr>
      <a:lvl3pPr algn="ctr">
        <a:defRPr sz="4400">
          <a:latin typeface="Arial"/>
          <a:ea typeface="Arial"/>
          <a:cs typeface="Arial"/>
          <a:sym typeface="Arial"/>
        </a:defRPr>
      </a:lvl3pPr>
      <a:lvl4pPr algn="ctr">
        <a:defRPr sz="4400">
          <a:latin typeface="Arial"/>
          <a:ea typeface="Arial"/>
          <a:cs typeface="Arial"/>
          <a:sym typeface="Arial"/>
        </a:defRPr>
      </a:lvl4pPr>
      <a:lvl5pPr algn="ctr">
        <a:defRPr sz="4400">
          <a:latin typeface="Arial"/>
          <a:ea typeface="Arial"/>
          <a:cs typeface="Arial"/>
          <a:sym typeface="Arial"/>
        </a:defRPr>
      </a:lvl5pPr>
      <a:lvl6pPr indent="457200" algn="ctr">
        <a:defRPr sz="4400">
          <a:latin typeface="Arial"/>
          <a:ea typeface="Arial"/>
          <a:cs typeface="Arial"/>
          <a:sym typeface="Arial"/>
        </a:defRPr>
      </a:lvl6pPr>
      <a:lvl7pPr indent="914400" algn="ctr">
        <a:defRPr sz="4400">
          <a:latin typeface="Arial"/>
          <a:ea typeface="Arial"/>
          <a:cs typeface="Arial"/>
          <a:sym typeface="Arial"/>
        </a:defRPr>
      </a:lvl7pPr>
      <a:lvl8pPr indent="1371600" algn="ctr">
        <a:defRPr sz="4400">
          <a:latin typeface="Arial"/>
          <a:ea typeface="Arial"/>
          <a:cs typeface="Arial"/>
          <a:sym typeface="Arial"/>
        </a:defRPr>
      </a:lvl8pPr>
      <a:lvl9pPr indent="1828800" algn="ctr">
        <a:defRPr sz="4400"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1pPr>
      <a:lvl2pPr marL="783771" indent="-326571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2pPr>
      <a:lvl3pPr marL="1219200" indent="-3048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3pPr>
      <a:lvl4pPr marL="1737360" indent="-365760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4pPr>
      <a:lvl5pPr marL="2235200" indent="-4064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5pPr>
      <a:lvl6pPr marL="26924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6pPr>
      <a:lvl7pPr marL="31496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7pPr>
      <a:lvl8pPr marL="36068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8pPr>
      <a:lvl9pPr marL="40640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Arial"/>
          <a:ea typeface="Arial"/>
          <a:cs typeface="Arial"/>
          <a:sym typeface="Arial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404093" y="88900"/>
            <a:ext cx="8335814" cy="26670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1800"/>
            </a:pPr>
            <a:r>
              <a:rPr sz="4400">
                <a:solidFill>
                  <a:srgbClr val="FFFFFF"/>
                </a:solidFill>
              </a:rPr>
              <a:t>Mergesort:</a:t>
            </a:r>
            <a:endParaRPr sz="4400"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 sz="4400">
                <a:solidFill>
                  <a:srgbClr val="FFFFFF"/>
                </a:solidFill>
              </a:rPr>
              <a:t>The power of divide and conquer</a:t>
            </a:r>
          </a:p>
        </p:txBody>
      </p:sp>
      <p:sp>
        <p:nvSpPr>
          <p:cNvPr id="22" name="Shape 22"/>
          <p:cNvSpPr/>
          <p:nvPr/>
        </p:nvSpPr>
        <p:spPr>
          <a:xfrm>
            <a:off x="1712895" y="5638800"/>
            <a:ext cx="5718210" cy="843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FF"/>
              </a:solidFill>
            </a:endParaRPr>
          </a:p>
          <a:p>
            <a:pPr lvl="0" algn="ctr"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</a:t>
            </a:r>
          </a:p>
        </p:txBody>
      </p:sp>
      <p:pic>
        <p:nvPicPr>
          <p:cNvPr id="23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3462"/>
            <a:ext cx="1981200" cy="74453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/>
          <p:nvPr/>
        </p:nvSpPr>
        <p:spPr>
          <a:xfrm>
            <a:off x="2895600" y="3906347"/>
            <a:ext cx="3352800" cy="1646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 algn="ctr">
              <a:spcBef>
                <a:spcPts val="3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With support from 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3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Google, 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7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Dept for Education</a:t>
            </a:r>
            <a:endParaRPr sz="22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700"/>
              </a:spcBef>
              <a:defRPr sz="1800"/>
            </a:pPr>
            <a:r>
              <a:rPr sz="2200">
                <a:solidFill>
                  <a:srgbClr val="FFFFFF"/>
                </a:solidFill>
              </a:rPr>
              <a:t>the Mayor of London</a:t>
            </a:r>
            <a:r>
              <a:rPr sz="2200"/>
              <a:t> </a:t>
            </a:r>
          </a:p>
        </p:txBody>
      </p:sp>
      <p:sp>
        <p:nvSpPr>
          <p:cNvPr id="25" name="Shape 25"/>
          <p:cNvSpPr/>
          <p:nvPr/>
        </p:nvSpPr>
        <p:spPr>
          <a:xfrm>
            <a:off x="2207364" y="2142213"/>
            <a:ext cx="4729272" cy="1408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marL="342900" indent="-342900" algn="ctr">
              <a:spcBef>
                <a:spcPts val="700"/>
              </a:spcBef>
              <a:defRPr sz="1800"/>
            </a:pPr>
            <a:r>
              <a:rPr sz="3200">
                <a:solidFill>
                  <a:srgbClr val="FFFFFF"/>
                </a:solidFill>
              </a:rPr>
              <a:t>Paul Curzon</a:t>
            </a:r>
            <a:endParaRPr sz="24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Queen Mary University of London</a:t>
            </a:r>
            <a:endParaRPr sz="2400">
              <a:solidFill>
                <a:srgbClr val="FFFFFF"/>
              </a:solidFill>
            </a:endParaRPr>
          </a:p>
          <a:p>
            <a:pPr lvl="0" marL="342900" indent="-342900" algn="ctr"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CAS London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title"/>
          </p:nvPr>
        </p:nvSpPr>
        <p:spPr>
          <a:xfrm>
            <a:off x="685800" y="6095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Aims</a:t>
            </a:r>
          </a:p>
        </p:txBody>
      </p:sp>
      <p:sp>
        <p:nvSpPr>
          <p:cNvPr id="28" name="Shape 28"/>
          <p:cNvSpPr/>
          <p:nvPr>
            <p:ph type="body" idx="1"/>
          </p:nvPr>
        </p:nvSpPr>
        <p:spPr>
          <a:xfrm>
            <a:off x="685800" y="1676400"/>
            <a:ext cx="7772400" cy="41148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336042" indent="-336042" defTabSz="896111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44">
                <a:solidFill>
                  <a:srgbClr val="FFFFFF"/>
                </a:solidFill>
              </a:rPr>
              <a:t>Give you deeper understanding of core topics</a:t>
            </a:r>
            <a:endParaRPr sz="2744">
              <a:solidFill>
                <a:srgbClr val="FFFFFF"/>
              </a:solidFill>
            </a:endParaRPr>
          </a:p>
          <a:p>
            <a:pPr lvl="1" marL="774763" indent="-326707" defTabSz="896111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744">
                <a:solidFill>
                  <a:srgbClr val="FFFFFF"/>
                </a:solidFill>
              </a:rPr>
              <a:t>M</a:t>
            </a:r>
            <a:r>
              <a:rPr sz="2352">
                <a:solidFill>
                  <a:srgbClr val="FFFFFF"/>
                </a:solidFill>
              </a:rPr>
              <a:t>erge sort</a:t>
            </a:r>
            <a:endParaRPr sz="2352">
              <a:solidFill>
                <a:srgbClr val="FFFFFF"/>
              </a:solidFill>
            </a:endParaRPr>
          </a:p>
          <a:p>
            <a:pPr lvl="1" marL="728091" indent="-280035" defTabSz="896111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Divide and Conquer</a:t>
            </a:r>
            <a:endParaRPr sz="2352">
              <a:solidFill>
                <a:srgbClr val="FFFFFF"/>
              </a:solidFill>
            </a:endParaRPr>
          </a:p>
          <a:p>
            <a:pPr lvl="1" marL="728091" indent="-280035" defTabSz="896111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Efficiency of algorithms</a:t>
            </a:r>
            <a:endParaRPr sz="2352">
              <a:solidFill>
                <a:srgbClr val="FFFFFF"/>
              </a:solidFill>
            </a:endParaRPr>
          </a:p>
          <a:p>
            <a:pPr lvl="1" marL="728091" indent="-280035" defTabSz="896111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Computational thinking</a:t>
            </a:r>
            <a:endParaRPr sz="2352">
              <a:solidFill>
                <a:srgbClr val="FFFFFF"/>
              </a:solidFill>
            </a:endParaRPr>
          </a:p>
          <a:p>
            <a:pPr lvl="0" marL="336042" indent="-336042" defTabSz="896111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44">
                <a:solidFill>
                  <a:srgbClr val="FFFFFF"/>
                </a:solidFill>
              </a:rPr>
              <a:t>Give you practical ways to teach computing in a fun, thought provoking way </a:t>
            </a:r>
            <a:endParaRPr sz="2744">
              <a:solidFill>
                <a:srgbClr val="FFFFFF"/>
              </a:solidFill>
            </a:endParaRPr>
          </a:p>
          <a:p>
            <a:pPr lvl="1" marL="728091" indent="-280035" defTabSz="896111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352">
                <a:solidFill>
                  <a:srgbClr val="FFFFFF"/>
                </a:solidFill>
              </a:rPr>
              <a:t>away from computers, focus on concepts</a:t>
            </a:r>
            <a:endParaRPr sz="2352">
              <a:solidFill>
                <a:srgbClr val="FFFFFF"/>
              </a:solidFill>
            </a:endParaRPr>
          </a:p>
          <a:p>
            <a:pPr lvl="0" marL="336042" indent="-336042" defTabSz="896111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744">
                <a:solidFill>
                  <a:srgbClr val="FFFFFF"/>
                </a:solidFill>
              </a:rPr>
              <a:t>Linked activity sheets and booklets can be downloaded from our website:</a:t>
            </a:r>
          </a:p>
        </p:txBody>
      </p:sp>
      <p:sp>
        <p:nvSpPr>
          <p:cNvPr id="29" name="Shape 29"/>
          <p:cNvSpPr/>
          <p:nvPr/>
        </p:nvSpPr>
        <p:spPr>
          <a:xfrm>
            <a:off x="1676400" y="6019800"/>
            <a:ext cx="561941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</a:p>
        </p:txBody>
      </p:sp>
      <p:pic>
        <p:nvPicPr>
          <p:cNvPr id="30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685800" y="6095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Sort Algorithms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685800" y="1676400"/>
            <a:ext cx="7772400" cy="41148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A sort algorithm takes an array of data and puts it into order (either ascending order or descending order)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eg</a:t>
            </a:r>
            <a:endParaRPr sz="2688">
              <a:solidFill>
                <a:srgbClr val="FFFFFF"/>
              </a:solidFill>
            </a:endParaRPr>
          </a:p>
          <a:p>
            <a:pPr lvl="1" marL="768095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[5, 7, 2, 99, 4]  -&gt; [2, 4, 5, 7, 99]</a:t>
            </a:r>
            <a:endParaRPr sz="2688">
              <a:solidFill>
                <a:srgbClr val="FFFFFF"/>
              </a:solidFill>
            </a:endParaRPr>
          </a:p>
          <a:p>
            <a:pPr lvl="1" marL="768095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[“cat”, “hat”, “ant”] -&gt; [“ant”, “cat”, “hat”]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Often used as a way of making things easier to find (eg in a telephone directory)</a:t>
            </a:r>
            <a:endParaRPr sz="2688">
              <a:solidFill>
                <a:srgbClr val="FFFFFF"/>
              </a:solidFill>
            </a:endParaRPr>
          </a:p>
          <a:p>
            <a:pPr lvl="0" marL="329184" indent="-329184" defTabSz="87782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88">
                <a:solidFill>
                  <a:srgbClr val="FFFFFF"/>
                </a:solidFill>
              </a:rPr>
              <a:t>There are many sort algorithms some more efficient than others</a:t>
            </a:r>
          </a:p>
        </p:txBody>
      </p:sp>
      <p:sp>
        <p:nvSpPr>
          <p:cNvPr id="34" name="Shape 34"/>
          <p:cNvSpPr/>
          <p:nvPr/>
        </p:nvSpPr>
        <p:spPr>
          <a:xfrm>
            <a:off x="1676400" y="6019800"/>
            <a:ext cx="561941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</a:p>
        </p:txBody>
      </p:sp>
      <p:pic>
        <p:nvPicPr>
          <p:cNvPr id="35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85800" y="509520"/>
            <a:ext cx="7772400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>
              <a:defRPr sz="1800"/>
            </a:pPr>
            <a:r>
              <a:rPr sz="4400">
                <a:solidFill>
                  <a:srgbClr val="FFFFFF"/>
                </a:solidFill>
              </a:rPr>
              <a:t>Divide and Conquer</a:t>
            </a:r>
            <a:endParaRPr sz="4400">
              <a:solidFill>
                <a:srgbClr val="FFFFFF"/>
              </a:solidFill>
            </a:endParaRPr>
          </a:p>
          <a:p>
            <a:pPr lvl="0" algn="ctr">
              <a:defRPr sz="1800"/>
            </a:pPr>
            <a:r>
              <a:rPr sz="4400">
                <a:solidFill>
                  <a:srgbClr val="FFFFFF"/>
                </a:solidFill>
              </a:rPr>
              <a:t>Sorting</a:t>
            </a:r>
          </a:p>
        </p:txBody>
      </p:sp>
      <p:sp>
        <p:nvSpPr>
          <p:cNvPr id="38" name="Shape 38"/>
          <p:cNvSpPr/>
          <p:nvPr/>
        </p:nvSpPr>
        <p:spPr>
          <a:xfrm>
            <a:off x="457200" y="1900969"/>
            <a:ext cx="8229600" cy="418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Suppose you have a long array that you want to sort.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Divide and conquer says: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split it into smaller arrays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sort those smaller arrays (in the same way)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combine the sorted arrays to give the sorted large array.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There are two approaches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28600" indent="-228600">
              <a:spcBef>
                <a:spcPts val="700"/>
              </a:spcBef>
              <a:buSzPct val="100000"/>
              <a:buAutoNum type="arabicPeriod" startAt="1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split is easy but combining them at the end needs work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28600" indent="-228600">
              <a:spcBef>
                <a:spcPts val="700"/>
              </a:spcBef>
              <a:buSzPct val="100000"/>
              <a:buAutoNum type="arabicPeriod" startAt="1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split takes time but combining them at the end is easy</a:t>
            </a:r>
          </a:p>
        </p:txBody>
      </p:sp>
      <p:pic>
        <p:nvPicPr>
          <p:cNvPr id="3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5430" y="6135687"/>
            <a:ext cx="1981201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Mergesort</a:t>
            </a:r>
          </a:p>
        </p:txBody>
      </p:sp>
      <p:sp>
        <p:nvSpPr>
          <p:cNvPr id="42" name="Shape 42"/>
          <p:cNvSpPr/>
          <p:nvPr/>
        </p:nvSpPr>
        <p:spPr>
          <a:xfrm>
            <a:off x="457200" y="1981200"/>
            <a:ext cx="8229600" cy="6418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To mergesort an array: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split the array in half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mergesort those smaller arrays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merge the two sorted arrays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Note it does option 1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- split is easy but combining them at the end needs work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286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We will act it out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Each new call of merge sort will be done by a new person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44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The Merge Algorithm</a:t>
            </a:r>
          </a:p>
        </p:txBody>
      </p:sp>
      <p:sp>
        <p:nvSpPr>
          <p:cNvPr id="47" name="Shape 47"/>
          <p:cNvSpPr/>
          <p:nvPr/>
        </p:nvSpPr>
        <p:spPr>
          <a:xfrm>
            <a:off x="457200" y="1981200"/>
            <a:ext cx="8229600" cy="3254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Merge is the key to this as it does all the work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To Merge two sorted piles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Repeat until both piles empty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4" marL="11430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Compare the top value of each pile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4" marL="11430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Take the smallest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4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How much work?</a:t>
            </a:r>
          </a:p>
        </p:txBody>
      </p:sp>
      <p:sp>
        <p:nvSpPr>
          <p:cNvPr id="52" name="Shape 52"/>
          <p:cNvSpPr/>
          <p:nvPr/>
        </p:nvSpPr>
        <p:spPr>
          <a:xfrm>
            <a:off x="457200" y="1981200"/>
            <a:ext cx="8229600" cy="2691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How many comparisons do we need to do to guarantee it is sorted?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What is the worst situation we could be in?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What is the best?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54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How much work?</a:t>
            </a:r>
          </a:p>
        </p:txBody>
      </p:sp>
      <p:sp>
        <p:nvSpPr>
          <p:cNvPr id="57" name="Shape 57"/>
          <p:cNvSpPr/>
          <p:nvPr/>
        </p:nvSpPr>
        <p:spPr>
          <a:xfrm>
            <a:off x="457200" y="1981200"/>
            <a:ext cx="8229600" cy="548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Each time we recurse we go back a row of people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Each run of merge (so each person) does approximately one comparison for every piece of data being merged.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When we mergesort 32 items: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1 has 1 person who does 31 comparisons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2 has 2 people who do 15 comparisons each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3 has 4 people who do 7 comparisons each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                             …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5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How many rows?</a:t>
            </a:r>
          </a:p>
        </p:txBody>
      </p:sp>
      <p:sp>
        <p:nvSpPr>
          <p:cNvPr id="62" name="Shape 62"/>
          <p:cNvSpPr/>
          <p:nvPr/>
        </p:nvSpPr>
        <p:spPr>
          <a:xfrm>
            <a:off x="457200" y="1600200"/>
            <a:ext cx="8229600" cy="4320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How many times can we half a number before we get to 1?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2 1 (once if we start at 2)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4 2 1 (twice if we start at 4)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8 4 2 1  (three times if we start at 8)</a:t>
            </a:r>
            <a:endParaRPr sz="2400">
              <a:solidFill>
                <a:srgbClr val="FFFFFF"/>
              </a:solidFill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Mathematically the answer is the log</a:t>
            </a:r>
            <a:r>
              <a:rPr sz="1200">
                <a:solidFill>
                  <a:srgbClr val="FFFFFF"/>
                </a:solidFill>
              </a:rPr>
              <a:t>2</a:t>
            </a:r>
            <a:r>
              <a:rPr sz="2400">
                <a:solidFill>
                  <a:srgbClr val="FFFFFF"/>
                </a:solidFill>
              </a:rPr>
              <a:t>n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</a:rPr>
              <a:t>log</a:t>
            </a:r>
            <a:r>
              <a:rPr sz="1200">
                <a:solidFill>
                  <a:srgbClr val="FFFFFF"/>
                </a:solidFill>
              </a:rPr>
              <a:t>2</a:t>
            </a:r>
            <a:r>
              <a:rPr sz="2400">
                <a:solidFill>
                  <a:srgbClr val="FFFFFF"/>
                </a:solidFill>
              </a:rPr>
              <a:t> is just a symbol meaning how many times you can half a number!</a:t>
            </a:r>
            <a:endParaRPr sz="2400">
              <a:solidFill>
                <a:srgbClr val="FFFFFF"/>
              </a:solidFill>
            </a:endParaRPr>
          </a:p>
          <a:p>
            <a:pPr lvl="1" marL="621631" indent="-240631">
              <a:spcBef>
                <a:spcPts val="700"/>
              </a:spcBef>
              <a:buSzPct val="100000"/>
              <a:buChar char="•"/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Each time we double the number it takes one more halving!</a:t>
            </a:r>
          </a:p>
        </p:txBody>
      </p:sp>
      <p:sp>
        <p:nvSpPr>
          <p:cNvPr id="63" name="Shape 63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64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How much work?</a:t>
            </a:r>
          </a:p>
        </p:txBody>
      </p:sp>
      <p:sp>
        <p:nvSpPr>
          <p:cNvPr id="67" name="Shape 67"/>
          <p:cNvSpPr/>
          <p:nvPr/>
        </p:nvSpPr>
        <p:spPr>
          <a:xfrm>
            <a:off x="457200" y="1981200"/>
            <a:ext cx="8229600" cy="5914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So to mergesort 32 items we will go back 5 levels of recursive calls - 5 rows of people. </a:t>
            </a:r>
            <a:endParaRPr sz="2400">
              <a:solidFill>
                <a:srgbClr val="FFFFFF"/>
              </a:solidFill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</a:rPr>
              <a:t>So if we go back 5 levels …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When we mergesort 32 items:                                   TOTAL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1: 1 person who does 31 comparisons           31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2: 2 people who do 15 comparisons               30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3: 4 people who do 7 comparisons                 28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3: 8 people who do 3 comparisons                 24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Row 3: 16 people who do 1 comparison                 16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                             …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 marL="240631" indent="-240631">
              <a:spcBef>
                <a:spcPts val="700"/>
              </a:spcBef>
              <a:buSzPct val="100000"/>
              <a:buChar char="•"/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6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Compare this to bubble sort</a:t>
            </a:r>
          </a:p>
        </p:txBody>
      </p:sp>
      <p:sp>
        <p:nvSpPr>
          <p:cNvPr id="72" name="Shape 72"/>
          <p:cNvSpPr/>
          <p:nvPr/>
        </p:nvSpPr>
        <p:spPr>
          <a:xfrm>
            <a:off x="457200" y="1981200"/>
            <a:ext cx="8229600" cy="466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When we bubble sort (efficiently) 32 items:              TOTAL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Pass 1                                                                     31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Pass 2                                                                     30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Pass 3                                                                     29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                            …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Pass 31                                                                     1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Now consider the comparison when sorting a million items.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indent="2286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NB </a:t>
            </a:r>
            <a:r>
              <a:rPr sz="2400">
                <a:solidFill>
                  <a:srgbClr val="FFFFFF"/>
                </a:solidFill>
              </a:rPr>
              <a:t> log</a:t>
            </a:r>
            <a:r>
              <a:rPr sz="1200">
                <a:solidFill>
                  <a:srgbClr val="FFFFFF"/>
                </a:solidFill>
              </a:rPr>
              <a:t>2 </a:t>
            </a: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(1 million) = 20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3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5800" y="60340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Quicksort</a:t>
            </a:r>
          </a:p>
        </p:txBody>
      </p:sp>
      <p:sp>
        <p:nvSpPr>
          <p:cNvPr id="76" name="Shape 76"/>
          <p:cNvSpPr/>
          <p:nvPr/>
        </p:nvSpPr>
        <p:spPr>
          <a:xfrm>
            <a:off x="457200" y="1981200"/>
            <a:ext cx="8229600" cy="4186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To quicksort an array: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partition the array into two parts around a pivot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quicksort those smaller arrays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concatenate the two sorted arrays end to end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Note it does option 2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2" indent="45720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- split takes time but combining them at the end is easy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78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685800" y="8270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The Partition Algorithm</a:t>
            </a:r>
          </a:p>
        </p:txBody>
      </p:sp>
      <p:sp>
        <p:nvSpPr>
          <p:cNvPr id="81" name="Shape 81"/>
          <p:cNvSpPr/>
          <p:nvPr/>
        </p:nvSpPr>
        <p:spPr>
          <a:xfrm>
            <a:off x="457200" y="1981200"/>
            <a:ext cx="8229600" cy="4186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Partition is the key to this as it does all the work 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0">
              <a:spcBef>
                <a:spcPts val="700"/>
              </a:spcBef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To Partition two sorted arrays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Pick a pivot value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1" marL="4572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Repeat until all entries processed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4" marL="11430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Compare each value with the pivot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4" marL="11430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Put those smaller to the left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lvl="4" marL="1143000" indent="-228600">
              <a:spcBef>
                <a:spcPts val="700"/>
              </a:spcBef>
              <a:buSzPct val="100000"/>
              <a:buChar char="•"/>
              <a:defRPr sz="1800"/>
            </a:pPr>
            <a:r>
              <a: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Put those larger to the right</a:t>
            </a:r>
            <a:endParaRPr sz="24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6858000" y="5791200"/>
            <a:ext cx="443171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4800"/>
              <a:t>1</a:t>
            </a:r>
          </a:p>
        </p:txBody>
      </p:sp>
      <p:pic>
        <p:nvPicPr>
          <p:cNvPr id="83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0400" y="6110287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xfrm>
            <a:off x="685800" y="914400"/>
            <a:ext cx="7772400" cy="11430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 defTabSz="859536">
              <a:defRPr sz="4136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36">
                <a:solidFill>
                  <a:srgbClr val="FFFFFF"/>
                </a:solidFill>
              </a:rPr>
              <a:t>Computational Thinking Lessons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685800" y="2227262"/>
            <a:ext cx="7772400" cy="41148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Algorithmic thinking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Decomposition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Evaluation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Logical Thinking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Generalisation</a:t>
            </a:r>
            <a:endParaRPr sz="3200">
              <a:solidFill>
                <a:srgbClr val="FFFFFF"/>
              </a:solidFill>
            </a:endParaRPr>
          </a:p>
          <a:p>
            <a:pPr lvl="0"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Abstraction</a:t>
            </a:r>
          </a:p>
        </p:txBody>
      </p:sp>
      <p:pic>
        <p:nvPicPr>
          <p:cNvPr id="87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200" y="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 idx="4294967295"/>
          </p:nvPr>
        </p:nvSpPr>
        <p:spPr>
          <a:xfrm>
            <a:off x="685800" y="3047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90" name="Shape 90"/>
          <p:cNvSpPr/>
          <p:nvPr/>
        </p:nvSpPr>
        <p:spPr>
          <a:xfrm>
            <a:off x="787400" y="2895882"/>
            <a:ext cx="7223026" cy="275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85762" indent="-385762">
              <a:lnSpc>
                <a:spcPct val="90000"/>
              </a:lnSpc>
              <a:spcBef>
                <a:spcPts val="8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FFFFFF"/>
                </a:solidFill>
              </a:rPr>
              <a:t>Focus on understanding algorithm first</a:t>
            </a:r>
            <a:endParaRPr sz="3600">
              <a:solidFill>
                <a:srgbClr val="FFFFFF"/>
              </a:solidFill>
            </a:endParaRPr>
          </a:p>
          <a:p>
            <a:pPr lvl="0" marL="385762" indent="-385762">
              <a:lnSpc>
                <a:spcPct val="90000"/>
              </a:lnSpc>
              <a:spcBef>
                <a:spcPts val="8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FFFFFF"/>
                </a:solidFill>
              </a:rPr>
              <a:t>Important it is directly linked to code too</a:t>
            </a:r>
            <a:endParaRPr sz="3600">
              <a:solidFill>
                <a:srgbClr val="FFFFFF"/>
              </a:solidFill>
            </a:endParaRPr>
          </a:p>
          <a:p>
            <a:pPr lvl="0" marL="385762" indent="-385762">
              <a:lnSpc>
                <a:spcPct val="90000"/>
              </a:lnSpc>
              <a:spcBef>
                <a:spcPts val="8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FFFFFF"/>
                </a:solidFill>
              </a:rPr>
              <a:t>Also to do dry run exercises</a:t>
            </a:r>
          </a:p>
        </p:txBody>
      </p:sp>
      <p:sp>
        <p:nvSpPr>
          <p:cNvPr id="91" name="Shape 91"/>
          <p:cNvSpPr/>
          <p:nvPr/>
        </p:nvSpPr>
        <p:spPr>
          <a:xfrm>
            <a:off x="762000" y="1600200"/>
            <a:ext cx="8153400" cy="114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>
              <a:defRPr sz="1800"/>
            </a:pPr>
            <a:r>
              <a:rPr sz="3200">
                <a:solidFill>
                  <a:srgbClr val="FFFFFF"/>
                </a:solidFill>
              </a:rPr>
              <a:t>Sort a</a:t>
            </a:r>
            <a:r>
              <a:rPr sz="3600">
                <a:solidFill>
                  <a:srgbClr val="FFFFFF"/>
                </a:solidFill>
              </a:rPr>
              <a:t>lgorithms can be introduced unplugged in a constructivist way</a:t>
            </a:r>
          </a:p>
        </p:txBody>
      </p:sp>
      <p:pic>
        <p:nvPicPr>
          <p:cNvPr id="92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 idx="4294967295"/>
          </p:nvPr>
        </p:nvSpPr>
        <p:spPr>
          <a:xfrm>
            <a:off x="762000" y="3809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More support</a:t>
            </a:r>
          </a:p>
        </p:txBody>
      </p:sp>
      <p:sp>
        <p:nvSpPr>
          <p:cNvPr id="95" name="Shape 95"/>
          <p:cNvSpPr/>
          <p:nvPr/>
        </p:nvSpPr>
        <p:spPr>
          <a:xfrm>
            <a:off x="533400" y="1600200"/>
            <a:ext cx="8153400" cy="2518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>
              <a:defRPr sz="1800"/>
            </a:pPr>
            <a:r>
              <a:rPr sz="2800">
                <a:solidFill>
                  <a:srgbClr val="FFFFFF"/>
                </a:solidFill>
              </a:rPr>
              <a:t>On our website to support this session: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Activity sheets 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Story sheets</a:t>
            </a:r>
            <a:endParaRPr sz="2800">
              <a:solidFill>
                <a:srgbClr val="FFFFFF"/>
              </a:solidFill>
            </a:endParaRPr>
          </a:p>
          <a:p>
            <a:pPr lvl="0" marL="300037" indent="-300037">
              <a:buSzPct val="100000"/>
              <a:buChar char="•"/>
              <a:defRPr sz="1800"/>
            </a:pPr>
            <a:r>
              <a:rPr sz="2800">
                <a:solidFill>
                  <a:srgbClr val="FFFFFF"/>
                </a:solidFill>
              </a:rPr>
              <a:t>Slides</a:t>
            </a:r>
            <a:endParaRPr sz="2800">
              <a:solidFill>
                <a:srgbClr val="FFFFFF"/>
              </a:solidFill>
            </a:endParaRPr>
          </a:p>
          <a:p>
            <a:pPr lvl="0" marL="342900" indent="-342900">
              <a:defRPr sz="1800"/>
            </a:pPr>
            <a:r>
              <a:rPr sz="2800">
                <a:solidFill>
                  <a:srgbClr val="FFFFFF"/>
                </a:solidFill>
              </a:rPr>
              <a:t>Details of more workshops/courses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>
            <a:off x="1829576" y="5638800"/>
            <a:ext cx="5718211" cy="877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</a:t>
            </a:r>
          </a:p>
        </p:txBody>
      </p:sp>
      <p:pic>
        <p:nvPicPr>
          <p:cNvPr id="97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685800" y="2236720"/>
            <a:ext cx="7772400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100" name="Shape 100"/>
          <p:cNvSpPr/>
          <p:nvPr/>
        </p:nvSpPr>
        <p:spPr>
          <a:xfrm>
            <a:off x="1842276" y="4876800"/>
            <a:ext cx="5718211" cy="1329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www.cs4fn.org</a:t>
            </a:r>
            <a:endParaRPr sz="2800">
              <a:solidFill>
                <a:srgbClr val="FFFFFF"/>
              </a:solidFill>
            </a:endParaRPr>
          </a:p>
          <a:p>
            <a:pPr lvl="0" algn="ctr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>
                <a:solidFill>
                  <a:srgbClr val="FFFFFF"/>
                </a:solidFill>
              </a:rPr>
              <a:t>www.teachinglondoncomputing.org</a:t>
            </a:r>
            <a:endParaRPr sz="2800">
              <a:solidFill>
                <a:srgbClr val="FFFF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808080"/>
                  </a:outerShdw>
                </a:effectLst>
              </a:rPr>
              <a:t>Twitter: @TeachingLDNComp @cs4fn</a:t>
            </a:r>
          </a:p>
        </p:txBody>
      </p:sp>
      <p:pic>
        <p:nvPicPr>
          <p:cNvPr id="101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400" y="3048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