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vml" ContentType="application/vnd.openxmlformats-officedocument.vmlDrawin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9" r:id="rId1"/>
  </p:sldMasterIdLst>
  <p:notesMasterIdLst>
    <p:notesMasterId r:id="rId23"/>
  </p:notesMasterIdLst>
  <p:sldIdLst>
    <p:sldId id="302" r:id="rId2"/>
    <p:sldId id="281" r:id="rId3"/>
    <p:sldId id="272" r:id="rId4"/>
    <p:sldId id="303" r:id="rId5"/>
    <p:sldId id="304" r:id="rId6"/>
    <p:sldId id="305" r:id="rId7"/>
    <p:sldId id="306" r:id="rId8"/>
    <p:sldId id="307" r:id="rId9"/>
    <p:sldId id="308" r:id="rId10"/>
    <p:sldId id="309" r:id="rId11"/>
    <p:sldId id="310" r:id="rId12"/>
    <p:sldId id="311" r:id="rId13"/>
    <p:sldId id="312" r:id="rId14"/>
    <p:sldId id="313" r:id="rId15"/>
    <p:sldId id="314" r:id="rId16"/>
    <p:sldId id="319" r:id="rId17"/>
    <p:sldId id="320" r:id="rId18"/>
    <p:sldId id="315" r:id="rId19"/>
    <p:sldId id="316" r:id="rId20"/>
    <p:sldId id="317" r:id="rId21"/>
    <p:sldId id="280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9" autoAdjust="0"/>
    <p:restoredTop sz="94737" autoAdjust="0"/>
  </p:normalViewPr>
  <p:slideViewPr>
    <p:cSldViewPr snapToObjects="1">
      <p:cViewPr varScale="1">
        <p:scale>
          <a:sx n="87" d="100"/>
          <a:sy n="87" d="100"/>
        </p:scale>
        <p:origin x="-1248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5" d="100"/>
        <a:sy n="145" d="100"/>
      </p:scale>
      <p:origin x="0" y="50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716DB3-EEA7-FC47-A8EB-DDBD18CE971B}" type="datetimeFigureOut">
              <a:rPr lang="en-US" smtClean="0"/>
              <a:t>26/08/2015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113457-192C-994A-A6CE-86B5A96C57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8788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4046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48880"/>
            <a:ext cx="7543800" cy="1524000"/>
          </a:xfrm>
        </p:spPr>
        <p:txBody>
          <a:bodyPr>
            <a:noAutofit/>
          </a:bodyPr>
          <a:lstStyle>
            <a:lvl1pPr>
              <a:defRPr sz="6000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5402C4-4F66-C040-9D06-404032BB3C42}" type="datetime1">
              <a:rPr lang="en-US" smtClean="0"/>
              <a:pPr>
                <a:defRPr/>
              </a:pPr>
              <a:t>25/08/2015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5C9C3FC-B995-D04F-AEFB-0FB590067EB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337065A-E1B3-1A45-874C-87041C60566B}" type="datetime1">
              <a:rPr lang="en-US" smtClean="0"/>
              <a:pPr>
                <a:defRPr/>
              </a:pPr>
              <a:t>25/08/2015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6F69AB4-CFA1-534E-AE62-4D94F23FF2C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71510F-52C1-AB47-BBA6-D2111B86083B}" type="datetime1">
              <a:rPr lang="en-US" smtClean="0"/>
              <a:pPr>
                <a:defRPr/>
              </a:pPr>
              <a:t>25/08/2015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51BD1CC-9C8A-2A4A-8613-3A302364424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8A56B06-191D-934B-A698-6E53FC392F1C}" type="datetime1">
              <a:rPr lang="en-US" smtClean="0"/>
              <a:pPr>
                <a:defRPr/>
              </a:pPr>
              <a:t>25/08/2015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65DA485-8403-BD48-B98D-A00EDF687C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0DC1B4-CE13-874A-9828-CCE97138D518}" type="datetime1">
              <a:rPr lang="en-US" smtClean="0"/>
              <a:pPr>
                <a:defRPr/>
              </a:pPr>
              <a:t>25/08/2015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6827966-98FE-5A4B-9E18-7781AFFB2B6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2CBBDB4-9A72-164C-9C65-777088F9BE5D}" type="datetime1">
              <a:rPr lang="en-US" smtClean="0"/>
              <a:pPr>
                <a:defRPr/>
              </a:pPr>
              <a:t>25/08/2015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81910E6-5845-C84C-8544-55A2045F00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14416C-F869-4B4F-A003-77BECD22E127}" type="datetime1">
              <a:rPr lang="en-US" smtClean="0"/>
              <a:pPr>
                <a:defRPr/>
              </a:pPr>
              <a:t>25/08/2015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C7ADC24-DD3A-2B4A-8063-73B79842D33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C52B7D-B0FE-1A42-820D-A7F724A0CE60}" type="datetime1">
              <a:rPr lang="en-US" smtClean="0"/>
              <a:pPr>
                <a:defRPr/>
              </a:pPr>
              <a:t>25/08/2015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292D03B-DCC5-6249-91DC-9F3DB5B4175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CC072B-5094-5A46-B2FA-C2D3461E8FD4}" type="datetime1">
              <a:rPr lang="en-US" smtClean="0"/>
              <a:pPr>
                <a:defRPr/>
              </a:pPr>
              <a:t>25/08/2015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100575B-930A-0649-A3B9-83AC45DD9C6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144A1C9-C92B-F848-8D31-E1C08DC13B74}" type="datetime1">
              <a:rPr lang="en-US" smtClean="0"/>
              <a:pPr>
                <a:defRPr/>
              </a:pPr>
              <a:t>25/08/2015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0A956FC-2E6B-C74B-8A8D-3DB5673D7D8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63ABE99-0BDE-5941-B4E6-14861CBEAAA8}" type="datetime1">
              <a:rPr lang="en-US" smtClean="0"/>
              <a:pPr>
                <a:defRPr/>
              </a:pPr>
              <a:t>25/08/2015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616AE5F-F058-F34C-9DF0-3B1037EF108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04664"/>
            <a:ext cx="7620000" cy="79208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412776"/>
            <a:ext cx="7543800" cy="453650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7E8E9FF-9DCD-1449-93C5-A26302B17A69}" type="datetime1">
              <a:rPr lang="en-US" smtClean="0"/>
              <a:pPr>
                <a:defRPr/>
              </a:pPr>
              <a:t>25/08/2015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cratch.mit.edu/" TargetMode="External"/><Relationship Id="rId3" Type="http://schemas.openxmlformats.org/officeDocument/2006/relationships/hyperlink" Target="http://www.teachinglondoncomputing.org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the Session Works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12776"/>
            <a:ext cx="2952328" cy="525658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b="1" u="sng" dirty="0" smtClean="0"/>
              <a:t>Outline</a:t>
            </a:r>
            <a:endParaRPr lang="en-GB" sz="2400" b="1" u="sng" dirty="0"/>
          </a:p>
          <a:p>
            <a:r>
              <a:rPr lang="en-GB" sz="2400" dirty="0" smtClean="0"/>
              <a:t>Practical on arrival</a:t>
            </a:r>
          </a:p>
          <a:p>
            <a:r>
              <a:rPr lang="en-GB" sz="2400" dirty="0" smtClean="0"/>
              <a:t>Talk 1</a:t>
            </a:r>
          </a:p>
          <a:p>
            <a:pPr lvl="1"/>
            <a:r>
              <a:rPr lang="en-GB" sz="2000" dirty="0"/>
              <a:t>R</a:t>
            </a:r>
            <a:r>
              <a:rPr lang="en-GB" sz="2000" dirty="0" smtClean="0"/>
              <a:t>eflect on practical</a:t>
            </a:r>
          </a:p>
          <a:p>
            <a:pPr lvl="1"/>
            <a:r>
              <a:rPr lang="en-GB" sz="2000" dirty="0" smtClean="0"/>
              <a:t>Clarify concepts</a:t>
            </a:r>
          </a:p>
          <a:p>
            <a:r>
              <a:rPr lang="en-GB" sz="2400" dirty="0" smtClean="0"/>
              <a:t>Practical exercises at your own pace</a:t>
            </a:r>
          </a:p>
          <a:p>
            <a:r>
              <a:rPr lang="en-GB" sz="2400" dirty="0" smtClean="0"/>
              <a:t>Talk 2:</a:t>
            </a:r>
          </a:p>
          <a:p>
            <a:pPr lvl="1"/>
            <a:r>
              <a:rPr lang="en-GB" sz="2000" dirty="0" smtClean="0"/>
              <a:t>Further concepts</a:t>
            </a:r>
          </a:p>
          <a:p>
            <a:pPr lvl="1"/>
            <a:r>
              <a:rPr lang="en-GB" sz="2000" dirty="0" smtClean="0"/>
              <a:t>Overall reflection</a:t>
            </a:r>
          </a:p>
          <a:p>
            <a:r>
              <a:rPr lang="en-GB" sz="2400" i="1" dirty="0" smtClean="0"/>
              <a:t>Continue practical exercises at home</a:t>
            </a:r>
            <a:endParaRPr lang="en-GB" sz="2400" i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707904" y="1412776"/>
            <a:ext cx="5040560" cy="525658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 anchorCtr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b="1" u="sng" dirty="0" smtClean="0"/>
              <a:t>Getting Started</a:t>
            </a:r>
          </a:p>
          <a:p>
            <a:r>
              <a:rPr lang="en-GB" dirty="0" smtClean="0"/>
              <a:t>Log-on</a:t>
            </a:r>
          </a:p>
          <a:p>
            <a:r>
              <a:rPr lang="en-GB" dirty="0" smtClean="0"/>
              <a:t>Find portable Python on L:\ </a:t>
            </a:r>
            <a:r>
              <a:rPr lang="en-GB" dirty="0" smtClean="0"/>
              <a:t>drive and start IDLE</a:t>
            </a:r>
          </a:p>
          <a:p>
            <a:r>
              <a:rPr lang="en-GB" dirty="0" smtClean="0"/>
              <a:t>Go </a:t>
            </a:r>
            <a:r>
              <a:rPr lang="en-GB" dirty="0"/>
              <a:t>to </a:t>
            </a:r>
            <a:r>
              <a:rPr lang="en-GB" dirty="0">
                <a:hlinkClick r:id="rId2"/>
              </a:rPr>
              <a:t>https://scratch.mit.edu</a:t>
            </a:r>
            <a:r>
              <a:rPr lang="en-GB" dirty="0" smtClean="0">
                <a:hlinkClick r:id="rId2"/>
              </a:rPr>
              <a:t>/</a:t>
            </a:r>
            <a:r>
              <a:rPr lang="en-GB" dirty="0" smtClean="0"/>
              <a:t> </a:t>
            </a:r>
            <a:endParaRPr lang="en-GB" dirty="0" smtClean="0"/>
          </a:p>
          <a:p>
            <a:r>
              <a:rPr lang="en-GB" dirty="0" smtClean="0"/>
              <a:t>Find resources on </a:t>
            </a:r>
            <a:r>
              <a:rPr lang="en-GB" dirty="0" smtClean="0">
                <a:hlinkClick r:id="rId3"/>
              </a:rPr>
              <a:t>teachinglondoncomputing.org</a:t>
            </a:r>
            <a:r>
              <a:rPr lang="en-GB" dirty="0" smtClean="0"/>
              <a:t> </a:t>
            </a:r>
          </a:p>
          <a:p>
            <a:pPr lvl="1"/>
            <a:r>
              <a:rPr lang="en-GB" dirty="0"/>
              <a:t>Exercise </a:t>
            </a:r>
            <a:r>
              <a:rPr lang="en-GB" dirty="0" smtClean="0"/>
              <a:t>sheet (and notes) – </a:t>
            </a:r>
            <a:r>
              <a:rPr lang="en-GB" b="1" i="1" dirty="0" smtClean="0"/>
              <a:t>START NOW</a:t>
            </a:r>
            <a:endParaRPr lang="en-GB" b="1" i="1" dirty="0"/>
          </a:p>
          <a:p>
            <a:pPr lvl="1"/>
            <a:r>
              <a:rPr lang="en-GB" dirty="0" smtClean="0"/>
              <a:t>Example programs</a:t>
            </a:r>
          </a:p>
          <a:p>
            <a:pPr lvl="1"/>
            <a:r>
              <a:rPr lang="en-GB" dirty="0" smtClean="0"/>
              <a:t>Slides</a:t>
            </a: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7393290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560" y="1556792"/>
            <a:ext cx="7518648" cy="2481808"/>
          </a:xfrm>
        </p:spPr>
        <p:txBody>
          <a:bodyPr/>
          <a:lstStyle/>
          <a:p>
            <a:pPr algn="ctr"/>
            <a:r>
              <a:rPr lang="en-GB" sz="3200" dirty="0" smtClean="0"/>
              <a:t>KS3 and Beyond</a:t>
            </a:r>
            <a:br>
              <a:rPr lang="en-GB" sz="3200" dirty="0" smtClean="0"/>
            </a:br>
            <a:r>
              <a:rPr lang="en-GB" sz="3200" dirty="0" smtClean="0"/>
              <a:t/>
            </a:r>
            <a:br>
              <a:rPr lang="en-GB" sz="3200" dirty="0" smtClean="0"/>
            </a:br>
            <a:r>
              <a:rPr lang="en-US" sz="4400" dirty="0" smtClean="0">
                <a:latin typeface="Impact" charset="0"/>
              </a:rPr>
              <a:t>Transition from Scratch to Python using Turtle Graphics</a:t>
            </a:r>
            <a:endParaRPr lang="en-GB" sz="4400" dirty="0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475656" y="228600"/>
            <a:ext cx="579120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GB" sz="7200" dirty="0"/>
              <a:t>T</a:t>
            </a:r>
            <a:r>
              <a:rPr lang="en-GB" sz="2400" dirty="0"/>
              <a:t>eaching</a:t>
            </a:r>
            <a:r>
              <a:rPr lang="en-GB" dirty="0"/>
              <a:t>  </a:t>
            </a:r>
            <a:r>
              <a:rPr lang="en-GB" sz="7200" dirty="0"/>
              <a:t>L</a:t>
            </a:r>
            <a:r>
              <a:rPr lang="en-GB" sz="2400" dirty="0"/>
              <a:t>ondon </a:t>
            </a:r>
            <a:r>
              <a:rPr lang="en-GB" dirty="0"/>
              <a:t> </a:t>
            </a:r>
            <a:r>
              <a:rPr lang="en-GB" sz="7200" dirty="0"/>
              <a:t>C</a:t>
            </a:r>
            <a:r>
              <a:rPr lang="en-GB" sz="2400" dirty="0"/>
              <a:t>omputing</a:t>
            </a:r>
          </a:p>
        </p:txBody>
      </p:sp>
      <p:graphicFrame>
        <p:nvGraphicFramePr>
          <p:cNvPr id="205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8708832"/>
              </p:ext>
            </p:extLst>
          </p:nvPr>
        </p:nvGraphicFramePr>
        <p:xfrm>
          <a:off x="1870006" y="4572000"/>
          <a:ext cx="5410200" cy="165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8" r:id="rId3" imgW="6400000" imgH="1828571" progId="">
                  <p:embed/>
                </p:oleObj>
              </mc:Choice>
              <mc:Fallback>
                <p:oleObj r:id="rId3" imgW="6400000" imgH="1828571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0006" y="4572000"/>
                        <a:ext cx="5410200" cy="165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8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5292080" y="6230938"/>
            <a:ext cx="3851920" cy="627062"/>
          </a:xfrm>
          <a:noFill/>
          <a:ln/>
        </p:spPr>
        <p:txBody>
          <a:bodyPr>
            <a:normAutofit fontScale="77500" lnSpcReduction="20000"/>
          </a:bodyPr>
          <a:lstStyle/>
          <a:p>
            <a:pPr algn="r">
              <a:defRPr/>
            </a:pPr>
            <a:r>
              <a:rPr lang="en-US" sz="1600" dirty="0"/>
              <a:t>William Marsh</a:t>
            </a:r>
          </a:p>
          <a:p>
            <a:pPr algn="r">
              <a:defRPr/>
            </a:pPr>
            <a:r>
              <a:rPr lang="en-US" sz="1600" dirty="0"/>
              <a:t>School of Electronic Engineering and Computer Science</a:t>
            </a:r>
          </a:p>
          <a:p>
            <a:pPr algn="r">
              <a:defRPr/>
            </a:pPr>
            <a:r>
              <a:rPr lang="en-US" sz="1600" dirty="0"/>
              <a:t>Queen Mary University of London</a:t>
            </a:r>
          </a:p>
          <a:p>
            <a:pPr algn="r"/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970081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Outline</a:t>
            </a:r>
            <a:endParaRPr lang="en-GB" dirty="0"/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A first </a:t>
            </a:r>
            <a:r>
              <a:rPr lang="en-GB" dirty="0" smtClean="0"/>
              <a:t>turtle program in two languages </a:t>
            </a:r>
            <a:endParaRPr lang="en-GB" dirty="0"/>
          </a:p>
          <a:p>
            <a:r>
              <a:rPr lang="en-GB" i="1" dirty="0" smtClean="0"/>
              <a:t>Discussion: barriers to textual programming</a:t>
            </a:r>
          </a:p>
          <a:p>
            <a:r>
              <a:rPr lang="en-GB" dirty="0" smtClean="0"/>
              <a:t>Learning Programming Progressively</a:t>
            </a:r>
            <a:endParaRPr lang="en-GB" dirty="0" smtClean="0"/>
          </a:p>
          <a:p>
            <a:r>
              <a:rPr lang="en-GB" dirty="0" smtClean="0"/>
              <a:t>The turtle language</a:t>
            </a:r>
          </a:p>
          <a:p>
            <a:r>
              <a:rPr lang="en-GB" dirty="0" smtClean="0"/>
              <a:t>Translating between Scratch and Python</a:t>
            </a:r>
          </a:p>
          <a:p>
            <a:r>
              <a:rPr lang="en-GB" i="1" dirty="0" smtClean="0"/>
              <a:t>Practical </a:t>
            </a:r>
            <a:r>
              <a:rPr lang="en-GB" i="1" dirty="0" smtClean="0"/>
              <a:t>examples</a:t>
            </a:r>
          </a:p>
          <a:p>
            <a:r>
              <a:rPr lang="en-GB" dirty="0" smtClean="0"/>
              <a:t>Summary</a:t>
            </a:r>
            <a:endParaRPr lang="en-GB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First Program</a:t>
            </a:r>
            <a:endParaRPr lang="en-GB" dirty="0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84784"/>
            <a:ext cx="2222922" cy="424847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4211960" y="404664"/>
            <a:ext cx="4617370" cy="637097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400" dirty="0">
                <a:latin typeface="Courier"/>
                <a:cs typeface="Courier"/>
              </a:rPr>
              <a:t>from turtle import * </a:t>
            </a:r>
            <a:endParaRPr lang="en-GB" sz="2400" dirty="0" smtClean="0">
              <a:latin typeface="Courier"/>
              <a:cs typeface="Courier"/>
            </a:endParaRPr>
          </a:p>
          <a:p>
            <a:r>
              <a:rPr lang="en-GB" sz="2400" dirty="0">
                <a:latin typeface="Courier"/>
                <a:cs typeface="Courier"/>
              </a:rPr>
              <a:t> </a:t>
            </a:r>
          </a:p>
          <a:p>
            <a:r>
              <a:rPr lang="en-GB" sz="2400" dirty="0">
                <a:latin typeface="Courier"/>
                <a:cs typeface="Courier"/>
              </a:rPr>
              <a:t># Added code starts here</a:t>
            </a:r>
          </a:p>
          <a:p>
            <a:r>
              <a:rPr lang="en-GB" sz="2400" dirty="0" err="1">
                <a:latin typeface="Courier"/>
                <a:cs typeface="Courier"/>
              </a:rPr>
              <a:t>pencolor</a:t>
            </a:r>
            <a:r>
              <a:rPr lang="en-GB" sz="2400" dirty="0">
                <a:latin typeface="Courier"/>
                <a:cs typeface="Courier"/>
              </a:rPr>
              <a:t>('blue')</a:t>
            </a:r>
          </a:p>
          <a:p>
            <a:r>
              <a:rPr lang="en-GB" sz="2400" dirty="0" err="1">
                <a:latin typeface="Courier"/>
                <a:cs typeface="Courier"/>
              </a:rPr>
              <a:t>pensize</a:t>
            </a:r>
            <a:r>
              <a:rPr lang="en-GB" sz="2400" dirty="0">
                <a:latin typeface="Courier"/>
                <a:cs typeface="Courier"/>
              </a:rPr>
              <a:t>(10)</a:t>
            </a:r>
          </a:p>
          <a:p>
            <a:r>
              <a:rPr lang="en-GB" sz="2400" dirty="0">
                <a:latin typeface="Courier"/>
                <a:cs typeface="Courier"/>
              </a:rPr>
              <a:t> </a:t>
            </a:r>
          </a:p>
          <a:p>
            <a:r>
              <a:rPr lang="en-GB" sz="2400" dirty="0">
                <a:latin typeface="Courier"/>
                <a:cs typeface="Courier"/>
              </a:rPr>
              <a:t>forward(100)</a:t>
            </a:r>
          </a:p>
          <a:p>
            <a:r>
              <a:rPr lang="en-GB" sz="2400" dirty="0">
                <a:latin typeface="Courier"/>
                <a:cs typeface="Courier"/>
              </a:rPr>
              <a:t>right(90)</a:t>
            </a:r>
          </a:p>
          <a:p>
            <a:r>
              <a:rPr lang="en-GB" sz="2400" dirty="0">
                <a:latin typeface="Courier"/>
                <a:cs typeface="Courier"/>
              </a:rPr>
              <a:t>forward(100)</a:t>
            </a:r>
          </a:p>
          <a:p>
            <a:r>
              <a:rPr lang="en-GB" sz="2400" dirty="0">
                <a:latin typeface="Courier"/>
                <a:cs typeface="Courier"/>
              </a:rPr>
              <a:t>right(90)</a:t>
            </a:r>
          </a:p>
          <a:p>
            <a:r>
              <a:rPr lang="en-GB" sz="2400" dirty="0">
                <a:latin typeface="Courier"/>
                <a:cs typeface="Courier"/>
              </a:rPr>
              <a:t>forward(100)</a:t>
            </a:r>
          </a:p>
          <a:p>
            <a:r>
              <a:rPr lang="en-GB" sz="2400" dirty="0">
                <a:latin typeface="Courier"/>
                <a:cs typeface="Courier"/>
              </a:rPr>
              <a:t>right(90)</a:t>
            </a:r>
          </a:p>
          <a:p>
            <a:r>
              <a:rPr lang="en-GB" sz="2400" dirty="0">
                <a:latin typeface="Courier"/>
                <a:cs typeface="Courier"/>
              </a:rPr>
              <a:t>forward(100)</a:t>
            </a:r>
          </a:p>
          <a:p>
            <a:r>
              <a:rPr lang="en-GB" sz="2400" dirty="0">
                <a:latin typeface="Courier"/>
                <a:cs typeface="Courier"/>
              </a:rPr>
              <a:t>right(90)</a:t>
            </a:r>
          </a:p>
          <a:p>
            <a:r>
              <a:rPr lang="en-GB" sz="2400" dirty="0" smtClean="0">
                <a:latin typeface="Courier"/>
                <a:cs typeface="Courier"/>
              </a:rPr>
              <a:t># </a:t>
            </a:r>
            <a:r>
              <a:rPr lang="en-GB" sz="2400" dirty="0">
                <a:latin typeface="Courier"/>
                <a:cs typeface="Courier"/>
              </a:rPr>
              <a:t>Added code ends here </a:t>
            </a:r>
          </a:p>
          <a:p>
            <a:endParaRPr lang="en-GB" sz="2400" dirty="0" smtClean="0">
              <a:latin typeface="Courier"/>
              <a:cs typeface="Courier"/>
            </a:endParaRPr>
          </a:p>
          <a:p>
            <a:r>
              <a:rPr lang="en-GB" sz="2400" dirty="0" smtClean="0">
                <a:latin typeface="Courier"/>
                <a:cs typeface="Courier"/>
              </a:rPr>
              <a:t>done</a:t>
            </a:r>
            <a:r>
              <a:rPr lang="en-GB" sz="2400" dirty="0">
                <a:latin typeface="Courier"/>
                <a:cs typeface="Courier"/>
              </a:rPr>
              <a:t>(</a:t>
            </a:r>
            <a:r>
              <a:rPr lang="en-GB" sz="2400" dirty="0" smtClean="0">
                <a:latin typeface="Courier"/>
                <a:cs typeface="Courier"/>
              </a:rPr>
              <a:t>)</a:t>
            </a:r>
            <a:endParaRPr lang="en-GB" sz="24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2033152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Discussion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i="1" dirty="0" smtClean="0"/>
              <a:t>What are the challenges of learning textual programming?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50062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Challenges of Text Programming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008000"/>
                </a:solidFill>
              </a:rPr>
              <a:t>Accuracy – easy to make mistakes</a:t>
            </a:r>
          </a:p>
          <a:p>
            <a:r>
              <a:rPr lang="en-GB" b="1" dirty="0" smtClean="0">
                <a:solidFill>
                  <a:srgbClr val="008000"/>
                </a:solidFill>
              </a:rPr>
              <a:t>Blank sheet problem – lack of starting point</a:t>
            </a:r>
          </a:p>
          <a:p>
            <a:r>
              <a:rPr lang="en-GB" b="1" dirty="0" smtClean="0">
                <a:solidFill>
                  <a:srgbClr val="008000"/>
                </a:solidFill>
              </a:rPr>
              <a:t>Motivation – not visual </a:t>
            </a:r>
          </a:p>
          <a:p>
            <a:endParaRPr lang="en-GB" dirty="0"/>
          </a:p>
          <a:p>
            <a:r>
              <a:rPr lang="en-GB" b="1" dirty="0" smtClean="0">
                <a:solidFill>
                  <a:srgbClr val="FF0000"/>
                </a:solidFill>
              </a:rPr>
              <a:t>Solving a problem: decomposition</a:t>
            </a:r>
          </a:p>
          <a:p>
            <a:r>
              <a:rPr lang="en-GB" b="1" dirty="0" smtClean="0">
                <a:solidFill>
                  <a:srgbClr val="FF0000"/>
                </a:solidFill>
              </a:rPr>
              <a:t>Understanding programming concepts</a:t>
            </a:r>
          </a:p>
          <a:p>
            <a:pPr lvl="1"/>
            <a:r>
              <a:rPr lang="en-GB" b="1" dirty="0" smtClean="0">
                <a:solidFill>
                  <a:srgbClr val="FF0000"/>
                </a:solidFill>
              </a:rPr>
              <a:t>Sequence, choice, repetition, state (variables)</a:t>
            </a:r>
          </a:p>
          <a:p>
            <a:r>
              <a:rPr lang="en-GB" b="1" dirty="0" smtClean="0">
                <a:solidFill>
                  <a:srgbClr val="FF0000"/>
                </a:solidFill>
              </a:rPr>
              <a:t>Debugging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8445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smtClean="0"/>
              <a:t>Progress in Learning Programming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KS1 onwards</a:t>
            </a:r>
          </a:p>
          <a:p>
            <a:pPr lvl="1"/>
            <a:r>
              <a:rPr lang="en-GB" dirty="0" smtClean="0"/>
              <a:t>Computers accept commands: </a:t>
            </a:r>
            <a:r>
              <a:rPr lang="en-GB" b="1" dirty="0" smtClean="0"/>
              <a:t>algorithm</a:t>
            </a:r>
          </a:p>
          <a:p>
            <a:pPr lvl="1"/>
            <a:r>
              <a:rPr lang="en-GB" dirty="0" smtClean="0"/>
              <a:t>… turtle often used</a:t>
            </a:r>
          </a:p>
          <a:p>
            <a:pPr lvl="1"/>
            <a:r>
              <a:rPr lang="en-GB" b="1" dirty="0" smtClean="0"/>
              <a:t>Decomposition</a:t>
            </a:r>
            <a:r>
              <a:rPr lang="en-GB" dirty="0" smtClean="0"/>
              <a:t>: sequences, choice and repetition</a:t>
            </a:r>
          </a:p>
          <a:p>
            <a:r>
              <a:rPr lang="en-GB" dirty="0" smtClean="0"/>
              <a:t>Challenges</a:t>
            </a:r>
          </a:p>
          <a:p>
            <a:pPr lvl="1"/>
            <a:r>
              <a:rPr lang="en-GB" dirty="0" smtClean="0"/>
              <a:t>Learning Scratch versus learning programming</a:t>
            </a:r>
          </a:p>
          <a:p>
            <a:r>
              <a:rPr lang="en-GB" dirty="0" smtClean="0"/>
              <a:t>Core concepts</a:t>
            </a:r>
          </a:p>
          <a:p>
            <a:pPr lvl="1"/>
            <a:r>
              <a:rPr lang="en-GB" dirty="0" smtClean="0"/>
              <a:t>Problem solving and debugging </a:t>
            </a:r>
          </a:p>
          <a:p>
            <a:pPr lvl="1"/>
            <a:r>
              <a:rPr lang="en-GB" dirty="0" smtClean="0"/>
              <a:t>Programming concepts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1553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Core Programming Concepts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Sequence: one instruction follows another</a:t>
            </a:r>
          </a:p>
          <a:p>
            <a:r>
              <a:rPr lang="en-GB" dirty="0" smtClean="0"/>
              <a:t>State: variables hold values and can change</a:t>
            </a:r>
          </a:p>
          <a:p>
            <a:r>
              <a:rPr lang="en-GB" dirty="0" smtClean="0"/>
              <a:t>Choice: alternative instructions</a:t>
            </a:r>
            <a:endParaRPr lang="en-GB" dirty="0"/>
          </a:p>
          <a:p>
            <a:r>
              <a:rPr lang="en-GB" dirty="0" smtClean="0"/>
              <a:t>Repetition: repeating instructions</a:t>
            </a:r>
          </a:p>
          <a:p>
            <a:r>
              <a:rPr lang="en-GB" dirty="0" smtClean="0"/>
              <a:t>Input and output</a:t>
            </a:r>
          </a:p>
          <a:p>
            <a:endParaRPr lang="en-GB" dirty="0"/>
          </a:p>
          <a:p>
            <a:r>
              <a:rPr lang="en-GB" dirty="0" smtClean="0"/>
              <a:t>Values (expressions) versus statements</a:t>
            </a:r>
          </a:p>
          <a:p>
            <a:r>
              <a:rPr lang="en-GB" dirty="0" smtClean="0"/>
              <a:t>Abstraction: procedures / functions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3608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Turtle Language – I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Role of turtle in Scratch and Python</a:t>
            </a:r>
          </a:p>
          <a:p>
            <a:pPr lvl="1"/>
            <a:r>
              <a:rPr lang="en-GB" dirty="0" smtClean="0"/>
              <a:t>Turtle is a little language inside a more general language</a:t>
            </a:r>
          </a:p>
          <a:p>
            <a:pPr lvl="1"/>
            <a:endParaRPr lang="en-GB" dirty="0"/>
          </a:p>
          <a:p>
            <a:r>
              <a:rPr lang="en-GB" dirty="0" smtClean="0"/>
              <a:t>Essential commands</a:t>
            </a:r>
          </a:p>
          <a:p>
            <a:pPr lvl="1"/>
            <a:r>
              <a:rPr lang="en-GB" dirty="0" smtClean="0"/>
              <a:t>Forward</a:t>
            </a:r>
          </a:p>
          <a:p>
            <a:pPr lvl="1"/>
            <a:r>
              <a:rPr lang="en-GB" dirty="0" smtClean="0"/>
              <a:t>Left</a:t>
            </a:r>
          </a:p>
          <a:p>
            <a:pPr lvl="1"/>
            <a:r>
              <a:rPr lang="en-GB" dirty="0" smtClean="0"/>
              <a:t>Right</a:t>
            </a:r>
          </a:p>
          <a:p>
            <a:pPr lvl="1"/>
            <a:r>
              <a:rPr lang="en-GB" dirty="0" smtClean="0"/>
              <a:t>Pen up</a:t>
            </a:r>
          </a:p>
          <a:p>
            <a:pPr lvl="1"/>
            <a:r>
              <a:rPr lang="en-GB" dirty="0" smtClean="0"/>
              <a:t>Pen down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4716016" y="4005064"/>
            <a:ext cx="4052762" cy="181588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800" dirty="0" smtClean="0"/>
              <a:t>General language concepts</a:t>
            </a:r>
          </a:p>
          <a:p>
            <a:pPr marL="631825" indent="-457200">
              <a:buFont typeface="Arial"/>
              <a:buChar char="•"/>
            </a:pPr>
            <a:r>
              <a:rPr lang="en-GB" sz="2800" dirty="0" smtClean="0"/>
              <a:t>Sequence</a:t>
            </a:r>
          </a:p>
          <a:p>
            <a:pPr marL="631825" indent="-457200">
              <a:buFont typeface="Arial"/>
              <a:buChar char="•"/>
            </a:pPr>
            <a:r>
              <a:rPr lang="en-GB" sz="2800" dirty="0" smtClean="0"/>
              <a:t>Repetition (bounded)</a:t>
            </a:r>
          </a:p>
          <a:p>
            <a:pPr marL="631825" indent="-457200">
              <a:buFont typeface="Arial"/>
              <a:buChar char="•"/>
            </a:pPr>
            <a:r>
              <a:rPr lang="en-GB" sz="2800" dirty="0" smtClean="0"/>
              <a:t>Function abstraction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4234603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Turtle Language – II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12776"/>
            <a:ext cx="5322168" cy="4536504"/>
          </a:xfrm>
        </p:spPr>
        <p:txBody>
          <a:bodyPr/>
          <a:lstStyle/>
          <a:p>
            <a:r>
              <a:rPr lang="en-GB" dirty="0" smtClean="0"/>
              <a:t>Use of co-ordinates and headings</a:t>
            </a:r>
          </a:p>
          <a:p>
            <a:endParaRPr lang="en-GB" dirty="0"/>
          </a:p>
          <a:p>
            <a:r>
              <a:rPr lang="en-GB" dirty="0"/>
              <a:t>G</a:t>
            </a:r>
            <a:r>
              <a:rPr lang="en-GB" dirty="0" smtClean="0"/>
              <a:t>et and set co-ordinates</a:t>
            </a:r>
          </a:p>
          <a:p>
            <a:r>
              <a:rPr lang="en-GB" dirty="0" smtClean="0"/>
              <a:t>Get and set heading</a:t>
            </a:r>
          </a:p>
          <a:p>
            <a:r>
              <a:rPr lang="en-GB" dirty="0" smtClean="0"/>
              <a:t>Also</a:t>
            </a:r>
          </a:p>
          <a:p>
            <a:pPr lvl="1"/>
            <a:r>
              <a:rPr lang="en-GB" dirty="0" smtClean="0"/>
              <a:t>Distance</a:t>
            </a:r>
          </a:p>
          <a:p>
            <a:pPr lvl="1"/>
            <a:r>
              <a:rPr lang="en-GB" dirty="0" smtClean="0"/>
              <a:t>Towards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16016" y="4005064"/>
            <a:ext cx="4052762" cy="138499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800" dirty="0" smtClean="0"/>
              <a:t>General language concepts</a:t>
            </a:r>
          </a:p>
          <a:p>
            <a:pPr marL="631825" indent="-457200">
              <a:buFont typeface="Arial"/>
              <a:buChar char="•"/>
            </a:pPr>
            <a:r>
              <a:rPr lang="en-GB" sz="2800" dirty="0" smtClean="0"/>
              <a:t>Variables</a:t>
            </a:r>
          </a:p>
          <a:p>
            <a:pPr marL="631825" indent="-457200">
              <a:buFont typeface="Arial"/>
              <a:buChar char="•"/>
            </a:pPr>
            <a:r>
              <a:rPr lang="en-GB" sz="2800" dirty="0" smtClean="0"/>
              <a:t>Choice</a:t>
            </a:r>
          </a:p>
        </p:txBody>
      </p:sp>
    </p:spTree>
    <p:extLst>
      <p:ext uri="{BB962C8B-B14F-4D97-AF65-F5344CB8AC3E}">
        <p14:creationId xmlns:p14="http://schemas.microsoft.com/office/powerpoint/2010/main" val="16290624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Translating Scratch &amp; Python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Same core concepts</a:t>
            </a:r>
          </a:p>
          <a:p>
            <a:r>
              <a:rPr lang="en-GB" dirty="0" smtClean="0"/>
              <a:t>Overlapping problems that can be easily solved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88958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11760" y="4509120"/>
            <a:ext cx="5616624" cy="23083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sz="2400" dirty="0" err="1" smtClean="0">
                <a:latin typeface="Courier New"/>
                <a:cs typeface="Courier New"/>
              </a:rPr>
              <a:t>num</a:t>
            </a:r>
            <a:r>
              <a:rPr lang="en-GB" sz="2400" dirty="0" smtClean="0">
                <a:latin typeface="Courier New"/>
                <a:cs typeface="Courier New"/>
              </a:rPr>
              <a:t> = 0</a:t>
            </a:r>
          </a:p>
          <a:p>
            <a:r>
              <a:rPr lang="en-GB" sz="2400" dirty="0" smtClean="0">
                <a:latin typeface="Courier New"/>
                <a:cs typeface="Courier New"/>
              </a:rPr>
              <a:t>sum = 0</a:t>
            </a:r>
          </a:p>
          <a:p>
            <a:r>
              <a:rPr lang="en-GB" sz="2400" dirty="0" smtClean="0">
                <a:latin typeface="Courier New"/>
                <a:cs typeface="Courier New"/>
              </a:rPr>
              <a:t>while </a:t>
            </a:r>
            <a:r>
              <a:rPr lang="en-GB" sz="2400" dirty="0" smtClean="0">
                <a:latin typeface="Courier New"/>
                <a:cs typeface="Courier New"/>
              </a:rPr>
              <a:t>x &lt;= 10</a:t>
            </a:r>
            <a:r>
              <a:rPr lang="en-GB" sz="2400" dirty="0" smtClean="0">
                <a:latin typeface="Courier New"/>
                <a:cs typeface="Courier New"/>
              </a:rPr>
              <a:t>:</a:t>
            </a:r>
          </a:p>
          <a:p>
            <a:r>
              <a:rPr lang="en-GB" sz="2400" dirty="0" smtClean="0">
                <a:latin typeface="Courier New"/>
                <a:cs typeface="Courier New"/>
              </a:rPr>
              <a:t>    x = </a:t>
            </a:r>
            <a:r>
              <a:rPr lang="en-GB" sz="2400" dirty="0">
                <a:latin typeface="Courier New"/>
                <a:cs typeface="Courier New"/>
              </a:rPr>
              <a:t>x + 1</a:t>
            </a:r>
          </a:p>
          <a:p>
            <a:r>
              <a:rPr lang="en-GB" sz="2400" dirty="0" smtClean="0">
                <a:latin typeface="Courier New"/>
                <a:cs typeface="Courier New"/>
              </a:rPr>
              <a:t>    sum = sum + </a:t>
            </a:r>
            <a:r>
              <a:rPr lang="en-GB" sz="2400" dirty="0" err="1" smtClean="0">
                <a:latin typeface="Courier New"/>
                <a:cs typeface="Courier New"/>
              </a:rPr>
              <a:t>num</a:t>
            </a:r>
            <a:endParaRPr lang="en-GB" sz="2400" dirty="0" smtClean="0">
              <a:latin typeface="Courier New"/>
              <a:cs typeface="Courier New"/>
            </a:endParaRPr>
          </a:p>
          <a:p>
            <a:r>
              <a:rPr lang="en-GB" sz="2400" dirty="0" smtClean="0">
                <a:latin typeface="Courier New"/>
                <a:cs typeface="Courier New"/>
              </a:rPr>
              <a:t>print</a:t>
            </a:r>
            <a:r>
              <a:rPr lang="en-GB" sz="2400" dirty="0">
                <a:latin typeface="Courier New"/>
                <a:cs typeface="Courier New"/>
              </a:rPr>
              <a:t>(</a:t>
            </a:r>
            <a:r>
              <a:rPr lang="en-GB" sz="2400" dirty="0" smtClean="0">
                <a:latin typeface="Courier New"/>
                <a:cs typeface="Courier New"/>
              </a:rPr>
              <a:t>'Sum … is'</a:t>
            </a:r>
            <a:r>
              <a:rPr lang="en-GB" sz="2400" dirty="0">
                <a:latin typeface="Courier New"/>
                <a:cs typeface="Courier New"/>
              </a:rPr>
              <a:t>, </a:t>
            </a:r>
            <a:r>
              <a:rPr lang="en-GB" sz="2400" dirty="0" smtClean="0">
                <a:latin typeface="Courier New"/>
                <a:cs typeface="Courier New"/>
              </a:rPr>
              <a:t>sum)</a:t>
            </a:r>
            <a:endParaRPr lang="en-GB" sz="2400" dirty="0">
              <a:latin typeface="Courier New"/>
              <a:cs typeface="Courier New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Comparing Shapes and Text 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427984" y="1336428"/>
            <a:ext cx="3954016" cy="3096344"/>
          </a:xfrm>
        </p:spPr>
        <p:txBody>
          <a:bodyPr/>
          <a:lstStyle/>
          <a:p>
            <a:r>
              <a:rPr lang="en-GB" dirty="0" smtClean="0"/>
              <a:t>No punctuation or spelling errors</a:t>
            </a:r>
            <a:endParaRPr lang="en-GB" dirty="0" smtClean="0"/>
          </a:p>
          <a:p>
            <a:r>
              <a:rPr lang="en-GB" dirty="0" smtClean="0"/>
              <a:t>Direct representation of </a:t>
            </a:r>
            <a:r>
              <a:rPr lang="en-GB" dirty="0" smtClean="0"/>
              <a:t>inside loop</a:t>
            </a:r>
            <a:endParaRPr lang="en-GB" dirty="0" smtClean="0"/>
          </a:p>
          <a:p>
            <a:pPr lvl="1"/>
            <a:r>
              <a:rPr lang="en-GB" dirty="0" smtClean="0"/>
              <a:t>Indentation (Python)</a:t>
            </a:r>
          </a:p>
          <a:p>
            <a:pPr lvl="1"/>
            <a:r>
              <a:rPr lang="en-GB" dirty="0" smtClean="0"/>
              <a:t>Brackets (C, Java, …)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7857"/>
          <a:stretch/>
        </p:blipFill>
        <p:spPr>
          <a:xfrm>
            <a:off x="119410" y="1196752"/>
            <a:ext cx="4038167" cy="3019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9680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Control Statements – Close 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285065"/>
            <a:ext cx="4406900" cy="3962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347864" y="1196752"/>
            <a:ext cx="4320480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sz="2400" dirty="0">
                <a:latin typeface="Courier New"/>
                <a:cs typeface="Courier New"/>
              </a:rPr>
              <a:t>for x in range(1, 10):</a:t>
            </a:r>
          </a:p>
          <a:p>
            <a:r>
              <a:rPr lang="en-GB" sz="2400" dirty="0">
                <a:latin typeface="Courier New"/>
                <a:cs typeface="Courier New"/>
              </a:rPr>
              <a:t>    print</a:t>
            </a:r>
            <a:r>
              <a:rPr lang="en-GB" sz="2400" dirty="0" smtClean="0">
                <a:latin typeface="Courier New"/>
                <a:cs typeface="Courier New"/>
              </a:rPr>
              <a:t>(“Hello”)</a:t>
            </a:r>
            <a:endParaRPr lang="en-GB" sz="2400" dirty="0">
              <a:latin typeface="Courier New"/>
              <a:cs typeface="Courier New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716016" y="3462099"/>
            <a:ext cx="3312368" cy="12003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400" dirty="0">
                <a:latin typeface="Courier New"/>
                <a:cs typeface="Courier New"/>
              </a:rPr>
              <a:t>x = 0</a:t>
            </a:r>
          </a:p>
          <a:p>
            <a:r>
              <a:rPr lang="en-US" sz="2400" dirty="0">
                <a:latin typeface="Courier New"/>
                <a:cs typeface="Courier New"/>
              </a:rPr>
              <a:t>while x != 100:</a:t>
            </a:r>
          </a:p>
          <a:p>
            <a:r>
              <a:rPr lang="en-US" sz="2400" dirty="0">
                <a:latin typeface="Courier New"/>
                <a:cs typeface="Courier New"/>
              </a:rPr>
              <a:t>    </a:t>
            </a:r>
            <a:r>
              <a:rPr lang="en-US" sz="2400" dirty="0" smtClean="0">
                <a:latin typeface="Courier New"/>
                <a:cs typeface="Courier New"/>
              </a:rPr>
              <a:t>forward</a:t>
            </a:r>
            <a:r>
              <a:rPr lang="en-US" sz="2400" dirty="0" smtClean="0">
                <a:latin typeface="Courier New"/>
                <a:cs typeface="Courier New"/>
              </a:rPr>
              <a:t>(</a:t>
            </a:r>
            <a:r>
              <a:rPr lang="en-US" sz="2400" dirty="0">
                <a:latin typeface="Courier New"/>
                <a:cs typeface="Courier New"/>
              </a:rPr>
              <a:t>1)</a:t>
            </a:r>
            <a:endParaRPr lang="en-GB" sz="2400" dirty="0">
              <a:latin typeface="Courier New"/>
              <a:cs typeface="Courier New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771800" y="5253008"/>
            <a:ext cx="3384376" cy="15696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400" dirty="0">
                <a:latin typeface="Courier New"/>
                <a:cs typeface="Courier New"/>
              </a:rPr>
              <a:t>if </a:t>
            </a:r>
            <a:r>
              <a:rPr lang="en-US" sz="2400" i="1" dirty="0" err="1">
                <a:solidFill>
                  <a:srgbClr val="FF0000"/>
                </a:solidFill>
                <a:latin typeface="Courier New"/>
                <a:cs typeface="Courier New"/>
              </a:rPr>
              <a:t>mouseDown</a:t>
            </a:r>
            <a:r>
              <a:rPr lang="en-US" sz="2400" i="1" dirty="0">
                <a:solidFill>
                  <a:srgbClr val="FF0000"/>
                </a:solidFill>
                <a:latin typeface="Courier New"/>
                <a:cs typeface="Courier New"/>
              </a:rPr>
              <a:t>(</a:t>
            </a:r>
            <a:r>
              <a:rPr lang="en-US" sz="2400" i="1" dirty="0" smtClean="0">
                <a:solidFill>
                  <a:srgbClr val="FF0000"/>
                </a:solidFill>
                <a:latin typeface="Courier New"/>
                <a:cs typeface="Courier New"/>
              </a:rPr>
              <a:t>)</a:t>
            </a:r>
            <a:r>
              <a:rPr lang="en-US" sz="2400" dirty="0" smtClean="0">
                <a:latin typeface="Courier New"/>
                <a:cs typeface="Courier New"/>
              </a:rPr>
              <a:t>:</a:t>
            </a:r>
            <a:endParaRPr lang="en-US" sz="2400" dirty="0">
              <a:latin typeface="Courier New"/>
              <a:cs typeface="Courier New"/>
            </a:endParaRPr>
          </a:p>
          <a:p>
            <a:r>
              <a:rPr lang="en-US" sz="2400" dirty="0">
                <a:latin typeface="Courier New"/>
                <a:cs typeface="Courier New"/>
              </a:rPr>
              <a:t>    </a:t>
            </a:r>
            <a:r>
              <a:rPr lang="en-US" sz="2400" dirty="0" smtClean="0">
                <a:latin typeface="Courier New"/>
                <a:cs typeface="Courier New"/>
              </a:rPr>
              <a:t>forward</a:t>
            </a:r>
            <a:r>
              <a:rPr lang="en-US" sz="2400" dirty="0" smtClean="0">
                <a:latin typeface="Courier New"/>
                <a:cs typeface="Courier New"/>
              </a:rPr>
              <a:t>(</a:t>
            </a:r>
            <a:r>
              <a:rPr lang="en-US" sz="2400" dirty="0">
                <a:latin typeface="Courier New"/>
                <a:cs typeface="Courier New"/>
              </a:rPr>
              <a:t>10)</a:t>
            </a:r>
          </a:p>
          <a:p>
            <a:r>
              <a:rPr lang="en-US" sz="2400" dirty="0" smtClean="0">
                <a:latin typeface="Courier New"/>
                <a:cs typeface="Courier New"/>
              </a:rPr>
              <a:t>else:</a:t>
            </a:r>
            <a:endParaRPr lang="en-US" sz="2400" dirty="0">
              <a:latin typeface="Courier New"/>
              <a:cs typeface="Courier New"/>
            </a:endParaRPr>
          </a:p>
          <a:p>
            <a:r>
              <a:rPr lang="en-US" sz="2400" dirty="0">
                <a:latin typeface="Courier New"/>
                <a:cs typeface="Courier New"/>
              </a:rPr>
              <a:t>    </a:t>
            </a:r>
            <a:r>
              <a:rPr lang="en-US" sz="2400" dirty="0" smtClean="0">
                <a:latin typeface="Courier New"/>
                <a:cs typeface="Courier New"/>
              </a:rPr>
              <a:t>right</a:t>
            </a:r>
            <a:r>
              <a:rPr lang="en-US" sz="2400" dirty="0" smtClean="0">
                <a:latin typeface="Courier New"/>
                <a:cs typeface="Courier New"/>
              </a:rPr>
              <a:t>(</a:t>
            </a:r>
            <a:r>
              <a:rPr lang="en-US" sz="2400" dirty="0">
                <a:latin typeface="Courier New"/>
                <a:cs typeface="Courier New"/>
              </a:rPr>
              <a:t>15)</a:t>
            </a:r>
            <a:endParaRPr lang="en-GB" sz="2400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8183021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Variables – </a:t>
            </a:r>
            <a:r>
              <a:rPr lang="en-GB" dirty="0" smtClean="0"/>
              <a:t>Set and Change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340768"/>
            <a:ext cx="7620000" cy="792088"/>
          </a:xfrm>
        </p:spPr>
        <p:txBody>
          <a:bodyPr/>
          <a:lstStyle/>
          <a:p>
            <a:r>
              <a:rPr lang="en-GB" dirty="0" smtClean="0"/>
              <a:t>Later in scratch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2132855"/>
            <a:ext cx="2448272" cy="3875179"/>
          </a:xfrm>
          <a:prstGeom prst="rect">
            <a:avLst/>
          </a:prstGeom>
        </p:spPr>
      </p:pic>
      <p:sp>
        <p:nvSpPr>
          <p:cNvPr id="5" name="Line Callout 1 4"/>
          <p:cNvSpPr/>
          <p:nvPr/>
        </p:nvSpPr>
        <p:spPr>
          <a:xfrm>
            <a:off x="3923928" y="1694706"/>
            <a:ext cx="1509431" cy="1008112"/>
          </a:xfrm>
          <a:prstGeom prst="borderCallout1">
            <a:avLst>
              <a:gd name="adj1" fmla="val 18750"/>
              <a:gd name="adj2" fmla="val -8333"/>
              <a:gd name="adj3" fmla="val 74847"/>
              <a:gd name="adj4" fmla="val -124682"/>
            </a:avLst>
          </a:prstGeom>
          <a:solidFill>
            <a:srgbClr val="FFFFFF"/>
          </a:solidFill>
          <a:ln w="38100" cmpd="sng"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dirty="0" smtClean="0">
                <a:solidFill>
                  <a:schemeClr val="tx1"/>
                </a:solidFill>
                <a:latin typeface="Tahoma"/>
                <a:cs typeface="Tahoma"/>
              </a:rPr>
              <a:t>Variables: </a:t>
            </a:r>
          </a:p>
          <a:p>
            <a:pPr marL="452438" indent="-277813">
              <a:buFont typeface="Arial"/>
              <a:buChar char="•"/>
            </a:pPr>
            <a:r>
              <a:rPr lang="en-GB" sz="2000" dirty="0" smtClean="0">
                <a:solidFill>
                  <a:schemeClr val="tx1"/>
                </a:solidFill>
                <a:latin typeface="Tahoma"/>
                <a:cs typeface="Tahoma"/>
              </a:rPr>
              <a:t>Sprite</a:t>
            </a:r>
          </a:p>
          <a:p>
            <a:pPr marL="452438" indent="-277813">
              <a:buFont typeface="Arial"/>
              <a:buChar char="•"/>
            </a:pPr>
            <a:r>
              <a:rPr lang="en-GB" sz="2000" dirty="0" smtClean="0">
                <a:solidFill>
                  <a:schemeClr val="tx1"/>
                </a:solidFill>
                <a:latin typeface="Tahoma"/>
                <a:cs typeface="Tahoma"/>
              </a:rPr>
              <a:t>Global</a:t>
            </a:r>
            <a:endParaRPr lang="en-GB" sz="2000" dirty="0">
              <a:solidFill>
                <a:schemeClr val="tx1"/>
              </a:solidFill>
              <a:latin typeface="Tahoma"/>
              <a:cs typeface="Tahom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351371" y="4152562"/>
            <a:ext cx="2232248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Courier New"/>
                <a:cs typeface="Courier New"/>
              </a:rPr>
              <a:t>Steps </a:t>
            </a:r>
            <a:r>
              <a:rPr lang="en-US" sz="2400" b="1" dirty="0">
                <a:latin typeface="Courier New"/>
                <a:cs typeface="Courier New"/>
              </a:rPr>
              <a:t>= </a:t>
            </a:r>
            <a:r>
              <a:rPr lang="en-US" sz="2400" b="1" dirty="0" smtClean="0">
                <a:latin typeface="Courier New"/>
                <a:cs typeface="Courier New"/>
              </a:rPr>
              <a:t>0</a:t>
            </a:r>
            <a:endParaRPr lang="en-US" sz="2400" b="1" dirty="0">
              <a:latin typeface="Courier New"/>
              <a:cs typeface="Courier New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350601" y="4839543"/>
            <a:ext cx="3303984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Courier New"/>
                <a:cs typeface="Courier New"/>
              </a:rPr>
              <a:t>Steps = Steps + 1</a:t>
            </a:r>
            <a:endParaRPr lang="en-GB" sz="2400" b="1" dirty="0">
              <a:latin typeface="Courier New"/>
              <a:cs typeface="Courier New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128" y="1694706"/>
            <a:ext cx="3251200" cy="876300"/>
          </a:xfrm>
          <a:prstGeom prst="rect">
            <a:avLst/>
          </a:prstGeom>
        </p:spPr>
      </p:pic>
      <p:sp>
        <p:nvSpPr>
          <p:cNvPr id="9" name="Line Callout 1 8"/>
          <p:cNvSpPr/>
          <p:nvPr/>
        </p:nvSpPr>
        <p:spPr>
          <a:xfrm>
            <a:off x="3779912" y="3019384"/>
            <a:ext cx="2592288" cy="465147"/>
          </a:xfrm>
          <a:prstGeom prst="borderCallout1">
            <a:avLst>
              <a:gd name="adj1" fmla="val 18750"/>
              <a:gd name="adj2" fmla="val -8333"/>
              <a:gd name="adj3" fmla="val 56423"/>
              <a:gd name="adj4" fmla="val -86479"/>
            </a:avLst>
          </a:prstGeom>
          <a:solidFill>
            <a:srgbClr val="FFFFFF"/>
          </a:solidFill>
          <a:ln w="38100" cmpd="sng"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dirty="0" smtClean="0">
                <a:solidFill>
                  <a:schemeClr val="tx1"/>
                </a:solidFill>
                <a:latin typeface="Tahoma"/>
                <a:cs typeface="Tahoma"/>
              </a:rPr>
              <a:t>Value of the variables</a:t>
            </a:r>
            <a:endParaRPr lang="en-GB" sz="2000" dirty="0">
              <a:solidFill>
                <a:schemeClr val="tx1"/>
              </a:solidFill>
              <a:latin typeface="Tahoma"/>
              <a:cs typeface="Tahoma"/>
            </a:endParaRPr>
          </a:p>
        </p:txBody>
      </p:sp>
      <p:sp>
        <p:nvSpPr>
          <p:cNvPr id="10" name="Line Callout 1 9"/>
          <p:cNvSpPr/>
          <p:nvPr/>
        </p:nvSpPr>
        <p:spPr>
          <a:xfrm>
            <a:off x="6876256" y="3539916"/>
            <a:ext cx="1800200" cy="1761292"/>
          </a:xfrm>
          <a:prstGeom prst="borderCallout1">
            <a:avLst>
              <a:gd name="adj1" fmla="val 18750"/>
              <a:gd name="adj2" fmla="val -8333"/>
              <a:gd name="adj3" fmla="val 61513"/>
              <a:gd name="adj4" fmla="val -62410"/>
            </a:avLst>
          </a:prstGeom>
          <a:solidFill>
            <a:srgbClr val="FFFFFF"/>
          </a:solidFill>
          <a:ln w="38100" cmpd="sng"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dirty="0" smtClean="0">
                <a:solidFill>
                  <a:schemeClr val="tx1"/>
                </a:solidFill>
                <a:latin typeface="Tahoma"/>
                <a:cs typeface="Tahoma"/>
              </a:rPr>
              <a:t>Python uses name for both left and right hand side of assignment</a:t>
            </a:r>
            <a:endParaRPr lang="en-GB" sz="2000" dirty="0">
              <a:solidFill>
                <a:schemeClr val="tx1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2200865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Programming Concepts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3551517"/>
              </p:ext>
            </p:extLst>
          </p:nvPr>
        </p:nvGraphicFramePr>
        <p:xfrm>
          <a:off x="251520" y="1268760"/>
          <a:ext cx="8568952" cy="539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4336"/>
                <a:gridCol w="554461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latin typeface="Tahoma"/>
                          <a:cs typeface="Tahoma"/>
                        </a:rPr>
                        <a:t>Concept</a:t>
                      </a:r>
                      <a:endParaRPr lang="en-GB" sz="2400" b="1" dirty="0">
                        <a:latin typeface="Tahoma"/>
                        <a:cs typeface="Tahom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latin typeface="Tahoma"/>
                          <a:cs typeface="Tahoma"/>
                        </a:rPr>
                        <a:t>Comparison</a:t>
                      </a:r>
                      <a:endParaRPr lang="en-GB" sz="2400" b="1" dirty="0">
                        <a:latin typeface="Tahoma"/>
                        <a:cs typeface="Tahom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Tahoma"/>
                          <a:cs typeface="Tahoma"/>
                        </a:rPr>
                        <a:t>Arithmetic operators</a:t>
                      </a:r>
                      <a:endParaRPr lang="en-GB" sz="2400" dirty="0">
                        <a:latin typeface="Tahoma"/>
                        <a:cs typeface="Tahom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Tahoma"/>
                          <a:cs typeface="Tahoma"/>
                        </a:rPr>
                        <a:t>Very</a:t>
                      </a:r>
                      <a:r>
                        <a:rPr lang="en-GB" sz="2400" baseline="0" dirty="0" smtClean="0">
                          <a:latin typeface="Tahoma"/>
                          <a:cs typeface="Tahoma"/>
                        </a:rPr>
                        <a:t> similar</a:t>
                      </a:r>
                      <a:endParaRPr lang="en-GB" sz="2400" dirty="0">
                        <a:latin typeface="Tahoma"/>
                        <a:cs typeface="Tahom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Tahoma"/>
                          <a:cs typeface="Tahoma"/>
                        </a:rPr>
                        <a:t>Logical</a:t>
                      </a:r>
                      <a:r>
                        <a:rPr lang="en-GB" sz="2400" baseline="0" dirty="0" smtClean="0">
                          <a:latin typeface="Tahoma"/>
                          <a:cs typeface="Tahoma"/>
                        </a:rPr>
                        <a:t> operators</a:t>
                      </a:r>
                      <a:endParaRPr lang="en-GB" sz="2400" dirty="0">
                        <a:latin typeface="Tahoma"/>
                        <a:cs typeface="Tahom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Tahoma"/>
                          <a:cs typeface="Tahoma"/>
                        </a:rPr>
                        <a:t>Very similar</a:t>
                      </a:r>
                      <a:endParaRPr lang="en-GB" sz="2400" dirty="0">
                        <a:latin typeface="Tahoma"/>
                        <a:cs typeface="Tahom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Tahoma"/>
                          <a:cs typeface="Tahoma"/>
                        </a:rPr>
                        <a:t>Selection</a:t>
                      </a:r>
                      <a:endParaRPr lang="en-GB" sz="2400" dirty="0">
                        <a:latin typeface="Tahoma"/>
                        <a:cs typeface="Tahom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Tahoma"/>
                          <a:cs typeface="Tahoma"/>
                        </a:rPr>
                        <a:t>Very</a:t>
                      </a:r>
                      <a:r>
                        <a:rPr lang="en-GB" sz="2400" baseline="0" dirty="0" smtClean="0">
                          <a:latin typeface="Tahoma"/>
                          <a:cs typeface="Tahoma"/>
                        </a:rPr>
                        <a:t> similar</a:t>
                      </a:r>
                      <a:endParaRPr lang="en-GB" sz="2400" dirty="0">
                        <a:latin typeface="Tahoma"/>
                        <a:cs typeface="Tahom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Tahoma"/>
                          <a:cs typeface="Tahoma"/>
                        </a:rPr>
                        <a:t>Loops</a:t>
                      </a:r>
                      <a:endParaRPr lang="en-GB" sz="2400" dirty="0">
                        <a:latin typeface="Tahoma"/>
                        <a:cs typeface="Tahom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Tahoma"/>
                          <a:cs typeface="Tahoma"/>
                        </a:rPr>
                        <a:t>Scratch has more forms</a:t>
                      </a:r>
                      <a:endParaRPr lang="en-GB" sz="2400" dirty="0">
                        <a:latin typeface="Tahoma"/>
                        <a:cs typeface="Tahom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Tahoma"/>
                          <a:cs typeface="Tahoma"/>
                        </a:rPr>
                        <a:t>Variables and types</a:t>
                      </a:r>
                      <a:endParaRPr lang="en-GB" sz="2400" dirty="0">
                        <a:latin typeface="Tahoma"/>
                        <a:cs typeface="Tahom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Tahoma"/>
                          <a:cs typeface="Tahoma"/>
                        </a:rPr>
                        <a:t>Scratch</a:t>
                      </a:r>
                      <a:r>
                        <a:rPr lang="en-GB" sz="2400" baseline="0" dirty="0" smtClean="0">
                          <a:latin typeface="Tahoma"/>
                          <a:cs typeface="Tahoma"/>
                        </a:rPr>
                        <a:t> does not distinguish strings from numbers </a:t>
                      </a:r>
                      <a:endParaRPr lang="en-GB" sz="2400" dirty="0">
                        <a:latin typeface="Tahoma"/>
                        <a:cs typeface="Tahom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Tahoma"/>
                          <a:cs typeface="Tahoma"/>
                        </a:rPr>
                        <a:t>Assignment</a:t>
                      </a:r>
                      <a:endParaRPr lang="en-GB" sz="2400" dirty="0">
                        <a:latin typeface="Tahoma"/>
                        <a:cs typeface="Tahom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>
                          <a:latin typeface="Tahoma"/>
                          <a:cs typeface="Tahoma"/>
                        </a:rPr>
                        <a:t>Clearer in Scratch</a:t>
                      </a:r>
                      <a:endParaRPr lang="en-GB" sz="2400" dirty="0" smtClean="0">
                        <a:latin typeface="Tahoma"/>
                        <a:cs typeface="Tahom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Tahoma"/>
                          <a:cs typeface="Tahoma"/>
                        </a:rPr>
                        <a:t>Input and output</a:t>
                      </a:r>
                      <a:endParaRPr lang="en-GB" sz="2400" dirty="0">
                        <a:latin typeface="Tahoma"/>
                        <a:cs typeface="Tahom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Tahoma"/>
                          <a:cs typeface="Tahoma"/>
                        </a:rPr>
                        <a:t>Scratch equivalents for input / print</a:t>
                      </a:r>
                      <a:endParaRPr lang="en-GB" sz="2400" dirty="0">
                        <a:latin typeface="Tahoma"/>
                        <a:cs typeface="Tahom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Tahoma"/>
                          <a:cs typeface="Tahoma"/>
                        </a:rPr>
                        <a:t>Broadcast</a:t>
                      </a:r>
                      <a:endParaRPr lang="en-GB" sz="2400" dirty="0">
                        <a:latin typeface="Tahoma"/>
                        <a:cs typeface="Tahom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Tahoma"/>
                          <a:cs typeface="Tahoma"/>
                        </a:rPr>
                        <a:t>No direct equivalent: decomposition</a:t>
                      </a:r>
                      <a:endParaRPr lang="en-GB" sz="2400" dirty="0">
                        <a:latin typeface="Tahoma"/>
                        <a:cs typeface="Tahom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Tahoma"/>
                          <a:cs typeface="Tahoma"/>
                        </a:rPr>
                        <a:t>Functions</a:t>
                      </a:r>
                      <a:endParaRPr lang="en-GB" sz="2400" dirty="0">
                        <a:latin typeface="Tahoma"/>
                        <a:cs typeface="Tahom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Tahoma"/>
                          <a:cs typeface="Tahoma"/>
                        </a:rPr>
                        <a:t>Similar</a:t>
                      </a:r>
                      <a:endParaRPr lang="en-GB" sz="2400" dirty="0">
                        <a:latin typeface="Tahoma"/>
                        <a:cs typeface="Tahom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Tahoma"/>
                          <a:cs typeface="Tahoma"/>
                        </a:rPr>
                        <a:t>Sprites</a:t>
                      </a:r>
                      <a:endParaRPr lang="en-GB" sz="2400" dirty="0">
                        <a:latin typeface="Tahoma"/>
                        <a:cs typeface="Tahom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Tahoma"/>
                          <a:cs typeface="Tahoma"/>
                        </a:rPr>
                        <a:t>No direct equivalent</a:t>
                      </a:r>
                      <a:endParaRPr lang="en-GB" sz="2400" dirty="0">
                        <a:latin typeface="Tahoma"/>
                        <a:cs typeface="Tahoma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02538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Introduce Assignment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Exploit different syntax to emphasise that assignment is not equality</a:t>
            </a:r>
          </a:p>
          <a:p>
            <a:r>
              <a:rPr lang="en-GB" dirty="0" smtClean="0"/>
              <a:t>Python</a:t>
            </a:r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Means the same as: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4869160"/>
            <a:ext cx="5077216" cy="82155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613248" y="3356992"/>
            <a:ext cx="6768752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2400" dirty="0" smtClean="0">
                <a:latin typeface="Courier"/>
                <a:cs typeface="Courier"/>
              </a:rPr>
              <a:t>Total = Total + </a:t>
            </a:r>
            <a:r>
              <a:rPr lang="en-GB" sz="2400" dirty="0" err="1" smtClean="0">
                <a:latin typeface="Courier"/>
                <a:cs typeface="Courier"/>
              </a:rPr>
              <a:t>ItemCost</a:t>
            </a:r>
            <a:r>
              <a:rPr lang="en-GB" sz="2400" dirty="0" smtClean="0">
                <a:latin typeface="Courier"/>
                <a:cs typeface="Courier"/>
              </a:rPr>
              <a:t> * Number</a:t>
            </a:r>
            <a:endParaRPr lang="en-GB" sz="24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7208137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Practical Problems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24258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Equivalence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Two programs can have same behaviour</a:t>
            </a:r>
          </a:p>
          <a:p>
            <a:pPr lvl="1"/>
            <a:r>
              <a:rPr lang="en-GB" dirty="0" smtClean="0"/>
              <a:t>Different forms of </a:t>
            </a:r>
            <a:r>
              <a:rPr lang="en-GB" dirty="0"/>
              <a:t>‘</a:t>
            </a:r>
            <a:r>
              <a:rPr lang="en-GB" dirty="0" smtClean="0"/>
              <a:t>if’ or </a:t>
            </a:r>
            <a:r>
              <a:rPr lang="en-GB" dirty="0"/>
              <a:t>‘</a:t>
            </a:r>
            <a:r>
              <a:rPr lang="en-GB" dirty="0" smtClean="0"/>
              <a:t>loop</a:t>
            </a:r>
            <a:r>
              <a:rPr lang="en-GB" dirty="0"/>
              <a:t>’</a:t>
            </a:r>
            <a:endParaRPr lang="en-GB" dirty="0" smtClean="0"/>
          </a:p>
          <a:p>
            <a:pPr lvl="1"/>
            <a:r>
              <a:rPr lang="en-GB" dirty="0" smtClean="0"/>
              <a:t>Logical equivalence</a:t>
            </a:r>
          </a:p>
          <a:p>
            <a:pPr lvl="1"/>
            <a:r>
              <a:rPr lang="en-GB" dirty="0" smtClean="0"/>
              <a:t>Repetition versus loops</a:t>
            </a:r>
          </a:p>
          <a:p>
            <a:endParaRPr lang="en-GB" dirty="0"/>
          </a:p>
          <a:p>
            <a:r>
              <a:rPr lang="en-GB" dirty="0" smtClean="0"/>
              <a:t>Redundant code</a:t>
            </a:r>
          </a:p>
          <a:p>
            <a:pPr lvl="1"/>
            <a:r>
              <a:rPr lang="en-GB" dirty="0" smtClean="0"/>
              <a:t>Code that makes no difference</a:t>
            </a:r>
          </a:p>
          <a:p>
            <a:pPr lvl="1"/>
            <a:r>
              <a:rPr lang="en-GB" dirty="0" smtClean="0"/>
              <a:t>Easy to include this in Scratch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51090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32656"/>
            <a:ext cx="7620000" cy="792088"/>
          </a:xfrm>
        </p:spPr>
        <p:txBody>
          <a:bodyPr/>
          <a:lstStyle/>
          <a:p>
            <a:r>
              <a:rPr lang="en-GB" dirty="0" smtClean="0"/>
              <a:t>Problem 1: If &amp; Logic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124744"/>
            <a:ext cx="7543800" cy="4536504"/>
          </a:xfrm>
        </p:spPr>
        <p:txBody>
          <a:bodyPr/>
          <a:lstStyle/>
          <a:p>
            <a:r>
              <a:rPr lang="en-GB" dirty="0" smtClean="0"/>
              <a:t>Two variables: 'name and 'age'</a:t>
            </a:r>
          </a:p>
          <a:p>
            <a:r>
              <a:rPr lang="en-GB" dirty="0" smtClean="0"/>
              <a:t>Which versions are the same?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2204864"/>
            <a:ext cx="3276600" cy="2476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4624" y="4825380"/>
            <a:ext cx="4673600" cy="2057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4088" y="1556792"/>
            <a:ext cx="3759200" cy="303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0374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Problem 2: Counting to 5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424" y="1196752"/>
            <a:ext cx="7620000" cy="720105"/>
          </a:xfrm>
        </p:spPr>
        <p:txBody>
          <a:bodyPr/>
          <a:lstStyle/>
          <a:p>
            <a:r>
              <a:rPr lang="en-GB" dirty="0" smtClean="0"/>
              <a:t>Which are the same?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795" y="1916856"/>
            <a:ext cx="3491835" cy="223222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0246" y="1628800"/>
            <a:ext cx="3683446" cy="23042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7744" y="4423411"/>
            <a:ext cx="3591461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0405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Summary</a:t>
            </a:r>
            <a:endParaRPr lang="en-GB"/>
          </a:p>
        </p:txBody>
      </p:sp>
      <p:sp>
        <p:nvSpPr>
          <p:cNvPr id="29698" name="Content Placeholder 2"/>
          <p:cNvSpPr>
            <a:spLocks noGrp="1"/>
          </p:cNvSpPr>
          <p:nvPr>
            <p:ph idx="1"/>
          </p:nvPr>
        </p:nvSpPr>
        <p:spPr>
          <a:xfrm>
            <a:off x="762000" y="1412776"/>
            <a:ext cx="7543800" cy="3312368"/>
          </a:xfrm>
        </p:spPr>
        <p:txBody>
          <a:bodyPr/>
          <a:lstStyle/>
          <a:p>
            <a:r>
              <a:rPr lang="en-GB" dirty="0" smtClean="0"/>
              <a:t>Ideas for transferring from visual to textual programming</a:t>
            </a:r>
          </a:p>
          <a:p>
            <a:r>
              <a:rPr lang="en-GB" dirty="0" smtClean="0"/>
              <a:t>Core programming concepts: make the correspondence explicit</a:t>
            </a:r>
          </a:p>
          <a:p>
            <a:r>
              <a:rPr lang="en-GB" dirty="0" smtClean="0"/>
              <a:t>Problem solving, abstraction and decomposition: build on </a:t>
            </a:r>
            <a:r>
              <a:rPr lang="en-GB" smtClean="0"/>
              <a:t>existing ideas</a:t>
            </a:r>
            <a:endParaRPr lang="en-GB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Newsprint.thmx</Template>
  <TotalTime>8286</TotalTime>
  <Words>661</Words>
  <Application>Microsoft Macintosh PowerPoint</Application>
  <PresentationFormat>On-screen Show (4:3)</PresentationFormat>
  <Paragraphs>187</Paragraphs>
  <Slides>21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NewsPrint</vt:lpstr>
      <vt:lpstr>How the Session Works</vt:lpstr>
      <vt:lpstr>KS3 and Beyond  Transition from Scratch to Python using Turtle Graphics</vt:lpstr>
      <vt:lpstr>Outline</vt:lpstr>
      <vt:lpstr>First Program</vt:lpstr>
      <vt:lpstr>Discussion</vt:lpstr>
      <vt:lpstr>Challenges of Text Programming</vt:lpstr>
      <vt:lpstr>Progress in Learning Programming</vt:lpstr>
      <vt:lpstr>Core Programming Concepts</vt:lpstr>
      <vt:lpstr>Turtle Language – I </vt:lpstr>
      <vt:lpstr>Turtle Language – II </vt:lpstr>
      <vt:lpstr>Translating Scratch &amp; Python</vt:lpstr>
      <vt:lpstr>Comparing Shapes and Text </vt:lpstr>
      <vt:lpstr>Control Statements – Close </vt:lpstr>
      <vt:lpstr>Variables – Set and Change</vt:lpstr>
      <vt:lpstr>Programming Concepts</vt:lpstr>
      <vt:lpstr>Introduce Assignment</vt:lpstr>
      <vt:lpstr>Practical Problems</vt:lpstr>
      <vt:lpstr>Equivalence</vt:lpstr>
      <vt:lpstr>Problem 1: If &amp; Logic</vt:lpstr>
      <vt:lpstr>Problem 2: Counting to 5</vt:lpstr>
      <vt:lpstr>Summary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for GCSE</dc:title>
  <dc:subject/>
  <dc:creator>William Marsh</dc:creator>
  <cp:keywords/>
  <dc:description/>
  <cp:lastModifiedBy>William Marsh</cp:lastModifiedBy>
  <cp:revision>79</cp:revision>
  <cp:lastPrinted>2013-05-03T22:49:00Z</cp:lastPrinted>
  <dcterms:created xsi:type="dcterms:W3CDTF">2012-04-25T07:26:20Z</dcterms:created>
  <dcterms:modified xsi:type="dcterms:W3CDTF">2015-08-26T11:39:07Z</dcterms:modified>
  <cp:category/>
</cp:coreProperties>
</file>