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302" r:id="rId2"/>
    <p:sldId id="282" r:id="rId3"/>
    <p:sldId id="281" r:id="rId4"/>
    <p:sldId id="272" r:id="rId5"/>
    <p:sldId id="284" r:id="rId6"/>
    <p:sldId id="283" r:id="rId7"/>
    <p:sldId id="293" r:id="rId8"/>
    <p:sldId id="287" r:id="rId9"/>
    <p:sldId id="288" r:id="rId10"/>
    <p:sldId id="303" r:id="rId11"/>
    <p:sldId id="304" r:id="rId12"/>
    <p:sldId id="310" r:id="rId13"/>
    <p:sldId id="297" r:id="rId14"/>
    <p:sldId id="298" r:id="rId15"/>
    <p:sldId id="296" r:id="rId16"/>
    <p:sldId id="289" r:id="rId17"/>
    <p:sldId id="305" r:id="rId18"/>
    <p:sldId id="294" r:id="rId19"/>
    <p:sldId id="306" r:id="rId20"/>
    <p:sldId id="308" r:id="rId21"/>
    <p:sldId id="307" r:id="rId22"/>
    <p:sldId id="295" r:id="rId23"/>
    <p:sldId id="290" r:id="rId24"/>
    <p:sldId id="291" r:id="rId25"/>
    <p:sldId id="285" r:id="rId26"/>
    <p:sldId id="280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89" autoAdjust="0"/>
    <p:restoredTop sz="94737" autoAdjust="0"/>
  </p:normalViewPr>
  <p:slideViewPr>
    <p:cSldViewPr snapToObjects="1">
      <p:cViewPr varScale="1">
        <p:scale>
          <a:sx n="92" d="100"/>
          <a:sy n="92" d="100"/>
        </p:scale>
        <p:origin x="-110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8" d="100"/>
        <a:sy n="18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402C4-4F66-C040-9D06-404032BB3C42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C9C3FC-B995-D04F-AEFB-0FB590067E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37065A-E1B3-1A45-874C-87041C60566B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F69AB4-CFA1-534E-AE62-4D94F23FF2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1510F-52C1-AB47-BBA6-D2111B86083B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1BD1CC-9C8A-2A4A-8613-3A30236442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A56B06-191D-934B-A698-6E53FC392F1C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65DA485-8403-BD48-B98D-A00EDF687C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0DC1B4-CE13-874A-9828-CCE97138D518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6827966-98FE-5A4B-9E18-7781AFFB2B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CBBDB4-9A72-164C-9C65-777088F9BE5D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81910E6-5845-C84C-8544-55A2045F00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4416C-F869-4B4F-A003-77BECD22E127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C7ADC24-DD3A-2B4A-8063-73B79842D3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52B7D-B0FE-1A42-820D-A7F724A0CE60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292D03B-DCC5-6249-91DC-9F3DB5B41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CC072B-5094-5A46-B2FA-C2D3461E8FD4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100575B-930A-0649-A3B9-83AC45DD9C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44A1C9-C92B-F848-8D31-E1C08DC13B74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A956FC-2E6B-C74B-8A8D-3DB5673D7D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ABE99-0BDE-5941-B4E6-14861CBEAAA8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616AE5F-F058-F34C-9DF0-3B1037EF10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620000" cy="7920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412776"/>
            <a:ext cx="7543800" cy="45365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E8E9FF-9DCD-1449-93C5-A26302B17A69}" type="datetime1">
              <a:rPr lang="en-US" smtClean="0"/>
              <a:pPr>
                <a:defRPr/>
              </a:pPr>
              <a:t>13/07/2015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eachinglondoncomputing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the Session Works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2952328" cy="52565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u="sng" dirty="0" smtClean="0"/>
              <a:t>Outline</a:t>
            </a:r>
            <a:endParaRPr lang="en-GB" sz="2400" b="1" u="sng" dirty="0"/>
          </a:p>
          <a:p>
            <a:r>
              <a:rPr lang="en-GB" sz="2400" dirty="0" smtClean="0"/>
              <a:t>Practical on arrival</a:t>
            </a:r>
          </a:p>
          <a:p>
            <a:r>
              <a:rPr lang="en-GB" sz="2400" dirty="0" smtClean="0"/>
              <a:t>Talk 1</a:t>
            </a:r>
          </a:p>
          <a:p>
            <a:pPr lvl="1"/>
            <a:r>
              <a:rPr lang="en-GB" sz="2000" dirty="0"/>
              <a:t>R</a:t>
            </a:r>
            <a:r>
              <a:rPr lang="en-GB" sz="2000" dirty="0" smtClean="0"/>
              <a:t>eflect on practical</a:t>
            </a:r>
          </a:p>
          <a:p>
            <a:pPr lvl="1"/>
            <a:r>
              <a:rPr lang="en-GB" sz="2000" dirty="0" smtClean="0"/>
              <a:t>Clarify concepts</a:t>
            </a:r>
          </a:p>
          <a:p>
            <a:r>
              <a:rPr lang="en-GB" sz="2400" dirty="0" smtClean="0"/>
              <a:t>Practical exercises at your own pace</a:t>
            </a:r>
          </a:p>
          <a:p>
            <a:r>
              <a:rPr lang="en-GB" sz="2400" dirty="0" smtClean="0"/>
              <a:t>Talk 2:</a:t>
            </a:r>
          </a:p>
          <a:p>
            <a:pPr lvl="1"/>
            <a:r>
              <a:rPr lang="en-GB" sz="2000" dirty="0" smtClean="0"/>
              <a:t>Further concepts</a:t>
            </a:r>
          </a:p>
          <a:p>
            <a:pPr lvl="1"/>
            <a:r>
              <a:rPr lang="en-GB" sz="2000" dirty="0" smtClean="0"/>
              <a:t>Overall reflection</a:t>
            </a:r>
          </a:p>
          <a:p>
            <a:r>
              <a:rPr lang="en-GB" sz="2400" i="1" dirty="0" smtClean="0"/>
              <a:t>Continue practical exercises at home</a:t>
            </a:r>
            <a:endParaRPr lang="en-GB" sz="2400" i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707904" y="1412776"/>
            <a:ext cx="5040560" cy="52565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u="sng" dirty="0" smtClean="0"/>
              <a:t>Getting Started</a:t>
            </a:r>
          </a:p>
          <a:p>
            <a:r>
              <a:rPr lang="en-GB" dirty="0" smtClean="0"/>
              <a:t>Log-on</a:t>
            </a:r>
          </a:p>
          <a:p>
            <a:r>
              <a:rPr lang="en-GB" dirty="0" smtClean="0"/>
              <a:t>Find portable Python on L:\ drive</a:t>
            </a:r>
          </a:p>
          <a:p>
            <a:r>
              <a:rPr lang="en-GB" dirty="0" smtClean="0"/>
              <a:t>Start IDLE</a:t>
            </a:r>
          </a:p>
          <a:p>
            <a:r>
              <a:rPr lang="en-GB" dirty="0" smtClean="0"/>
              <a:t>Find resources on </a:t>
            </a:r>
            <a:r>
              <a:rPr lang="en-GB" dirty="0" smtClean="0">
                <a:hlinkClick r:id="rId2"/>
              </a:rPr>
              <a:t>teachinglondoncomputing.org</a:t>
            </a:r>
            <a:r>
              <a:rPr lang="en-GB" dirty="0" smtClean="0"/>
              <a:t> </a:t>
            </a:r>
          </a:p>
          <a:p>
            <a:pPr lvl="1"/>
            <a:r>
              <a:rPr lang="en-GB" dirty="0"/>
              <a:t>Exercise </a:t>
            </a:r>
            <a:r>
              <a:rPr lang="en-GB" dirty="0" smtClean="0"/>
              <a:t>sheet (and notes) – </a:t>
            </a:r>
            <a:r>
              <a:rPr lang="en-GB" b="1" i="1" dirty="0" smtClean="0"/>
              <a:t>START NOW</a:t>
            </a:r>
            <a:endParaRPr lang="en-GB" b="1" i="1" dirty="0"/>
          </a:p>
          <a:p>
            <a:pPr lvl="1"/>
            <a:r>
              <a:rPr lang="en-GB" dirty="0" smtClean="0"/>
              <a:t>Example programs</a:t>
            </a:r>
          </a:p>
          <a:p>
            <a:pPr lvl="1"/>
            <a:r>
              <a:rPr lang="en-GB" dirty="0" smtClean="0"/>
              <a:t>Slides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3932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First Program – Click the Button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1584176"/>
          </a:xfrm>
        </p:spPr>
        <p:txBody>
          <a:bodyPr/>
          <a:lstStyle/>
          <a:p>
            <a:r>
              <a:rPr lang="en-GB" dirty="0" smtClean="0"/>
              <a:t>Code provided but not yet explained</a:t>
            </a:r>
          </a:p>
          <a:p>
            <a:r>
              <a:rPr lang="en-GB" dirty="0" smtClean="0"/>
              <a:t>Use ‘pattern matching’ (i.e. intelligent guessing) to modify it</a:t>
            </a:r>
            <a:endParaRPr lang="en-GB" dirty="0"/>
          </a:p>
        </p:txBody>
      </p:sp>
      <p:pic>
        <p:nvPicPr>
          <p:cNvPr id="4" name="Picture 3" descr="butt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" y="3428219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635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pPr algn="ctr"/>
            <a:r>
              <a:rPr lang="en-GB" sz="3200" dirty="0" smtClean="0"/>
              <a:t>A Level Computer Science</a:t>
            </a:r>
            <a:r>
              <a:rPr lang="en-GB" sz="4400" dirty="0"/>
              <a:t/>
            </a:r>
            <a:br>
              <a:rPr lang="en-GB" sz="4400" dirty="0"/>
            </a:br>
            <a:r>
              <a:rPr lang="en-US" sz="4400" dirty="0">
                <a:latin typeface="Impact" charset="0"/>
              </a:rPr>
              <a:t/>
            </a:r>
            <a:br>
              <a:rPr lang="en-US" sz="4400" dirty="0">
                <a:latin typeface="Impact" charset="0"/>
              </a:rPr>
            </a:br>
            <a:r>
              <a:rPr lang="en-US" sz="4400" dirty="0" smtClean="0">
                <a:latin typeface="Impact" charset="0"/>
              </a:rPr>
              <a:t>Programming GUI in Python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708832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75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970081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first program</a:t>
            </a:r>
          </a:p>
          <a:p>
            <a:r>
              <a:rPr lang="en-GB" dirty="0" smtClean="0"/>
              <a:t>Concepts in </a:t>
            </a:r>
            <a:r>
              <a:rPr lang="en-GB" b="1" dirty="0" smtClean="0"/>
              <a:t>G</a:t>
            </a:r>
            <a:r>
              <a:rPr lang="en-GB" dirty="0" smtClean="0"/>
              <a:t>raphical </a:t>
            </a:r>
            <a:r>
              <a:rPr lang="en-GB" b="1" dirty="0" smtClean="0"/>
              <a:t>U</a:t>
            </a:r>
            <a:r>
              <a:rPr lang="en-GB" dirty="0" smtClean="0"/>
              <a:t>ser </a:t>
            </a:r>
            <a:r>
              <a:rPr lang="en-GB" b="1" dirty="0" smtClean="0"/>
              <a:t>I</a:t>
            </a:r>
            <a:r>
              <a:rPr lang="en-GB" dirty="0" smtClean="0"/>
              <a:t>nterface</a:t>
            </a:r>
          </a:p>
          <a:p>
            <a:pPr lvl="1"/>
            <a:r>
              <a:rPr lang="en-GB" dirty="0" smtClean="0"/>
              <a:t>Components / widgets and attributes</a:t>
            </a:r>
          </a:p>
          <a:p>
            <a:pPr lvl="1"/>
            <a:r>
              <a:rPr lang="en-GB" dirty="0" smtClean="0"/>
              <a:t>Events / actions</a:t>
            </a:r>
          </a:p>
          <a:p>
            <a:pPr lvl="1"/>
            <a:r>
              <a:rPr lang="en-GB" dirty="0" smtClean="0"/>
              <a:t>Layout</a:t>
            </a:r>
          </a:p>
          <a:p>
            <a:r>
              <a:rPr lang="en-GB" i="1" dirty="0" smtClean="0"/>
              <a:t>Practical examples</a:t>
            </a:r>
          </a:p>
          <a:p>
            <a:r>
              <a:rPr lang="en-GB" dirty="0" smtClean="0"/>
              <a:t>Challenges of GUI programming</a:t>
            </a:r>
          </a:p>
          <a:p>
            <a:pPr lvl="1"/>
            <a:r>
              <a:rPr lang="en-GB" dirty="0" smtClean="0"/>
              <a:t>Choosing a GUI library</a:t>
            </a:r>
          </a:p>
          <a:p>
            <a:pPr lvl="1"/>
            <a:r>
              <a:rPr lang="en-GB" dirty="0" smtClean="0"/>
              <a:t>Using Object-Oriented programming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Key Concepts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Explained Using the Button Example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9198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Key Concepts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A widget / component</a:t>
            </a:r>
          </a:p>
          <a:p>
            <a:pPr lvl="1"/>
            <a:r>
              <a:rPr lang="en-GB" sz="2800" dirty="0" smtClean="0"/>
              <a:t>E.g. a button, a frame</a:t>
            </a:r>
          </a:p>
          <a:p>
            <a:pPr lvl="1"/>
            <a:r>
              <a:rPr lang="en-GB" sz="2800" dirty="0" smtClean="0"/>
              <a:t>Attributes e.g. the button text</a:t>
            </a:r>
          </a:p>
          <a:p>
            <a:r>
              <a:rPr lang="en-GB" sz="3200" dirty="0" smtClean="0"/>
              <a:t>Actions </a:t>
            </a:r>
          </a:p>
          <a:p>
            <a:pPr lvl="1"/>
            <a:r>
              <a:rPr lang="en-GB" sz="2800" dirty="0" smtClean="0"/>
              <a:t>E.g. what happens when you press the button</a:t>
            </a:r>
          </a:p>
          <a:p>
            <a:r>
              <a:rPr lang="en-GB" sz="3200" dirty="0" smtClean="0"/>
              <a:t>Layout</a:t>
            </a:r>
          </a:p>
          <a:p>
            <a:pPr lvl="1"/>
            <a:r>
              <a:rPr lang="en-GB" sz="2800" dirty="0" smtClean="0"/>
              <a:t>Positioning widgets</a:t>
            </a:r>
          </a:p>
          <a:p>
            <a:pPr lvl="1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551653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0" y="1268760"/>
            <a:ext cx="9132722" cy="5616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AppInventor</a:t>
            </a:r>
            <a:endParaRPr lang="en-GB" dirty="0"/>
          </a:p>
        </p:txBody>
      </p:sp>
      <p:sp>
        <p:nvSpPr>
          <p:cNvPr id="6" name="Line Callout 2 5"/>
          <p:cNvSpPr/>
          <p:nvPr/>
        </p:nvSpPr>
        <p:spPr>
          <a:xfrm>
            <a:off x="2915816" y="5093568"/>
            <a:ext cx="1656184" cy="9277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56262"/>
              <a:gd name="adj6" fmla="val -90927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Widgets, called components</a:t>
            </a:r>
            <a:endParaRPr lang="en-GB" sz="2000" dirty="0"/>
          </a:p>
        </p:txBody>
      </p:sp>
      <p:sp>
        <p:nvSpPr>
          <p:cNvPr id="7" name="Line Callout 2 6"/>
          <p:cNvSpPr/>
          <p:nvPr/>
        </p:nvSpPr>
        <p:spPr>
          <a:xfrm flipH="1">
            <a:off x="6516216" y="5453608"/>
            <a:ext cx="1656184" cy="9277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81500"/>
              <a:gd name="adj6" fmla="val -33003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Attributes called properties</a:t>
            </a:r>
            <a:endParaRPr lang="en-GB" sz="2000" dirty="0"/>
          </a:p>
        </p:txBody>
      </p:sp>
      <p:sp>
        <p:nvSpPr>
          <p:cNvPr id="8" name="Line Callout 2 7"/>
          <p:cNvSpPr/>
          <p:nvPr/>
        </p:nvSpPr>
        <p:spPr>
          <a:xfrm flipH="1">
            <a:off x="3491880" y="3933056"/>
            <a:ext cx="1656184" cy="7116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48484"/>
              <a:gd name="adj6" fmla="val -58293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Code for events</a:t>
            </a:r>
            <a:endParaRPr lang="en-GB" sz="2000" dirty="0"/>
          </a:p>
        </p:txBody>
      </p:sp>
      <p:sp>
        <p:nvSpPr>
          <p:cNvPr id="9" name="Line Callout 2 8"/>
          <p:cNvSpPr/>
          <p:nvPr/>
        </p:nvSpPr>
        <p:spPr>
          <a:xfrm>
            <a:off x="6228184" y="4077072"/>
            <a:ext cx="1656184" cy="9277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73737"/>
              <a:gd name="adj6" fmla="val 22474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Hierarchy of components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65716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Widgets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6114256" cy="4536504"/>
          </a:xfrm>
        </p:spPr>
        <p:txBody>
          <a:bodyPr/>
          <a:lstStyle/>
          <a:p>
            <a:r>
              <a:rPr lang="en-GB" dirty="0" smtClean="0"/>
              <a:t>A GUI is made up </a:t>
            </a:r>
            <a:br>
              <a:rPr lang="en-GB" dirty="0" smtClean="0"/>
            </a:br>
            <a:r>
              <a:rPr lang="en-GB" dirty="0" smtClean="0"/>
              <a:t>from widgets</a:t>
            </a:r>
          </a:p>
          <a:p>
            <a:r>
              <a:rPr lang="en-GB" dirty="0" smtClean="0"/>
              <a:t>A widget is created</a:t>
            </a:r>
          </a:p>
          <a:p>
            <a:r>
              <a:rPr lang="en-GB" dirty="0" smtClean="0"/>
              <a:t>Widget has attributes</a:t>
            </a:r>
          </a:p>
          <a:p>
            <a:r>
              <a:rPr lang="en-GB" dirty="0" smtClean="0"/>
              <a:t>One widget may contain</a:t>
            </a:r>
            <a:br>
              <a:rPr lang="en-GB" dirty="0" smtClean="0"/>
            </a:br>
            <a:r>
              <a:rPr lang="en-GB" dirty="0" smtClean="0"/>
              <a:t>another:</a:t>
            </a:r>
          </a:p>
          <a:p>
            <a:pPr lvl="1"/>
            <a:r>
              <a:rPr lang="en-GB" dirty="0" smtClean="0"/>
              <a:t>Frame contains the button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08720"/>
            <a:ext cx="2304256" cy="25202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Arrow Connector 4"/>
          <p:cNvCxnSpPr/>
          <p:nvPr/>
        </p:nvCxnSpPr>
        <p:spPr>
          <a:xfrm flipV="1">
            <a:off x="6660232" y="2708920"/>
            <a:ext cx="1008112" cy="432048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68344" y="2420888"/>
            <a:ext cx="971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button</a:t>
            </a:r>
            <a:endParaRPr lang="en-GB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380312" y="1628800"/>
            <a:ext cx="288032" cy="1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702834" y="1340768"/>
            <a:ext cx="90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frame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50114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Create a Widget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412776"/>
            <a:ext cx="4248472" cy="3168352"/>
          </a:xfrm>
        </p:spPr>
        <p:txBody>
          <a:bodyPr/>
          <a:lstStyle/>
          <a:p>
            <a:r>
              <a:rPr lang="en-GB" dirty="0" smtClean="0"/>
              <a:t>Constructor</a:t>
            </a:r>
          </a:p>
          <a:p>
            <a:pPr lvl="1"/>
            <a:r>
              <a:rPr lang="en-GB" dirty="0" smtClean="0"/>
              <a:t>Name same as widget</a:t>
            </a:r>
          </a:p>
          <a:p>
            <a:pPr lvl="1"/>
            <a:r>
              <a:rPr lang="en-GB" dirty="0" smtClean="0"/>
              <a:t>Hierarchy of widget</a:t>
            </a:r>
          </a:p>
          <a:p>
            <a:pPr lvl="1"/>
            <a:r>
              <a:rPr lang="en-GB" dirty="0" smtClean="0"/>
              <a:t>Optional arguments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788024" y="1618337"/>
            <a:ext cx="4032448" cy="175432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dirty="0">
                <a:latin typeface="Courier New"/>
                <a:cs typeface="Courier New"/>
              </a:rPr>
              <a:t># </a:t>
            </a:r>
            <a:r>
              <a:rPr lang="en-GB" dirty="0">
                <a:latin typeface="+mn-lt"/>
                <a:cs typeface="Courier New"/>
              </a:rPr>
              <a:t>Create a main frame with</a:t>
            </a:r>
          </a:p>
          <a:p>
            <a:r>
              <a:rPr lang="en-GB" dirty="0">
                <a:latin typeface="Courier New"/>
                <a:cs typeface="Courier New"/>
              </a:rPr>
              <a:t>#    </a:t>
            </a:r>
            <a:r>
              <a:rPr lang="en-GB" dirty="0">
                <a:latin typeface="+mn-lt"/>
                <a:cs typeface="Courier New"/>
              </a:rPr>
              <a:t>- a title</a:t>
            </a:r>
          </a:p>
          <a:p>
            <a:r>
              <a:rPr lang="en-GB" dirty="0">
                <a:latin typeface="Courier New"/>
                <a:cs typeface="Courier New"/>
              </a:rPr>
              <a:t>#    </a:t>
            </a:r>
            <a:r>
              <a:rPr lang="en-GB" dirty="0">
                <a:latin typeface="+mn-lt"/>
                <a:cs typeface="Courier New"/>
              </a:rPr>
              <a:t>- size 200 by 200 pixels</a:t>
            </a:r>
          </a:p>
          <a:p>
            <a:r>
              <a:rPr lang="en-GB" dirty="0">
                <a:latin typeface="Courier New"/>
                <a:cs typeface="Courier New"/>
              </a:rPr>
              <a:t>app = </a:t>
            </a:r>
            <a:r>
              <a:rPr lang="en-GB" dirty="0" err="1">
                <a:latin typeface="Courier New"/>
                <a:cs typeface="Courier New"/>
              </a:rPr>
              <a:t>Tk</a:t>
            </a:r>
            <a:r>
              <a:rPr lang="en-GB" dirty="0">
                <a:latin typeface="Courier New"/>
                <a:cs typeface="Courier New"/>
              </a:rPr>
              <a:t>()</a:t>
            </a:r>
          </a:p>
          <a:p>
            <a:r>
              <a:rPr lang="en-GB" dirty="0" err="1">
                <a:latin typeface="Courier New"/>
                <a:cs typeface="Courier New"/>
              </a:rPr>
              <a:t>app.title</a:t>
            </a:r>
            <a:r>
              <a:rPr lang="en-GB" dirty="0">
                <a:latin typeface="Courier New"/>
                <a:cs typeface="Courier New"/>
              </a:rPr>
              <a:t>("GUI Example 1")</a:t>
            </a:r>
          </a:p>
          <a:p>
            <a:r>
              <a:rPr lang="en-GB" dirty="0" err="1">
                <a:latin typeface="Courier New"/>
                <a:cs typeface="Courier New"/>
              </a:rPr>
              <a:t>app.geometry</a:t>
            </a:r>
            <a:r>
              <a:rPr lang="en-GB" dirty="0">
                <a:latin typeface="Courier New"/>
                <a:cs typeface="Courier New"/>
              </a:rPr>
              <a:t>('200x200')</a:t>
            </a:r>
          </a:p>
        </p:txBody>
      </p:sp>
      <p:sp>
        <p:nvSpPr>
          <p:cNvPr id="6" name="Rectangle 5"/>
          <p:cNvSpPr/>
          <p:nvPr/>
        </p:nvSpPr>
        <p:spPr>
          <a:xfrm>
            <a:off x="539552" y="5397023"/>
            <a:ext cx="8424936" cy="1200329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dirty="0" smtClean="0">
                <a:latin typeface="Courier New"/>
                <a:cs typeface="Courier New"/>
              </a:rPr>
              <a:t># </a:t>
            </a:r>
            <a:r>
              <a:rPr lang="en-GB" dirty="0">
                <a:latin typeface="+mn-lt"/>
                <a:cs typeface="Courier New"/>
              </a:rPr>
              <a:t>Create the button</a:t>
            </a:r>
          </a:p>
          <a:p>
            <a:r>
              <a:rPr lang="en-GB" dirty="0">
                <a:latin typeface="Courier New"/>
                <a:cs typeface="Courier New"/>
              </a:rPr>
              <a:t>#   </a:t>
            </a:r>
            <a:r>
              <a:rPr lang="en-GB" dirty="0">
                <a:latin typeface="+mn-lt"/>
                <a:cs typeface="Courier New"/>
              </a:rPr>
              <a:t>- with suitable text</a:t>
            </a:r>
          </a:p>
          <a:p>
            <a:r>
              <a:rPr lang="en-GB" dirty="0">
                <a:latin typeface="Courier New"/>
                <a:cs typeface="Courier New"/>
              </a:rPr>
              <a:t>#   </a:t>
            </a:r>
            <a:r>
              <a:rPr lang="en-GB" dirty="0">
                <a:latin typeface="+mn-lt"/>
                <a:cs typeface="Courier New"/>
              </a:rPr>
              <a:t>- a command to call when the button is pressed</a:t>
            </a:r>
          </a:p>
          <a:p>
            <a:r>
              <a:rPr lang="en-GB" dirty="0">
                <a:latin typeface="Courier New"/>
                <a:cs typeface="Courier New"/>
              </a:rPr>
              <a:t>button1 = Button(app, text="Click Here", command=clicked</a:t>
            </a:r>
            <a:r>
              <a:rPr lang="en-GB" dirty="0" smtClean="0">
                <a:latin typeface="Courier New"/>
                <a:cs typeface="Courier New"/>
              </a:rPr>
              <a:t>)</a:t>
            </a:r>
            <a:endParaRPr lang="en-GB" dirty="0">
              <a:latin typeface="Courier New"/>
              <a:cs typeface="Courier New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835696" y="2780928"/>
            <a:ext cx="3816424" cy="1296144"/>
            <a:chOff x="1835696" y="2780928"/>
            <a:chExt cx="3816424" cy="1296144"/>
          </a:xfrm>
        </p:grpSpPr>
        <p:sp>
          <p:nvSpPr>
            <p:cNvPr id="3" name="Line Callout 2 2"/>
            <p:cNvSpPr/>
            <p:nvPr/>
          </p:nvSpPr>
          <p:spPr>
            <a:xfrm>
              <a:off x="1835696" y="3573016"/>
              <a:ext cx="1440160" cy="504056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539107"/>
                <a:gd name="adj6" fmla="val 44339"/>
              </a:avLst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 smtClean="0"/>
                <a:t>Constructor</a:t>
              </a:r>
              <a:endParaRPr lang="en-GB" sz="2000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3419872" y="2780928"/>
              <a:ext cx="2232248" cy="864096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Line Callout 2 10"/>
          <p:cNvSpPr/>
          <p:nvPr/>
        </p:nvSpPr>
        <p:spPr>
          <a:xfrm>
            <a:off x="3635896" y="4301480"/>
            <a:ext cx="1440160" cy="7200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82071"/>
              <a:gd name="adj6" fmla="val -23212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Parent widget</a:t>
            </a:r>
            <a:endParaRPr lang="en-GB" sz="20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4427984" y="4149080"/>
            <a:ext cx="3672408" cy="2160240"/>
            <a:chOff x="4427984" y="4149080"/>
            <a:chExt cx="3672408" cy="2160240"/>
          </a:xfrm>
        </p:grpSpPr>
        <p:sp>
          <p:nvSpPr>
            <p:cNvPr id="10" name="Line Callout 2 9"/>
            <p:cNvSpPr/>
            <p:nvPr/>
          </p:nvSpPr>
          <p:spPr>
            <a:xfrm>
              <a:off x="6660232" y="4149080"/>
              <a:ext cx="1440160" cy="72008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98956"/>
                <a:gd name="adj6" fmla="val 46215"/>
              </a:avLst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 smtClean="0"/>
                <a:t>Optional argument</a:t>
              </a:r>
              <a:endParaRPr lang="en-GB" sz="2000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4427984" y="4293096"/>
              <a:ext cx="2016224" cy="2016224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1557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Widgets have Attributes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3456384" cy="2304256"/>
          </a:xfrm>
        </p:spPr>
        <p:txBody>
          <a:bodyPr>
            <a:normAutofit/>
          </a:bodyPr>
          <a:lstStyle/>
          <a:p>
            <a:r>
              <a:rPr lang="en-GB" dirty="0" smtClean="0"/>
              <a:t>E.g. a name, size</a:t>
            </a:r>
          </a:p>
          <a:p>
            <a:r>
              <a:rPr lang="en-GB" dirty="0" smtClean="0"/>
              <a:t>Any property of the widget that makes it specific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788024" y="1618337"/>
            <a:ext cx="4032448" cy="175432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dirty="0">
                <a:latin typeface="Courier New"/>
                <a:cs typeface="Courier New"/>
              </a:rPr>
              <a:t># </a:t>
            </a:r>
            <a:r>
              <a:rPr lang="en-GB" dirty="0">
                <a:latin typeface="+mn-lt"/>
                <a:cs typeface="Courier New"/>
              </a:rPr>
              <a:t>Create a main frame with</a:t>
            </a:r>
          </a:p>
          <a:p>
            <a:r>
              <a:rPr lang="en-GB" dirty="0">
                <a:latin typeface="Courier New"/>
                <a:cs typeface="Courier New"/>
              </a:rPr>
              <a:t>#    </a:t>
            </a:r>
            <a:r>
              <a:rPr lang="en-GB" dirty="0">
                <a:latin typeface="+mn-lt"/>
                <a:cs typeface="Courier New"/>
              </a:rPr>
              <a:t>- a title</a:t>
            </a:r>
          </a:p>
          <a:p>
            <a:r>
              <a:rPr lang="en-GB" dirty="0">
                <a:latin typeface="Courier New"/>
                <a:cs typeface="Courier New"/>
              </a:rPr>
              <a:t>#    </a:t>
            </a:r>
            <a:r>
              <a:rPr lang="en-GB" dirty="0">
                <a:latin typeface="+mn-lt"/>
                <a:cs typeface="Courier New"/>
              </a:rPr>
              <a:t>- size 200 by 200 pixels</a:t>
            </a:r>
          </a:p>
          <a:p>
            <a:r>
              <a:rPr lang="en-GB" dirty="0">
                <a:latin typeface="Courier New"/>
                <a:cs typeface="Courier New"/>
              </a:rPr>
              <a:t>app = </a:t>
            </a:r>
            <a:r>
              <a:rPr lang="en-GB" dirty="0" err="1">
                <a:latin typeface="Courier New"/>
                <a:cs typeface="Courier New"/>
              </a:rPr>
              <a:t>Tk</a:t>
            </a:r>
            <a:r>
              <a:rPr lang="en-GB" dirty="0">
                <a:latin typeface="Courier New"/>
                <a:cs typeface="Courier New"/>
              </a:rPr>
              <a:t>()</a:t>
            </a:r>
          </a:p>
          <a:p>
            <a:r>
              <a:rPr lang="en-GB" dirty="0" err="1">
                <a:latin typeface="Courier New"/>
                <a:cs typeface="Courier New"/>
              </a:rPr>
              <a:t>app.title</a:t>
            </a:r>
            <a:r>
              <a:rPr lang="en-GB" dirty="0">
                <a:latin typeface="Courier New"/>
                <a:cs typeface="Courier New"/>
              </a:rPr>
              <a:t>("GUI Example 1")</a:t>
            </a:r>
          </a:p>
          <a:p>
            <a:r>
              <a:rPr lang="en-GB" dirty="0" err="1">
                <a:latin typeface="Courier New"/>
                <a:cs typeface="Courier New"/>
              </a:rPr>
              <a:t>app.geometry</a:t>
            </a:r>
            <a:r>
              <a:rPr lang="en-GB" dirty="0">
                <a:latin typeface="Courier New"/>
                <a:cs typeface="Courier New"/>
              </a:rPr>
              <a:t>('200x200')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5397023"/>
            <a:ext cx="8424936" cy="1200329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dirty="0" smtClean="0">
                <a:latin typeface="Courier New"/>
                <a:cs typeface="Courier New"/>
              </a:rPr>
              <a:t># </a:t>
            </a:r>
            <a:r>
              <a:rPr lang="en-GB" dirty="0">
                <a:latin typeface="+mn-lt"/>
                <a:cs typeface="Courier New"/>
              </a:rPr>
              <a:t>Create the button</a:t>
            </a:r>
          </a:p>
          <a:p>
            <a:r>
              <a:rPr lang="en-GB" dirty="0">
                <a:latin typeface="Courier New"/>
                <a:cs typeface="Courier New"/>
              </a:rPr>
              <a:t>#   </a:t>
            </a:r>
            <a:r>
              <a:rPr lang="en-GB" dirty="0">
                <a:latin typeface="+mn-lt"/>
                <a:cs typeface="Courier New"/>
              </a:rPr>
              <a:t>- with suitable text</a:t>
            </a:r>
          </a:p>
          <a:p>
            <a:r>
              <a:rPr lang="en-GB" dirty="0">
                <a:latin typeface="Courier New"/>
                <a:cs typeface="Courier New"/>
              </a:rPr>
              <a:t>#   </a:t>
            </a:r>
            <a:r>
              <a:rPr lang="en-GB" dirty="0">
                <a:latin typeface="+mn-lt"/>
                <a:cs typeface="Courier New"/>
              </a:rPr>
              <a:t>- a command to call when the button is pressed</a:t>
            </a:r>
          </a:p>
          <a:p>
            <a:r>
              <a:rPr lang="en-GB" dirty="0">
                <a:latin typeface="Courier New"/>
                <a:cs typeface="Courier New"/>
              </a:rPr>
              <a:t>button1 = Button(app, text="Click Here", command=clicked</a:t>
            </a:r>
            <a:r>
              <a:rPr lang="en-GB" dirty="0" smtClean="0">
                <a:latin typeface="Courier New"/>
                <a:cs typeface="Courier New"/>
              </a:rPr>
              <a:t>)</a:t>
            </a:r>
            <a:endParaRPr lang="en-GB" dirty="0">
              <a:latin typeface="Courier New"/>
              <a:cs typeface="Courier New"/>
            </a:endParaRPr>
          </a:p>
        </p:txBody>
      </p:sp>
      <p:sp>
        <p:nvSpPr>
          <p:cNvPr id="6" name="Line Callout 2 5"/>
          <p:cNvSpPr/>
          <p:nvPr/>
        </p:nvSpPr>
        <p:spPr>
          <a:xfrm flipH="1">
            <a:off x="1043608" y="4013448"/>
            <a:ext cx="2592288" cy="9277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50033"/>
              <a:gd name="adj6" fmla="val -34634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Attributes set by constructor (note use of keyword arguments)</a:t>
            </a:r>
            <a:endParaRPr lang="en-GB" sz="2000" dirty="0"/>
          </a:p>
        </p:txBody>
      </p:sp>
      <p:sp>
        <p:nvSpPr>
          <p:cNvPr id="7" name="Line Callout 2 6"/>
          <p:cNvSpPr/>
          <p:nvPr/>
        </p:nvSpPr>
        <p:spPr>
          <a:xfrm flipH="1">
            <a:off x="4644008" y="4005064"/>
            <a:ext cx="1656184" cy="9277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4712"/>
              <a:gd name="adj6" fmla="val -17502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Methods to set attributes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61553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Set / Get an Attribute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Method 1 (setting):</a:t>
            </a:r>
          </a:p>
          <a:p>
            <a:pPr lvl="1"/>
            <a:r>
              <a:rPr lang="en-GB" dirty="0" smtClean="0"/>
              <a:t>Set value with the constructor</a:t>
            </a:r>
          </a:p>
          <a:p>
            <a:r>
              <a:rPr lang="en-GB" dirty="0" smtClean="0"/>
              <a:t>Method 2 (setting and getting):</a:t>
            </a:r>
          </a:p>
          <a:p>
            <a:pPr lvl="1"/>
            <a:r>
              <a:rPr lang="en-GB" dirty="0" smtClean="0"/>
              <a:t>Widget is a dictionary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Method 3 (sometimes)</a:t>
            </a:r>
          </a:p>
          <a:p>
            <a:pPr lvl="1"/>
            <a:r>
              <a:rPr lang="en-GB" dirty="0" smtClean="0"/>
              <a:t>Call a suitable method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123728" y="3452808"/>
            <a:ext cx="6182072" cy="1200328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# </a:t>
            </a:r>
            <a:r>
              <a:rPr lang="en-GB" sz="2400" dirty="0" smtClean="0">
                <a:latin typeface="+mn-lt"/>
                <a:cs typeface="Courier New"/>
              </a:rPr>
              <a:t>Change button text</a:t>
            </a:r>
          </a:p>
          <a:p>
            <a:r>
              <a:rPr lang="en-GB" sz="2400" dirty="0" err="1" smtClean="0">
                <a:latin typeface="Courier New"/>
                <a:cs typeface="Courier New"/>
              </a:rPr>
              <a:t>mText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>
                <a:latin typeface="Courier New"/>
                <a:cs typeface="Courier New"/>
              </a:rPr>
              <a:t>= button1['text']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button1</a:t>
            </a:r>
            <a:r>
              <a:rPr lang="en-GB" sz="2400" dirty="0">
                <a:latin typeface="Courier New"/>
                <a:cs typeface="Courier New"/>
              </a:rPr>
              <a:t>['text'] = </a:t>
            </a:r>
            <a:r>
              <a:rPr lang="en-GB" sz="2400" dirty="0" err="1">
                <a:latin typeface="Courier New"/>
                <a:cs typeface="Courier New"/>
              </a:rPr>
              <a:t>mText.upper</a:t>
            </a:r>
            <a:r>
              <a:rPr lang="en-GB" sz="2400" dirty="0">
                <a:latin typeface="Courier New"/>
                <a:cs typeface="Courier New"/>
              </a:rPr>
              <a:t>(</a:t>
            </a:r>
            <a:r>
              <a:rPr lang="en-GB" sz="2400" dirty="0" smtClean="0">
                <a:latin typeface="Courier New"/>
                <a:cs typeface="Courier New"/>
              </a:rPr>
              <a:t>)</a:t>
            </a:r>
            <a:endParaRPr lang="en-GB" sz="2400" dirty="0">
              <a:latin typeface="Courier New"/>
              <a:cs typeface="Courier New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300192" y="5013176"/>
            <a:ext cx="2016224" cy="8837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Other methods </a:t>
            </a:r>
            <a:r>
              <a:rPr lang="en-GB" sz="2400" dirty="0" smtClean="0"/>
              <a:t>exist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34245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Aside: Dictionaries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1728192"/>
          </a:xfrm>
        </p:spPr>
        <p:txBody>
          <a:bodyPr>
            <a:normAutofit/>
          </a:bodyPr>
          <a:lstStyle/>
          <a:p>
            <a:r>
              <a:rPr lang="en-GB" dirty="0" smtClean="0"/>
              <a:t>Dictionary</a:t>
            </a:r>
            <a:r>
              <a:rPr lang="en-GB" dirty="0" smtClean="0"/>
              <a:t>: a map from a key to a value</a:t>
            </a:r>
          </a:p>
          <a:p>
            <a:pPr lvl="1"/>
            <a:r>
              <a:rPr lang="en-GB" dirty="0" smtClean="0"/>
              <a:t>Unique key</a:t>
            </a:r>
          </a:p>
          <a:p>
            <a:pPr lvl="1"/>
            <a:r>
              <a:rPr lang="en-GB" dirty="0" smtClean="0"/>
              <a:t>Built in (Python) versus library (many other languages)</a:t>
            </a: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2627941"/>
              </p:ext>
            </p:extLst>
          </p:nvPr>
        </p:nvGraphicFramePr>
        <p:xfrm>
          <a:off x="179512" y="3212976"/>
          <a:ext cx="871296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924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Standard Array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Python Dictionary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Index by number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Key</a:t>
                      </a:r>
                      <a:r>
                        <a:rPr lang="en-GB" sz="2400" baseline="0" dirty="0" smtClean="0"/>
                        <a:t> can be a string, pair, …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Indices continuous </a:t>
                      </a:r>
                      <a:r>
                        <a:rPr lang="en-GB" sz="2400" dirty="0" smtClean="0"/>
                        <a:t>e.g. 0 </a:t>
                      </a:r>
                      <a:r>
                        <a:rPr lang="en-GB" sz="2400" dirty="0" smtClean="0">
                          <a:sym typeface="Wingdings"/>
                        </a:rPr>
                        <a:t> 10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Gaps ok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Holds</a:t>
                      </a:r>
                      <a:r>
                        <a:rPr lang="en-GB" sz="2400" baseline="0" dirty="0" smtClean="0"/>
                        <a:t> only </a:t>
                      </a:r>
                      <a:r>
                        <a:rPr lang="en-GB" sz="2400" dirty="0" smtClean="0"/>
                        <a:t>number</a:t>
                      </a:r>
                      <a:r>
                        <a:rPr lang="en-GB" sz="2400" dirty="0" smtClean="0"/>
                        <a:t>,</a:t>
                      </a:r>
                      <a:r>
                        <a:rPr lang="en-GB" sz="2400" baseline="0" dirty="0" smtClean="0"/>
                        <a:t> character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Any value – even a dictionary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67544" y="5397024"/>
            <a:ext cx="7914456" cy="1200328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# </a:t>
            </a:r>
            <a:r>
              <a:rPr lang="en-GB" sz="2400" dirty="0" smtClean="0">
                <a:latin typeface="+mn-lt"/>
                <a:cs typeface="Courier New"/>
              </a:rPr>
              <a:t>Change button text</a:t>
            </a:r>
          </a:p>
          <a:p>
            <a:r>
              <a:rPr lang="en-GB" sz="2400" dirty="0" err="1" smtClean="0">
                <a:latin typeface="Courier New"/>
                <a:cs typeface="Courier New"/>
              </a:rPr>
              <a:t>mText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>
                <a:latin typeface="Courier New"/>
                <a:cs typeface="Courier New"/>
              </a:rPr>
              <a:t>= button1['text']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button1</a:t>
            </a:r>
            <a:r>
              <a:rPr lang="en-GB" sz="2400" dirty="0">
                <a:latin typeface="Courier New"/>
                <a:cs typeface="Courier New"/>
              </a:rPr>
              <a:t>['text'] = </a:t>
            </a:r>
            <a:r>
              <a:rPr lang="en-GB" sz="2400" dirty="0" err="1">
                <a:latin typeface="Courier New"/>
                <a:cs typeface="Courier New"/>
              </a:rPr>
              <a:t>mText.upper</a:t>
            </a:r>
            <a:r>
              <a:rPr lang="en-GB" sz="2400" dirty="0">
                <a:latin typeface="Courier New"/>
                <a:cs typeface="Courier New"/>
              </a:rPr>
              <a:t>(</a:t>
            </a:r>
            <a:r>
              <a:rPr lang="en-GB" sz="2400" dirty="0" smtClean="0">
                <a:latin typeface="Courier New"/>
                <a:cs typeface="Courier New"/>
              </a:rPr>
              <a:t>)</a:t>
            </a:r>
            <a:endParaRPr lang="en-GB" sz="2400" dirty="0">
              <a:latin typeface="Courier New"/>
              <a:cs typeface="Courier New"/>
            </a:endParaRPr>
          </a:p>
        </p:txBody>
      </p:sp>
      <p:sp>
        <p:nvSpPr>
          <p:cNvPr id="6" name="Line Callout 2 5"/>
          <p:cNvSpPr/>
          <p:nvPr/>
        </p:nvSpPr>
        <p:spPr>
          <a:xfrm>
            <a:off x="6444208" y="5517232"/>
            <a:ext cx="1728192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4998"/>
              <a:gd name="adj6" fmla="val -87355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Lookup</a:t>
            </a:r>
            <a:endParaRPr lang="en-GB" sz="2000" dirty="0"/>
          </a:p>
        </p:txBody>
      </p:sp>
      <p:sp>
        <p:nvSpPr>
          <p:cNvPr id="7" name="Line Callout 2 6"/>
          <p:cNvSpPr/>
          <p:nvPr/>
        </p:nvSpPr>
        <p:spPr>
          <a:xfrm>
            <a:off x="7020272" y="6093296"/>
            <a:ext cx="1728192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3646"/>
              <a:gd name="adj6" fmla="val -47415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Update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63684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Handle an Event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3501008"/>
            <a:ext cx="7543800" cy="2448272"/>
          </a:xfrm>
        </p:spPr>
        <p:txBody>
          <a:bodyPr/>
          <a:lstStyle/>
          <a:p>
            <a:r>
              <a:rPr lang="en-GB" dirty="0" smtClean="0"/>
              <a:t>Events</a:t>
            </a:r>
          </a:p>
          <a:p>
            <a:pPr lvl="1"/>
            <a:r>
              <a:rPr lang="en-GB" dirty="0" smtClean="0"/>
              <a:t>Button, mouse click, key press</a:t>
            </a:r>
          </a:p>
          <a:p>
            <a:r>
              <a:rPr lang="en-GB" dirty="0" smtClean="0"/>
              <a:t>Action</a:t>
            </a:r>
          </a:p>
          <a:p>
            <a:pPr lvl="1"/>
            <a:r>
              <a:rPr lang="en-GB" dirty="0" smtClean="0"/>
              <a:t>Event ‘bound’ to function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39552" y="1268760"/>
            <a:ext cx="8136904" cy="203132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dirty="0" smtClean="0">
                <a:latin typeface="Courier New"/>
                <a:cs typeface="Courier New"/>
              </a:rPr>
              <a:t># </a:t>
            </a:r>
            <a:r>
              <a:rPr lang="en-GB" dirty="0">
                <a:latin typeface="+mn-lt"/>
                <a:cs typeface="Courier New"/>
              </a:rPr>
              <a:t>This method is called when the button is pressed</a:t>
            </a:r>
          </a:p>
          <a:p>
            <a:r>
              <a:rPr lang="en-GB" dirty="0" err="1">
                <a:latin typeface="Courier New"/>
                <a:cs typeface="Courier New"/>
              </a:rPr>
              <a:t>def</a:t>
            </a:r>
            <a:r>
              <a:rPr lang="en-GB" dirty="0">
                <a:latin typeface="Courier New"/>
                <a:cs typeface="Courier New"/>
              </a:rPr>
              <a:t> clicked():</a:t>
            </a:r>
          </a:p>
          <a:p>
            <a:r>
              <a:rPr lang="en-GB" dirty="0">
                <a:latin typeface="Courier New"/>
                <a:cs typeface="Courier New"/>
              </a:rPr>
              <a:t>    print("Clicked")</a:t>
            </a:r>
          </a:p>
          <a:p>
            <a:endParaRPr lang="en-GB" dirty="0">
              <a:latin typeface="Courier New"/>
              <a:cs typeface="Courier New"/>
            </a:endParaRPr>
          </a:p>
          <a:p>
            <a:r>
              <a:rPr lang="en-GB" dirty="0">
                <a:latin typeface="Courier New"/>
                <a:cs typeface="Courier New"/>
              </a:rPr>
              <a:t># </a:t>
            </a:r>
            <a:r>
              <a:rPr lang="en-GB" dirty="0">
                <a:latin typeface="+mn-lt"/>
                <a:cs typeface="Courier New"/>
              </a:rPr>
              <a:t>Create the </a:t>
            </a:r>
            <a:r>
              <a:rPr lang="en-GB" dirty="0" smtClean="0">
                <a:latin typeface="+mn-lt"/>
                <a:cs typeface="Courier New"/>
              </a:rPr>
              <a:t>button with</a:t>
            </a:r>
            <a:endParaRPr lang="en-GB" dirty="0">
              <a:latin typeface="+mn-lt"/>
              <a:cs typeface="Courier New"/>
            </a:endParaRPr>
          </a:p>
          <a:p>
            <a:r>
              <a:rPr lang="en-GB" dirty="0" smtClean="0">
                <a:latin typeface="Courier New"/>
                <a:cs typeface="Courier New"/>
              </a:rPr>
              <a:t>#   </a:t>
            </a:r>
            <a:r>
              <a:rPr lang="en-GB" b="1" dirty="0">
                <a:latin typeface="+mn-lt"/>
                <a:cs typeface="Courier New"/>
              </a:rPr>
              <a:t>- a command to call when the button is pressed</a:t>
            </a:r>
          </a:p>
          <a:p>
            <a:r>
              <a:rPr lang="en-GB" dirty="0">
                <a:latin typeface="Courier New"/>
                <a:cs typeface="Courier New"/>
              </a:rPr>
              <a:t>button1 = Button(app, text="Click Here", command=clicked</a:t>
            </a:r>
            <a:r>
              <a:rPr lang="en-GB" dirty="0" smtClean="0">
                <a:latin typeface="Courier New"/>
                <a:cs typeface="Courier New"/>
              </a:rPr>
              <a:t>)</a:t>
            </a:r>
            <a:endParaRPr lang="en-GB" dirty="0">
              <a:latin typeface="Courier New"/>
              <a:cs typeface="Courier New"/>
            </a:endParaRPr>
          </a:p>
        </p:txBody>
      </p:sp>
      <p:sp>
        <p:nvSpPr>
          <p:cNvPr id="6" name="Line Callout 2 5"/>
          <p:cNvSpPr/>
          <p:nvPr/>
        </p:nvSpPr>
        <p:spPr>
          <a:xfrm flipH="1">
            <a:off x="6660232" y="3861048"/>
            <a:ext cx="1656184" cy="9277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1799"/>
              <a:gd name="adj6" fmla="val 27369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Name of a Method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08505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Layout the Widget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348880"/>
            <a:ext cx="7543800" cy="36004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Where does the widget go?</a:t>
            </a:r>
          </a:p>
          <a:p>
            <a:pPr lvl="1"/>
            <a:r>
              <a:rPr lang="en-GB" dirty="0" smtClean="0"/>
              <a:t>Hierarchy</a:t>
            </a:r>
          </a:p>
          <a:p>
            <a:pPr lvl="1"/>
            <a:r>
              <a:rPr lang="en-GB" dirty="0" smtClean="0"/>
              <a:t>Top-level window </a:t>
            </a:r>
          </a:p>
          <a:p>
            <a:r>
              <a:rPr lang="en-GB" dirty="0" smtClean="0"/>
              <a:t>Layout manager</a:t>
            </a:r>
          </a:p>
          <a:p>
            <a:pPr lvl="1"/>
            <a:r>
              <a:rPr lang="en-GB" dirty="0" smtClean="0"/>
              <a:t>Several available</a:t>
            </a:r>
          </a:p>
          <a:p>
            <a:pPr lvl="1"/>
            <a:r>
              <a:rPr lang="en-GB" dirty="0" smtClean="0"/>
              <a:t>Problem of resizing</a:t>
            </a:r>
          </a:p>
          <a:p>
            <a:r>
              <a:rPr lang="en-GB" dirty="0" smtClean="0"/>
              <a:t>The ‘pack’ layout manager is simplest</a:t>
            </a:r>
          </a:p>
          <a:p>
            <a:r>
              <a:rPr lang="en-GB" b="1" i="1" dirty="0" smtClean="0">
                <a:solidFill>
                  <a:srgbClr val="FF0000"/>
                </a:solidFill>
              </a:rPr>
              <a:t>Widget is not visible until packed</a:t>
            </a:r>
            <a:endParaRPr lang="en-GB" b="1" i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1340768"/>
            <a:ext cx="7410400" cy="83099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# </a:t>
            </a:r>
            <a:r>
              <a:rPr lang="en-GB" sz="2400" dirty="0">
                <a:latin typeface="+mn-lt"/>
                <a:cs typeface="Courier New"/>
              </a:rPr>
              <a:t>Make the button visible at the bottom of the frame </a:t>
            </a:r>
          </a:p>
          <a:p>
            <a:r>
              <a:rPr lang="en-GB" sz="2400" dirty="0">
                <a:latin typeface="Courier New"/>
                <a:cs typeface="Courier New"/>
              </a:rPr>
              <a:t>button1.pack(side='bottom'</a:t>
            </a:r>
            <a:r>
              <a:rPr lang="en-GB" sz="2400" dirty="0" smtClean="0">
                <a:latin typeface="Courier New"/>
                <a:cs typeface="Courier New"/>
              </a:rPr>
              <a:t>)</a:t>
            </a:r>
            <a:endParaRPr lang="en-GB" sz="2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15321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Minimal Application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395536" y="1340768"/>
            <a:ext cx="4536504" cy="2862322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2000" dirty="0">
                <a:latin typeface="Courier New"/>
                <a:cs typeface="Courier New"/>
              </a:rPr>
              <a:t># </a:t>
            </a:r>
            <a:r>
              <a:rPr lang="en-GB" sz="2000" dirty="0">
                <a:latin typeface="+mn-lt"/>
                <a:cs typeface="Courier New"/>
              </a:rPr>
              <a:t>Import the </a:t>
            </a:r>
            <a:r>
              <a:rPr lang="en-GB" sz="2000" dirty="0" err="1">
                <a:latin typeface="+mn-lt"/>
                <a:cs typeface="Courier New"/>
              </a:rPr>
              <a:t>Tkinter</a:t>
            </a:r>
            <a:r>
              <a:rPr lang="en-GB" sz="2000" dirty="0">
                <a:latin typeface="+mn-lt"/>
                <a:cs typeface="Courier New"/>
              </a:rPr>
              <a:t> package</a:t>
            </a:r>
          </a:p>
          <a:p>
            <a:r>
              <a:rPr lang="en-GB" sz="2000" dirty="0">
                <a:latin typeface="Courier New"/>
                <a:cs typeface="Courier New"/>
              </a:rPr>
              <a:t>#   </a:t>
            </a:r>
            <a:r>
              <a:rPr lang="en-GB" sz="2000" dirty="0">
                <a:latin typeface="+mn-lt"/>
                <a:cs typeface="Courier New"/>
              </a:rPr>
              <a:t>Note in Python 3 it is all lowercase</a:t>
            </a:r>
          </a:p>
          <a:p>
            <a:r>
              <a:rPr lang="en-GB" sz="2000" dirty="0">
                <a:latin typeface="Courier New"/>
                <a:cs typeface="Courier New"/>
              </a:rPr>
              <a:t>from </a:t>
            </a:r>
            <a:r>
              <a:rPr lang="en-GB" sz="2000" dirty="0" err="1">
                <a:latin typeface="Courier New"/>
                <a:cs typeface="Courier New"/>
              </a:rPr>
              <a:t>tkinter</a:t>
            </a:r>
            <a:r>
              <a:rPr lang="en-GB" sz="2000" dirty="0">
                <a:latin typeface="Courier New"/>
                <a:cs typeface="Courier New"/>
              </a:rPr>
              <a:t> import *</a:t>
            </a:r>
          </a:p>
          <a:p>
            <a:endParaRPr lang="en-GB" sz="2000" dirty="0">
              <a:latin typeface="Courier New"/>
              <a:cs typeface="Courier New"/>
            </a:endParaRPr>
          </a:p>
          <a:p>
            <a:r>
              <a:rPr lang="en-GB" sz="2000" dirty="0">
                <a:latin typeface="Courier New"/>
                <a:cs typeface="Courier New"/>
              </a:rPr>
              <a:t># </a:t>
            </a:r>
            <a:r>
              <a:rPr lang="en-GB" sz="2000" dirty="0">
                <a:latin typeface="+mn-lt"/>
                <a:cs typeface="Courier New"/>
              </a:rPr>
              <a:t>Create a main </a:t>
            </a:r>
            <a:r>
              <a:rPr lang="en-GB" sz="2000" dirty="0" smtClean="0">
                <a:latin typeface="+mn-lt"/>
                <a:cs typeface="Courier New"/>
              </a:rPr>
              <a:t>frame</a:t>
            </a:r>
            <a:endParaRPr lang="en-GB" sz="2000" dirty="0">
              <a:latin typeface="+mn-lt"/>
              <a:cs typeface="Courier New"/>
            </a:endParaRPr>
          </a:p>
          <a:p>
            <a:r>
              <a:rPr lang="en-GB" sz="2000" dirty="0" smtClean="0">
                <a:latin typeface="Courier New"/>
                <a:cs typeface="Courier New"/>
              </a:rPr>
              <a:t>app </a:t>
            </a:r>
            <a:r>
              <a:rPr lang="en-GB" sz="2000" dirty="0">
                <a:latin typeface="Courier New"/>
                <a:cs typeface="Courier New"/>
              </a:rPr>
              <a:t>= </a:t>
            </a:r>
            <a:r>
              <a:rPr lang="en-GB" sz="2000" dirty="0" err="1">
                <a:latin typeface="Courier New"/>
                <a:cs typeface="Courier New"/>
              </a:rPr>
              <a:t>Tk</a:t>
            </a:r>
            <a:r>
              <a:rPr lang="en-GB" sz="2000" dirty="0">
                <a:latin typeface="Courier New"/>
                <a:cs typeface="Courier New"/>
              </a:rPr>
              <a:t>()</a:t>
            </a:r>
          </a:p>
          <a:p>
            <a:endParaRPr lang="en-GB" sz="2000" dirty="0">
              <a:latin typeface="Courier New"/>
              <a:cs typeface="Courier New"/>
            </a:endParaRPr>
          </a:p>
          <a:p>
            <a:r>
              <a:rPr lang="en-GB" sz="2000" dirty="0">
                <a:latin typeface="Courier New"/>
                <a:cs typeface="Courier New"/>
              </a:rPr>
              <a:t># </a:t>
            </a:r>
            <a:r>
              <a:rPr lang="en-GB" sz="2000" dirty="0">
                <a:latin typeface="+mn-lt"/>
                <a:cs typeface="Courier New"/>
              </a:rPr>
              <a:t>Start the application running</a:t>
            </a:r>
          </a:p>
          <a:p>
            <a:r>
              <a:rPr lang="en-GB" sz="2000" dirty="0" err="1">
                <a:latin typeface="Courier New"/>
                <a:cs typeface="Courier New"/>
              </a:rPr>
              <a:t>app.mainloop</a:t>
            </a:r>
            <a:r>
              <a:rPr lang="en-GB" sz="2000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4" name="Rectangle 3"/>
          <p:cNvSpPr/>
          <p:nvPr/>
        </p:nvSpPr>
        <p:spPr>
          <a:xfrm>
            <a:off x="4067944" y="3663022"/>
            <a:ext cx="4536504" cy="2862322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2000" dirty="0">
                <a:latin typeface="Courier New"/>
                <a:cs typeface="Courier New"/>
              </a:rPr>
              <a:t># </a:t>
            </a:r>
            <a:r>
              <a:rPr lang="en-GB" sz="2000" dirty="0">
                <a:latin typeface="+mn-lt"/>
                <a:cs typeface="Courier New"/>
              </a:rPr>
              <a:t>Import the </a:t>
            </a:r>
            <a:r>
              <a:rPr lang="en-GB" sz="2000" dirty="0" err="1">
                <a:latin typeface="+mn-lt"/>
                <a:cs typeface="Courier New"/>
              </a:rPr>
              <a:t>Tkinter</a:t>
            </a:r>
            <a:r>
              <a:rPr lang="en-GB" sz="2000" dirty="0">
                <a:latin typeface="+mn-lt"/>
                <a:cs typeface="Courier New"/>
              </a:rPr>
              <a:t> package</a:t>
            </a:r>
          </a:p>
          <a:p>
            <a:r>
              <a:rPr lang="en-GB" sz="2000" dirty="0">
                <a:latin typeface="Courier New"/>
                <a:cs typeface="Courier New"/>
              </a:rPr>
              <a:t>#   </a:t>
            </a:r>
            <a:r>
              <a:rPr lang="en-GB" sz="2000" dirty="0">
                <a:latin typeface="+mn-lt"/>
                <a:cs typeface="Courier New"/>
              </a:rPr>
              <a:t>Note in Python 3 it is all lowercase</a:t>
            </a:r>
          </a:p>
          <a:p>
            <a:r>
              <a:rPr lang="en-GB" sz="2000" b="1" dirty="0">
                <a:solidFill>
                  <a:srgbClr val="FF0000"/>
                </a:solidFill>
                <a:latin typeface="Courier New"/>
                <a:cs typeface="Courier New"/>
              </a:rPr>
              <a:t>import </a:t>
            </a:r>
            <a:r>
              <a:rPr lang="en-GB" sz="2000" b="1" dirty="0" err="1">
                <a:solidFill>
                  <a:srgbClr val="FF0000"/>
                </a:solidFill>
                <a:latin typeface="Courier New"/>
                <a:cs typeface="Courier New"/>
              </a:rPr>
              <a:t>tkinter</a:t>
            </a:r>
            <a:r>
              <a:rPr lang="en-GB" sz="2000" b="1" dirty="0">
                <a:solidFill>
                  <a:srgbClr val="FF0000"/>
                </a:solidFill>
                <a:latin typeface="Courier New"/>
                <a:cs typeface="Courier New"/>
              </a:rPr>
              <a:t> as </a:t>
            </a:r>
            <a:r>
              <a:rPr lang="en-GB" sz="2000" b="1" dirty="0" err="1">
                <a:solidFill>
                  <a:srgbClr val="FF0000"/>
                </a:solidFill>
                <a:latin typeface="Courier New"/>
                <a:cs typeface="Courier New"/>
              </a:rPr>
              <a:t>tk</a:t>
            </a:r>
            <a:endParaRPr lang="en-GB" sz="2000" b="1" dirty="0">
              <a:solidFill>
                <a:srgbClr val="FF0000"/>
              </a:solidFill>
              <a:latin typeface="Courier New"/>
              <a:cs typeface="Courier New"/>
            </a:endParaRPr>
          </a:p>
          <a:p>
            <a:endParaRPr lang="en-GB" sz="2000" dirty="0">
              <a:latin typeface="Courier New"/>
              <a:cs typeface="Courier New"/>
            </a:endParaRPr>
          </a:p>
          <a:p>
            <a:r>
              <a:rPr lang="en-GB" sz="2000" dirty="0">
                <a:latin typeface="Courier New"/>
                <a:cs typeface="Courier New"/>
              </a:rPr>
              <a:t># </a:t>
            </a:r>
            <a:r>
              <a:rPr lang="en-GB" sz="2000" dirty="0">
                <a:latin typeface="+mn-lt"/>
                <a:cs typeface="Courier New"/>
              </a:rPr>
              <a:t>Create a main </a:t>
            </a:r>
            <a:r>
              <a:rPr lang="en-GB" sz="2000" dirty="0" smtClean="0">
                <a:latin typeface="+mn-lt"/>
                <a:cs typeface="Courier New"/>
              </a:rPr>
              <a:t>frame</a:t>
            </a:r>
            <a:endParaRPr lang="en-GB" sz="2000" dirty="0">
              <a:latin typeface="+mn-lt"/>
              <a:cs typeface="Courier New"/>
            </a:endParaRPr>
          </a:p>
          <a:p>
            <a:r>
              <a:rPr lang="en-GB" sz="2000" dirty="0" smtClean="0">
                <a:latin typeface="Courier New"/>
                <a:cs typeface="Courier New"/>
              </a:rPr>
              <a:t>app </a:t>
            </a:r>
            <a:r>
              <a:rPr lang="en-GB" sz="2000" dirty="0">
                <a:latin typeface="Courier New"/>
                <a:cs typeface="Courier New"/>
              </a:rPr>
              <a:t>= </a:t>
            </a:r>
            <a:r>
              <a:rPr lang="en-GB" sz="20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tk.</a:t>
            </a:r>
            <a:r>
              <a:rPr lang="en-GB" sz="2000" dirty="0" err="1" smtClean="0">
                <a:latin typeface="Courier New"/>
                <a:cs typeface="Courier New"/>
              </a:rPr>
              <a:t>Tk</a:t>
            </a:r>
            <a:r>
              <a:rPr lang="en-GB" sz="2000" dirty="0">
                <a:latin typeface="Courier New"/>
                <a:cs typeface="Courier New"/>
              </a:rPr>
              <a:t>()</a:t>
            </a:r>
          </a:p>
          <a:p>
            <a:endParaRPr lang="en-GB" sz="2000" dirty="0">
              <a:latin typeface="Courier New"/>
              <a:cs typeface="Courier New"/>
            </a:endParaRPr>
          </a:p>
          <a:p>
            <a:r>
              <a:rPr lang="en-GB" sz="2000" dirty="0">
                <a:latin typeface="Courier New"/>
                <a:cs typeface="Courier New"/>
              </a:rPr>
              <a:t># </a:t>
            </a:r>
            <a:r>
              <a:rPr lang="en-GB" sz="2000" dirty="0">
                <a:latin typeface="+mn-lt"/>
                <a:cs typeface="Courier New"/>
              </a:rPr>
              <a:t>Start the application running</a:t>
            </a:r>
          </a:p>
          <a:p>
            <a:r>
              <a:rPr lang="en-GB" sz="2000" dirty="0" err="1">
                <a:latin typeface="Courier New"/>
                <a:cs typeface="Courier New"/>
              </a:rPr>
              <a:t>app.mainloop</a:t>
            </a:r>
            <a:r>
              <a:rPr lang="en-GB" sz="2000" dirty="0">
                <a:latin typeface="Courier New"/>
                <a:cs typeface="Courier New"/>
              </a:rPr>
              <a:t>()</a:t>
            </a:r>
          </a:p>
        </p:txBody>
      </p:sp>
      <p:sp>
        <p:nvSpPr>
          <p:cNvPr id="5" name="Line Callout 2 4"/>
          <p:cNvSpPr/>
          <p:nvPr/>
        </p:nvSpPr>
        <p:spPr>
          <a:xfrm>
            <a:off x="1331640" y="4869160"/>
            <a:ext cx="1656184" cy="9277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4712"/>
              <a:gd name="adj6" fmla="val -17502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Loop to handle events</a:t>
            </a:r>
            <a:endParaRPr lang="en-GB" sz="2000" dirty="0"/>
          </a:p>
        </p:txBody>
      </p:sp>
      <p:sp>
        <p:nvSpPr>
          <p:cNvPr id="6" name="Line Callout 2 5"/>
          <p:cNvSpPr/>
          <p:nvPr/>
        </p:nvSpPr>
        <p:spPr>
          <a:xfrm>
            <a:off x="7092280" y="2420888"/>
            <a:ext cx="1656184" cy="9277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6152"/>
              <a:gd name="adj6" fmla="val 1262"/>
            </a:avLst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import with prefix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49092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(Some) </a:t>
            </a:r>
            <a:r>
              <a:rPr lang="en-GB" dirty="0" err="1" smtClean="0"/>
              <a:t>tkinter</a:t>
            </a:r>
            <a:r>
              <a:rPr lang="en-GB" dirty="0" smtClean="0"/>
              <a:t> Widgets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154593"/>
              </p:ext>
            </p:extLst>
          </p:nvPr>
        </p:nvGraphicFramePr>
        <p:xfrm>
          <a:off x="899592" y="1639664"/>
          <a:ext cx="7704856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576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Widget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Use</a:t>
                      </a:r>
                      <a:endParaRPr lang="en-GB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Button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 button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Canvas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For drawing graphics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Entry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Entry a line of text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Frame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 rectangular area containing other widgets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Label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Display a single line of text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Menu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 set of options shown when on a menu bar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0" dirty="0" err="1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Radiobutton</a:t>
                      </a:r>
                      <a:endParaRPr lang="en-GB" sz="2400" b="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Select one of a number of choices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Scrollbar</a:t>
                      </a:r>
                      <a:endParaRPr lang="en-GB" sz="24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Horizontal or vertical scrolling of a window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Text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 multi-line text entry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i="1" dirty="0" err="1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Toplevel</a:t>
                      </a:r>
                      <a:endParaRPr lang="en-GB" sz="2400" i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 top-level frame 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166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936104"/>
          </a:xfrm>
        </p:spPr>
        <p:txBody>
          <a:bodyPr/>
          <a:lstStyle/>
          <a:p>
            <a:r>
              <a:rPr lang="en-GB" sz="4800" dirty="0" smtClean="0"/>
              <a:t>Further Practical Exercises</a:t>
            </a:r>
            <a:endParaRPr lang="en-GB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284984"/>
            <a:ext cx="6858000" cy="187220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/>
              <a:buChar char="•"/>
            </a:pPr>
            <a:r>
              <a:rPr lang="en-GB" b="1" u="sng" dirty="0" smtClean="0"/>
              <a:t>See exercise sheet</a:t>
            </a:r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A sequence of exercises introduce other widgets and apply the core concepts</a:t>
            </a:r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… probably too many to finish now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5445224"/>
            <a:ext cx="7277929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You may also need to refer to the </a:t>
            </a:r>
            <a:r>
              <a:rPr lang="en-GB" sz="2800" dirty="0" smtClean="0"/>
              <a:t>notes at the end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10836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Further Concepts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221088"/>
            <a:ext cx="6858000" cy="149391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/>
              <a:buChar char="•"/>
            </a:pPr>
            <a:r>
              <a:rPr lang="en-GB" dirty="0"/>
              <a:t>Dialog</a:t>
            </a:r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Top-level window</a:t>
            </a:r>
          </a:p>
          <a:p>
            <a:pPr marL="457200" indent="-457200">
              <a:buFont typeface="Arial"/>
              <a:buChar char="•"/>
            </a:pPr>
            <a:r>
              <a:rPr lang="en-GB" dirty="0"/>
              <a:t>Control </a:t>
            </a:r>
            <a:r>
              <a:rPr lang="en-GB" dirty="0" smtClean="0"/>
              <a:t>variables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1667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Dialogs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1656184"/>
          </a:xfrm>
        </p:spPr>
        <p:txBody>
          <a:bodyPr/>
          <a:lstStyle/>
          <a:p>
            <a:r>
              <a:rPr lang="en-GB" dirty="0" smtClean="0"/>
              <a:t>You must respond to a dialog</a:t>
            </a:r>
          </a:p>
          <a:p>
            <a:pPr lvl="1"/>
            <a:r>
              <a:rPr lang="en-GB" dirty="0" smtClean="0"/>
              <a:t>Messages</a:t>
            </a:r>
          </a:p>
          <a:p>
            <a:pPr lvl="1"/>
            <a:r>
              <a:rPr lang="en-GB" dirty="0" smtClean="0"/>
              <a:t>File choosing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280" y="1772816"/>
            <a:ext cx="2209800" cy="2044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924559"/>
            <a:ext cx="5184576" cy="381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16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Top-Level Windows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At least one top-level window</a:t>
            </a:r>
          </a:p>
          <a:p>
            <a:pPr lvl="1"/>
            <a:r>
              <a:rPr lang="en-GB" dirty="0" smtClean="0"/>
              <a:t>Conveniently </a:t>
            </a:r>
            <a:r>
              <a:rPr lang="en-GB" dirty="0"/>
              <a:t>created using </a:t>
            </a:r>
            <a:r>
              <a:rPr lang="en-GB" dirty="0" err="1">
                <a:latin typeface="Courier"/>
                <a:cs typeface="Courier"/>
              </a:rPr>
              <a:t>Tk</a:t>
            </a:r>
            <a:r>
              <a:rPr lang="en-GB" dirty="0">
                <a:latin typeface="Courier"/>
                <a:cs typeface="Courier"/>
              </a:rPr>
              <a:t>()</a:t>
            </a:r>
          </a:p>
          <a:p>
            <a:pPr lvl="1"/>
            <a:r>
              <a:rPr lang="en-GB" dirty="0" smtClean="0"/>
              <a:t>Like a frame but … </a:t>
            </a:r>
          </a:p>
          <a:p>
            <a:r>
              <a:rPr lang="en-GB" dirty="0" smtClean="0"/>
              <a:t>Menu bar</a:t>
            </a:r>
            <a:endParaRPr lang="en-GB" dirty="0"/>
          </a:p>
          <a:p>
            <a:r>
              <a:rPr lang="en-GB" dirty="0" smtClean="0"/>
              <a:t>Standard buttons</a:t>
            </a:r>
          </a:p>
          <a:p>
            <a:r>
              <a:rPr lang="en-GB" dirty="0"/>
              <a:t>B</a:t>
            </a:r>
            <a:r>
              <a:rPr lang="en-GB" dirty="0" smtClean="0"/>
              <a:t>orders</a:t>
            </a:r>
          </a:p>
        </p:txBody>
      </p:sp>
    </p:spTree>
    <p:extLst>
      <p:ext uri="{BB962C8B-B14F-4D97-AF65-F5344CB8AC3E}">
        <p14:creationId xmlns:p14="http://schemas.microsoft.com/office/powerpoint/2010/main" val="385037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Control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Variables linking </a:t>
            </a:r>
          </a:p>
          <a:p>
            <a:pPr lvl="1"/>
            <a:r>
              <a:rPr lang="en-GB" dirty="0" smtClean="0"/>
              <a:t>Entry widget to its text</a:t>
            </a:r>
          </a:p>
          <a:p>
            <a:pPr lvl="1"/>
            <a:r>
              <a:rPr lang="en-GB" dirty="0" smtClean="0"/>
              <a:t>Choices in a </a:t>
            </a:r>
            <a:r>
              <a:rPr lang="en-GB" dirty="0" err="1" smtClean="0"/>
              <a:t>RadioButton</a:t>
            </a:r>
            <a:endParaRPr lang="en-GB" dirty="0" smtClean="0"/>
          </a:p>
          <a:p>
            <a:r>
              <a:rPr lang="en-GB" dirty="0" smtClean="0"/>
              <a:t>These are objects in the framework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1743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Challenges in GUI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62000" y="4005064"/>
            <a:ext cx="6858000" cy="1709936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GB" i="1" dirty="0" smtClean="0"/>
              <a:t>Which framework?</a:t>
            </a:r>
          </a:p>
          <a:p>
            <a:pPr marL="457200" indent="-457200">
              <a:buFont typeface="Arial"/>
              <a:buChar char="•"/>
            </a:pPr>
            <a:r>
              <a:rPr lang="en-GB" i="1" dirty="0" smtClean="0"/>
              <a:t>How to design a GUI</a:t>
            </a:r>
          </a:p>
          <a:p>
            <a:pPr marL="457200" indent="-457200">
              <a:buFont typeface="Arial"/>
              <a:buChar char="•"/>
            </a:pPr>
            <a:r>
              <a:rPr lang="en-GB" i="1" dirty="0" smtClean="0"/>
              <a:t>How much</a:t>
            </a:r>
            <a:r>
              <a:rPr lang="en-GB" i="1" dirty="0" smtClean="0"/>
              <a:t> OOP?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383376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GUI Framework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GUI framework defines a set of widgets</a:t>
            </a:r>
          </a:p>
          <a:p>
            <a:pPr lvl="1"/>
            <a:r>
              <a:rPr lang="en-GB" dirty="0" smtClean="0"/>
              <a:t>Windows has it’s own GUI framework</a:t>
            </a:r>
          </a:p>
          <a:p>
            <a:r>
              <a:rPr lang="en-GB" dirty="0" smtClean="0"/>
              <a:t>Python uses a portable GUI framework</a:t>
            </a:r>
          </a:p>
          <a:p>
            <a:pPr lvl="1"/>
            <a:r>
              <a:rPr lang="en-GB" dirty="0" smtClean="0"/>
              <a:t> </a:t>
            </a:r>
            <a:r>
              <a:rPr lang="en-GB" dirty="0" err="1" smtClean="0"/>
              <a:t>tkinter</a:t>
            </a:r>
            <a:r>
              <a:rPr lang="en-GB" dirty="0" smtClean="0"/>
              <a:t>, depends on </a:t>
            </a:r>
            <a:r>
              <a:rPr lang="en-GB" dirty="0" err="1"/>
              <a:t>T</a:t>
            </a:r>
            <a:r>
              <a:rPr lang="en-GB" dirty="0" err="1" smtClean="0"/>
              <a:t>k</a:t>
            </a:r>
            <a:r>
              <a:rPr lang="en-GB" dirty="0" smtClean="0"/>
              <a:t> and TCL</a:t>
            </a:r>
          </a:p>
          <a:p>
            <a:pPr lvl="1"/>
            <a:r>
              <a:rPr lang="en-GB" dirty="0" err="1" smtClean="0"/>
              <a:t>PyQT</a:t>
            </a:r>
            <a:r>
              <a:rPr lang="en-GB" dirty="0" smtClean="0"/>
              <a:t>, depends on QT</a:t>
            </a:r>
          </a:p>
          <a:p>
            <a:r>
              <a:rPr lang="en-GB" dirty="0" err="1" smtClean="0"/>
              <a:t>Tkinter</a:t>
            </a:r>
            <a:endParaRPr lang="en-GB" dirty="0" smtClean="0"/>
          </a:p>
          <a:p>
            <a:pPr lvl="1"/>
            <a:r>
              <a:rPr lang="en-GB" dirty="0" smtClean="0"/>
              <a:t>Pro: simple, easy to install</a:t>
            </a:r>
          </a:p>
          <a:p>
            <a:pPr lvl="1"/>
            <a:r>
              <a:rPr lang="en-GB" dirty="0" smtClean="0"/>
              <a:t>Cons: a bit limited; documentation weak</a:t>
            </a:r>
          </a:p>
          <a:p>
            <a:r>
              <a:rPr lang="en-GB" dirty="0" err="1" smtClean="0"/>
              <a:t>PyQT</a:t>
            </a:r>
            <a:r>
              <a:rPr lang="en-GB" dirty="0" smtClean="0"/>
              <a:t>: more complex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0223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Designing a GUI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am I trying to do?</a:t>
            </a:r>
          </a:p>
          <a:p>
            <a:r>
              <a:rPr lang="en-GB" dirty="0" smtClean="0"/>
              <a:t>What widgets do I need?</a:t>
            </a:r>
          </a:p>
          <a:p>
            <a:pPr lvl="1"/>
            <a:r>
              <a:rPr lang="en-GB" dirty="0" smtClean="0"/>
              <a:t>Where will they go?</a:t>
            </a:r>
          </a:p>
          <a:p>
            <a:pPr lvl="1"/>
            <a:r>
              <a:rPr lang="en-GB" dirty="0" smtClean="0"/>
              <a:t>How do they behave?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239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OOP 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7488832" cy="4536504"/>
          </a:xfrm>
        </p:spPr>
        <p:txBody>
          <a:bodyPr/>
          <a:lstStyle/>
          <a:p>
            <a:r>
              <a:rPr lang="en-GB" dirty="0" smtClean="0"/>
              <a:t>Why OO and GUI </a:t>
            </a:r>
            <a:endParaRPr lang="en-GB" dirty="0"/>
          </a:p>
          <a:p>
            <a:pPr lvl="1"/>
            <a:r>
              <a:rPr lang="en-GB" dirty="0" smtClean="0"/>
              <a:t>Widgets are classes</a:t>
            </a:r>
          </a:p>
          <a:p>
            <a:pPr lvl="1"/>
            <a:r>
              <a:rPr lang="en-GB" dirty="0"/>
              <a:t>D</a:t>
            </a:r>
            <a:r>
              <a:rPr lang="en-GB" dirty="0" smtClean="0"/>
              <a:t>efault behaviour</a:t>
            </a:r>
          </a:p>
          <a:p>
            <a:r>
              <a:rPr lang="en-GB" dirty="0" smtClean="0"/>
              <a:t>GUI programs are</a:t>
            </a:r>
            <a:br>
              <a:rPr lang="en-GB" dirty="0" smtClean="0"/>
            </a:br>
            <a:r>
              <a:rPr lang="en-GB" dirty="0" smtClean="0"/>
              <a:t>often organised </a:t>
            </a:r>
            <a:br>
              <a:rPr lang="en-GB" dirty="0" smtClean="0"/>
            </a:br>
            <a:r>
              <a:rPr lang="en-GB" dirty="0" smtClean="0"/>
              <a:t>using classes</a:t>
            </a: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Practical Problem: most examples use OOP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804" y="1232146"/>
            <a:ext cx="5818708" cy="392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72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3312368"/>
          </a:xfrm>
        </p:spPr>
        <p:txBody>
          <a:bodyPr/>
          <a:lstStyle/>
          <a:p>
            <a:r>
              <a:rPr lang="en-GB" dirty="0" smtClean="0"/>
              <a:t>Core concepts common to all framework</a:t>
            </a:r>
          </a:p>
          <a:p>
            <a:r>
              <a:rPr lang="en-GB" b="1" u="sng" dirty="0" smtClean="0"/>
              <a:t>Understand</a:t>
            </a:r>
            <a:r>
              <a:rPr lang="en-GB" dirty="0" smtClean="0"/>
              <a:t> principles</a:t>
            </a:r>
          </a:p>
          <a:p>
            <a:r>
              <a:rPr lang="en-GB" b="1" u="sng" dirty="0" smtClean="0"/>
              <a:t>Learn about</a:t>
            </a:r>
            <a:r>
              <a:rPr lang="en-GB" dirty="0" smtClean="0"/>
              <a:t> available widgets</a:t>
            </a:r>
          </a:p>
          <a:p>
            <a:r>
              <a:rPr lang="en-GB" b="1" u="sng" dirty="0" smtClean="0"/>
              <a:t>Look up</a:t>
            </a:r>
            <a:r>
              <a:rPr lang="en-GB" dirty="0" smtClean="0"/>
              <a:t> attributes and methods</a:t>
            </a:r>
          </a:p>
          <a:p>
            <a:endParaRPr lang="en-GB" dirty="0" smtClean="0"/>
          </a:p>
          <a:p>
            <a:r>
              <a:rPr lang="en-GB" dirty="0" smtClean="0"/>
              <a:t>After programming … interface design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7196</TotalTime>
  <Words>1078</Words>
  <Application>Microsoft Macintosh PowerPoint</Application>
  <PresentationFormat>On-screen Show (4:3)</PresentationFormat>
  <Paragraphs>251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NewsPrint</vt:lpstr>
      <vt:lpstr>How the Session Works</vt:lpstr>
      <vt:lpstr>First Program – Click the Button </vt:lpstr>
      <vt:lpstr>A Level Computer Science  Programming GUI in Python</vt:lpstr>
      <vt:lpstr>Outline</vt:lpstr>
      <vt:lpstr>Key Concepts</vt:lpstr>
      <vt:lpstr>Key Concepts</vt:lpstr>
      <vt:lpstr>AppInventor</vt:lpstr>
      <vt:lpstr>Widgets</vt:lpstr>
      <vt:lpstr>Create a Widget</vt:lpstr>
      <vt:lpstr>Widgets have Attributes</vt:lpstr>
      <vt:lpstr>How to Set / Get an Attribute</vt:lpstr>
      <vt:lpstr>Aside: Dictionaries</vt:lpstr>
      <vt:lpstr>Handle an Event</vt:lpstr>
      <vt:lpstr>Layout the Widget</vt:lpstr>
      <vt:lpstr>A Minimal Application</vt:lpstr>
      <vt:lpstr>(Some) tkinter Widgets</vt:lpstr>
      <vt:lpstr>Further Practical Exercises</vt:lpstr>
      <vt:lpstr>Further Concepts</vt:lpstr>
      <vt:lpstr>Dialogs</vt:lpstr>
      <vt:lpstr>Top-Level Windows</vt:lpstr>
      <vt:lpstr>Control Variables</vt:lpstr>
      <vt:lpstr>Challenges in GUI</vt:lpstr>
      <vt:lpstr>GUI Framework</vt:lpstr>
      <vt:lpstr>Designing a GUI</vt:lpstr>
      <vt:lpstr>The OOP Problem</vt:lpstr>
      <vt:lpstr>Summary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subject/>
  <dc:creator>William Marsh</dc:creator>
  <cp:keywords/>
  <dc:description/>
  <cp:lastModifiedBy>William Marsh</cp:lastModifiedBy>
  <cp:revision>72</cp:revision>
  <cp:lastPrinted>2013-05-03T22:49:00Z</cp:lastPrinted>
  <dcterms:created xsi:type="dcterms:W3CDTF">2012-04-25T07:26:20Z</dcterms:created>
  <dcterms:modified xsi:type="dcterms:W3CDTF">2015-07-13T07:26:19Z</dcterms:modified>
  <cp:category/>
</cp:coreProperties>
</file>