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365" r:id="rId2"/>
    <p:sldId id="343" r:id="rId3"/>
    <p:sldId id="302" r:id="rId4"/>
    <p:sldId id="308" r:id="rId5"/>
    <p:sldId id="331" r:id="rId6"/>
    <p:sldId id="321" r:id="rId7"/>
    <p:sldId id="333" r:id="rId8"/>
    <p:sldId id="344" r:id="rId9"/>
    <p:sldId id="351" r:id="rId10"/>
    <p:sldId id="346" r:id="rId11"/>
    <p:sldId id="341" r:id="rId12"/>
    <p:sldId id="359" r:id="rId13"/>
    <p:sldId id="356" r:id="rId14"/>
    <p:sldId id="360" r:id="rId15"/>
    <p:sldId id="362" r:id="rId16"/>
    <p:sldId id="364" r:id="rId17"/>
    <p:sldId id="353" r:id="rId18"/>
    <p:sldId id="368" r:id="rId19"/>
    <p:sldId id="377" r:id="rId20"/>
    <p:sldId id="376" r:id="rId21"/>
    <p:sldId id="369" r:id="rId22"/>
    <p:sldId id="370" r:id="rId23"/>
    <p:sldId id="372" r:id="rId24"/>
    <p:sldId id="373" r:id="rId25"/>
    <p:sldId id="378" r:id="rId26"/>
    <p:sldId id="374" r:id="rId27"/>
    <p:sldId id="379" r:id="rId28"/>
    <p:sldId id="350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Objects="1">
      <p:cViewPr varScale="1">
        <p:scale>
          <a:sx n="77" d="100"/>
          <a:sy n="77" d="100"/>
        </p:scale>
        <p:origin x="-15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86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7B8A1-7964-284A-9FAD-A676FB4A8995}" type="datetimeFigureOut">
              <a:rPr lang="en-US" smtClean="0"/>
              <a:t>03/11/2014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9AD67-4C16-4244-8C8C-CCF5ECD4C2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79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22CEB-1C6E-7A43-81D2-E3AC5FA0825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216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323B96-0822-774A-AE15-62120BC69B34}" type="slidenum">
              <a:rPr lang="en-GB"/>
              <a:pPr>
                <a:defRPr/>
              </a:pPr>
              <a:t>7</a:t>
            </a:fld>
            <a:endParaRPr lang="en-GB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cs typeface="+mn-cs"/>
              </a:rPr>
              <a:t>http://en.wikipedia.org/wiki/Image:Quarter-Inch_Cartridges.jpg</a:t>
            </a:r>
          </a:p>
          <a:p>
            <a:pPr>
              <a:defRPr/>
            </a:pPr>
            <a:r>
              <a:rPr lang="en-GB" smtClean="0">
                <a:cs typeface="+mn-cs"/>
              </a:rPr>
              <a:t>http://en.wikipedia.org/wiki/DVD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08720"/>
            <a:ext cx="7543800" cy="3324200"/>
          </a:xfrm>
        </p:spPr>
        <p:txBody>
          <a:bodyPr anchor="t">
            <a:noAutofit/>
          </a:bodyPr>
          <a:lstStyle>
            <a:lvl1pPr algn="ctr">
              <a:defRPr sz="66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C3753-D1D0-2447-B0C7-827BB69210F4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684EF-BCA2-8D4B-8630-5C3D6630F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755650" y="0"/>
            <a:ext cx="762635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9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91D8C-E7C0-0042-92BC-F332AA948FCA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6D2FB-234B-2348-B63A-B27AFD4AA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38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184648"/>
            <a:ext cx="7543800" cy="1676400"/>
          </a:xfrm>
        </p:spPr>
        <p:txBody>
          <a:bodyPr anchor="b"/>
          <a:lstStyle>
            <a:lvl1pPr algn="ctr">
              <a:defRPr sz="4800" b="0" cap="small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088904"/>
            <a:ext cx="7620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00EDE-30C7-254A-B8B9-B50EB16E6730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53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0D3E5-4AD9-7745-BBF3-4D6EB655EBB2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BCBB4-9D44-474B-8B46-914554862E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85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942FC-AB15-844C-A848-1C7F4C7E6660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94340-0A80-074F-AE8B-01829FDEF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3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BB984-F933-6C4F-A6E2-2289D63B2E26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7AC70-7AB3-2244-B486-F036DBEFCD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58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CAABE-7FCA-1848-A15C-9D03BC633375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051AC-BF8D-9544-811C-F65821FC74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2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938EE-B030-5948-A064-870B5A4D1ABB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0A730-9A88-F041-8356-F8E28B65E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10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0B38D-FA3E-BF49-B7C4-791231FB0E19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2E99A-714D-804A-B738-610AE89942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EE639-5B8B-5D4A-B034-D51805793F87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5F2F7-BD06-A54D-AC8C-A333A2BC95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0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3B053-7B4D-6747-90D5-83DC25D1C2FE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A76B6-C4D8-9945-B9CA-2E15C96D76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48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188913"/>
            <a:ext cx="7620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1628775"/>
            <a:ext cx="76200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157180-2D31-EF4E-8DCC-1B4A0702F4E8}" type="datetime1">
              <a:rPr lang="en-GB" noProof="0" smtClean="0"/>
              <a:pPr>
                <a:defRPr/>
              </a:pPr>
              <a:t>03/11/2014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 noProof="0" smtClean="0"/>
              <a:t>Queen Mary, University of London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6855FD0C-5A31-DA4D-AB36-A41CAD1F6E21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  <p:sp>
        <p:nvSpPr>
          <p:cNvPr id="8" name="Rectangle 7"/>
          <p:cNvSpPr/>
          <p:nvPr/>
        </p:nvSpPr>
        <p:spPr>
          <a:xfrm>
            <a:off x="755650" y="0"/>
            <a:ext cx="7626350" cy="188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noProof="0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1" r:id="rId2"/>
    <p:sldLayoutId id="2147483759" r:id="rId3"/>
    <p:sldLayoutId id="2147483752" r:id="rId4"/>
    <p:sldLayoutId id="2147483760" r:id="rId5"/>
    <p:sldLayoutId id="2147483753" r:id="rId6"/>
    <p:sldLayoutId id="2147483754" r:id="rId7"/>
    <p:sldLayoutId id="2147483761" r:id="rId8"/>
    <p:sldLayoutId id="2147483755" r:id="rId9"/>
    <p:sldLayoutId id="2147483756" r:id="rId10"/>
    <p:sldLayoutId id="2147483757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262626"/>
          </a:solidFill>
          <a:latin typeface="Tahoma"/>
          <a:ea typeface="ＭＳ Ｐゴシック" charset="0"/>
          <a:cs typeface="Tahom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800" kern="1200">
          <a:solidFill>
            <a:schemeClr val="tx2"/>
          </a:solidFill>
          <a:latin typeface="Tahoma"/>
          <a:ea typeface="ＭＳ Ｐゴシック" charset="0"/>
          <a:cs typeface="Tahoma"/>
        </a:defRPr>
      </a:lvl1pPr>
      <a:lvl2pPr marL="593725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2pPr>
      <a:lvl3pPr marL="868363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3pPr>
      <a:lvl4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4pPr>
      <a:lvl5pPr marL="13716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1556792"/>
            <a:ext cx="7950696" cy="2133600"/>
          </a:xfrm>
        </p:spPr>
        <p:txBody>
          <a:bodyPr/>
          <a:lstStyle/>
          <a:p>
            <a:r>
              <a:rPr lang="en-GB" sz="4400" dirty="0"/>
              <a:t>Programming for GCSE</a:t>
            </a:r>
            <a:br>
              <a:rPr lang="en-GB" sz="4400" dirty="0"/>
            </a:br>
            <a:r>
              <a:rPr lang="en-GB" sz="4400" dirty="0" smtClean="0"/>
              <a:t/>
            </a:r>
            <a:br>
              <a:rPr lang="en-GB" sz="4400" dirty="0" smtClean="0"/>
            </a:br>
            <a:r>
              <a:rPr lang="en-US" sz="4000" dirty="0" smtClean="0"/>
              <a:t>Topic 5.2: Memory, Caching and Operating Systems</a:t>
            </a:r>
            <a:endParaRPr lang="en-GB" sz="40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1324642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00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915487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88913"/>
            <a:ext cx="7620000" cy="647799"/>
          </a:xfrm>
        </p:spPr>
        <p:txBody>
          <a:bodyPr/>
          <a:lstStyle/>
          <a:p>
            <a:r>
              <a:rPr lang="en-US" dirty="0" smtClean="0"/>
              <a:t>From the specification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798640" y="1052736"/>
            <a:ext cx="4021832" cy="367240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400" b="1" dirty="0" smtClean="0"/>
              <a:t>AQA GCSE Computer Science</a:t>
            </a:r>
          </a:p>
          <a:p>
            <a:r>
              <a:rPr lang="en-US" sz="2400" dirty="0" smtClean="0"/>
              <a:t>Be able to explain the effect of common CPU characteristics on the performance of the processor. These should include … </a:t>
            </a:r>
            <a:r>
              <a:rPr lang="en-US" sz="2400" b="1" dirty="0" smtClean="0"/>
              <a:t>cache size</a:t>
            </a:r>
            <a:r>
              <a:rPr lang="en-US" sz="2400" dirty="0" smtClean="0"/>
              <a:t>/types … </a:t>
            </a:r>
            <a:endParaRPr lang="en-US" sz="2400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 bwMode="auto">
          <a:xfrm>
            <a:off x="395536" y="1052737"/>
            <a:ext cx="4021832" cy="4752527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val="1"/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93725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68363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OCR GCSE Computing </a:t>
            </a:r>
          </a:p>
          <a:p>
            <a:r>
              <a:rPr lang="en-US" sz="2400" dirty="0" smtClean="0"/>
              <a:t>Explain how common characteristics of CPUs such as … </a:t>
            </a:r>
            <a:r>
              <a:rPr lang="en-US" sz="2400" b="1" dirty="0" smtClean="0"/>
              <a:t>cache size </a:t>
            </a:r>
            <a:r>
              <a:rPr lang="en-US" sz="2400" dirty="0" smtClean="0"/>
              <a:t>and …</a:t>
            </a:r>
          </a:p>
          <a:p>
            <a:r>
              <a:rPr lang="en-US" sz="2400" dirty="0"/>
              <a:t>Explain the need for the following functions of an </a:t>
            </a:r>
            <a:r>
              <a:rPr lang="en-US" sz="2400" b="1" dirty="0"/>
              <a:t>operating system</a:t>
            </a:r>
            <a:r>
              <a:rPr lang="en-US" sz="2400" dirty="0"/>
              <a:t>: user interface, memory management, peripheral management, multi-tasking and security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44122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Memory overview</a:t>
            </a:r>
          </a:p>
          <a:p>
            <a:endParaRPr lang="en-GB" dirty="0" smtClean="0"/>
          </a:p>
          <a:p>
            <a:r>
              <a:rPr lang="en-GB" dirty="0" smtClean="0"/>
              <a:t>Understanding performance</a:t>
            </a:r>
            <a:endParaRPr lang="en-GB" dirty="0"/>
          </a:p>
          <a:p>
            <a:pPr lvl="1"/>
            <a:r>
              <a:rPr lang="en-GB" dirty="0" smtClean="0"/>
              <a:t>Latency versus Bandwidth</a:t>
            </a:r>
          </a:p>
          <a:p>
            <a:pPr lvl="1"/>
            <a:r>
              <a:rPr lang="en-GB" dirty="0" smtClean="0"/>
              <a:t>How a cache works</a:t>
            </a:r>
          </a:p>
          <a:p>
            <a:endParaRPr lang="en-GB" dirty="0" smtClean="0"/>
          </a:p>
          <a:p>
            <a:r>
              <a:rPr lang="en-GB" dirty="0" smtClean="0"/>
              <a:t>What is an Operating System for?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871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sz="4800" dirty="0" smtClean="0"/>
              <a:t>Types of Memory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3959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mtClean="0">
                <a:cs typeface="+mj-cs"/>
              </a:rPr>
              <a:t>Semiconductor</a:t>
            </a:r>
          </a:p>
        </p:txBody>
      </p:sp>
      <p:sp>
        <p:nvSpPr>
          <p:cNvPr id="80900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 smtClean="0">
                <a:cs typeface="+mn-cs"/>
              </a:rPr>
              <a:t>RAM</a:t>
            </a:r>
          </a:p>
          <a:p>
            <a:pPr lvl="1" eaLnBrk="1" hangingPunct="1">
              <a:defRPr/>
            </a:pPr>
            <a:r>
              <a:rPr lang="en-GB" dirty="0" smtClean="0"/>
              <a:t>Volatile</a:t>
            </a:r>
          </a:p>
          <a:p>
            <a:pPr lvl="1" eaLnBrk="1" hangingPunct="1">
              <a:defRPr/>
            </a:pPr>
            <a:r>
              <a:rPr lang="en-GB" dirty="0" smtClean="0"/>
              <a:t>Dynamic or static</a:t>
            </a:r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ROM</a:t>
            </a:r>
          </a:p>
          <a:p>
            <a:pPr lvl="1" eaLnBrk="1" hangingPunct="1">
              <a:defRPr/>
            </a:pPr>
            <a:r>
              <a:rPr lang="en-GB" dirty="0" smtClean="0"/>
              <a:t>Non-volatile</a:t>
            </a:r>
          </a:p>
          <a:p>
            <a:pPr lvl="1" eaLnBrk="1" hangingPunct="1">
              <a:defRPr/>
            </a:pPr>
            <a:r>
              <a:rPr lang="en-GB" dirty="0" smtClean="0"/>
              <a:t>Maybe </a:t>
            </a:r>
            <a:r>
              <a:rPr lang="en-GB" dirty="0" err="1" smtClean="0"/>
              <a:t>eraseable</a:t>
            </a:r>
            <a:endParaRPr lang="en-GB" dirty="0" smtClean="0"/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Flash</a:t>
            </a:r>
            <a:endParaRPr lang="en-GB" dirty="0">
              <a:cs typeface="+mn-cs"/>
            </a:endParaRPr>
          </a:p>
          <a:p>
            <a:pPr lvl="1" eaLnBrk="1" hangingPunct="1">
              <a:defRPr/>
            </a:pPr>
            <a:r>
              <a:rPr lang="en-GB" dirty="0" smtClean="0">
                <a:cs typeface="+mn-cs"/>
              </a:rPr>
              <a:t>Non-volatile</a:t>
            </a:r>
          </a:p>
          <a:p>
            <a:pPr lvl="1" eaLnBrk="1" hangingPunct="1">
              <a:defRPr/>
            </a:pPr>
            <a:r>
              <a:rPr lang="en-GB" dirty="0" smtClean="0">
                <a:cs typeface="+mn-cs"/>
              </a:rPr>
              <a:t>Limited life</a:t>
            </a:r>
          </a:p>
        </p:txBody>
      </p:sp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609600"/>
            <a:ext cx="3638550" cy="570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Line Callout 2 1"/>
          <p:cNvSpPr/>
          <p:nvPr/>
        </p:nvSpPr>
        <p:spPr>
          <a:xfrm>
            <a:off x="5292080" y="2924944"/>
            <a:ext cx="3312368" cy="93610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4521"/>
              <a:gd name="adj6" fmla="val -9464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latin typeface="Tahoma"/>
                <a:cs typeface="Tahoma"/>
              </a:rPr>
              <a:t>What is ROM used for?</a:t>
            </a:r>
            <a:endParaRPr lang="en-GB" sz="24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51108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mtClean="0">
                <a:cs typeface="+mj-cs"/>
              </a:rPr>
              <a:t>Disk</a:t>
            </a:r>
          </a:p>
        </p:txBody>
      </p:sp>
      <p:sp>
        <p:nvSpPr>
          <p:cNvPr id="1566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>
                <a:cs typeface="+mn-cs"/>
              </a:rPr>
              <a:t>C</a:t>
            </a:r>
            <a:r>
              <a:rPr lang="en-GB" dirty="0" smtClean="0">
                <a:cs typeface="+mn-cs"/>
              </a:rPr>
              <a:t>apacity: </a:t>
            </a:r>
            <a:r>
              <a:rPr lang="en-GB" dirty="0" err="1" smtClean="0">
                <a:cs typeface="+mn-cs"/>
              </a:rPr>
              <a:t>GBytes</a:t>
            </a:r>
            <a:endParaRPr lang="en-GB" dirty="0" smtClean="0">
              <a:cs typeface="+mn-cs"/>
            </a:endParaRPr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RPM: how fast it spins (RPM)</a:t>
            </a:r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Size (diameter – in): how big? </a:t>
            </a:r>
          </a:p>
          <a:p>
            <a:pPr eaLnBrk="1" hangingPunct="1">
              <a:defRPr/>
            </a:pPr>
            <a:r>
              <a:rPr lang="en-GB" dirty="0" smtClean="0"/>
              <a:t>Interface: will it work in my PC?</a:t>
            </a:r>
          </a:p>
          <a:p>
            <a:pPr eaLnBrk="1" hangingPunct="1">
              <a:defRPr/>
            </a:pPr>
            <a:r>
              <a:rPr lang="en-GB" dirty="0" smtClean="0"/>
              <a:t>Buffer size (</a:t>
            </a:r>
            <a:r>
              <a:rPr lang="en-GB" i="1" dirty="0" smtClean="0"/>
              <a:t>it</a:t>
            </a:r>
            <a:r>
              <a:rPr lang="fr-FR" i="1" dirty="0" smtClean="0"/>
              <a:t>'</a:t>
            </a:r>
            <a:r>
              <a:rPr lang="en-GB" i="1" dirty="0" smtClean="0"/>
              <a:t>s a cache</a:t>
            </a:r>
            <a:r>
              <a:rPr lang="en-GB" dirty="0" smtClean="0"/>
              <a:t>): </a:t>
            </a:r>
            <a:r>
              <a:rPr lang="en-GB" dirty="0" err="1" smtClean="0"/>
              <a:t>MBytes</a:t>
            </a:r>
            <a:endParaRPr lang="en-GB" dirty="0" smtClean="0"/>
          </a:p>
          <a:p>
            <a:pPr eaLnBrk="1" hangingPunct="1">
              <a:defRPr/>
            </a:pPr>
            <a:r>
              <a:rPr lang="en-GB" dirty="0" smtClean="0"/>
              <a:t>Bandwidth </a:t>
            </a:r>
            <a:r>
              <a:rPr lang="en-GB" dirty="0"/>
              <a:t>(peak, sustained</a:t>
            </a:r>
            <a:r>
              <a:rPr lang="en-GB" dirty="0" smtClean="0"/>
              <a:t>): </a:t>
            </a:r>
            <a:r>
              <a:rPr lang="en-GB" dirty="0" err="1" smtClean="0"/>
              <a:t>MByte</a:t>
            </a:r>
            <a:r>
              <a:rPr lang="en-GB" dirty="0" smtClean="0"/>
              <a:t>/second</a:t>
            </a:r>
            <a:endParaRPr lang="en-GB" dirty="0"/>
          </a:p>
          <a:p>
            <a:pPr eaLnBrk="1" hangingPunct="1">
              <a:defRPr/>
            </a:pPr>
            <a:r>
              <a:rPr lang="en-GB" i="1" dirty="0" smtClean="0">
                <a:cs typeface="+mn-cs"/>
              </a:rPr>
              <a:t>Performance?</a:t>
            </a:r>
          </a:p>
        </p:txBody>
      </p:sp>
      <p:pic>
        <p:nvPicPr>
          <p:cNvPr id="1566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57200"/>
            <a:ext cx="2514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4049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mtClean="0">
                <a:cs typeface="+mj-cs"/>
              </a:rPr>
              <a:t>Optical and Tape</a:t>
            </a:r>
          </a:p>
        </p:txBody>
      </p:sp>
      <p:sp>
        <p:nvSpPr>
          <p:cNvPr id="82949" name="Rectangle 5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268413"/>
            <a:ext cx="3657600" cy="2084387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cs typeface="+mn-cs"/>
              </a:rPr>
              <a:t>Tape</a:t>
            </a:r>
          </a:p>
          <a:p>
            <a:pPr lvl="1" eaLnBrk="1" hangingPunct="1">
              <a:defRPr/>
            </a:pPr>
            <a:r>
              <a:rPr lang="en-GB" dirty="0" smtClean="0"/>
              <a:t>Magnetic</a:t>
            </a:r>
          </a:p>
          <a:p>
            <a:pPr lvl="1" eaLnBrk="1" hangingPunct="1">
              <a:defRPr/>
            </a:pPr>
            <a:r>
              <a:rPr lang="en-GB" dirty="0" smtClean="0"/>
              <a:t>Re-writeable</a:t>
            </a:r>
          </a:p>
          <a:p>
            <a:pPr lvl="1" eaLnBrk="1" hangingPunct="1">
              <a:defRPr/>
            </a:pPr>
            <a:r>
              <a:rPr lang="en-GB" dirty="0" smtClean="0"/>
              <a:t>Serial access</a:t>
            </a:r>
          </a:p>
        </p:txBody>
      </p:sp>
      <p:sp>
        <p:nvSpPr>
          <p:cNvPr id="82950" name="Rectangle 6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>
          <a:xfrm>
            <a:off x="5486400" y="3352800"/>
            <a:ext cx="3124200" cy="3048000"/>
          </a:xfrm>
        </p:spPr>
        <p:txBody>
          <a:bodyPr/>
          <a:lstStyle/>
          <a:p>
            <a:pPr eaLnBrk="1" hangingPunct="1">
              <a:defRPr/>
            </a:pPr>
            <a:r>
              <a:rPr lang="en-GB" smtClean="0">
                <a:cs typeface="+mn-cs"/>
              </a:rPr>
              <a:t>CD-ROM</a:t>
            </a:r>
          </a:p>
          <a:p>
            <a:pPr eaLnBrk="1" hangingPunct="1">
              <a:defRPr/>
            </a:pPr>
            <a:r>
              <a:rPr lang="en-GB" smtClean="0">
                <a:cs typeface="+mn-cs"/>
              </a:rPr>
              <a:t>DVD</a:t>
            </a:r>
          </a:p>
          <a:p>
            <a:pPr lvl="1" eaLnBrk="1" hangingPunct="1">
              <a:defRPr/>
            </a:pPr>
            <a:r>
              <a:rPr lang="en-GB" smtClean="0"/>
              <a:t>Distribution</a:t>
            </a:r>
          </a:p>
          <a:p>
            <a:pPr lvl="1" eaLnBrk="1" hangingPunct="1">
              <a:defRPr/>
            </a:pPr>
            <a:r>
              <a:rPr lang="en-GB" smtClean="0"/>
              <a:t>Backup</a:t>
            </a:r>
          </a:p>
          <a:p>
            <a:pPr lvl="1" eaLnBrk="1" hangingPunct="1">
              <a:defRPr/>
            </a:pPr>
            <a:r>
              <a:rPr lang="en-GB" smtClean="0"/>
              <a:t>Read-only or read/write</a:t>
            </a:r>
          </a:p>
        </p:txBody>
      </p:sp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219200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84563"/>
            <a:ext cx="4572000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1096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7" b="9468"/>
          <a:stretch>
            <a:fillRect/>
          </a:stretch>
        </p:blipFill>
        <p:spPr bwMode="auto">
          <a:xfrm>
            <a:off x="4724400" y="3866728"/>
            <a:ext cx="44386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Trends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2000" y="1628775"/>
            <a:ext cx="5970240" cy="4248150"/>
          </a:xfrm>
        </p:spPr>
        <p:txBody>
          <a:bodyPr/>
          <a:lstStyle/>
          <a:p>
            <a:r>
              <a:rPr lang="en-GB" dirty="0" smtClean="0"/>
              <a:t>Tape is on the way out</a:t>
            </a:r>
          </a:p>
          <a:p>
            <a:pPr lvl="1"/>
            <a:r>
              <a:rPr lang="en-GB" dirty="0" smtClean="0"/>
              <a:t>Capacity no longer exceeds disk</a:t>
            </a:r>
          </a:p>
          <a:p>
            <a:pPr lvl="1"/>
            <a:r>
              <a:rPr lang="en-GB" dirty="0" smtClean="0"/>
              <a:t>Price / byte no longer less than disk</a:t>
            </a:r>
          </a:p>
          <a:p>
            <a:endParaRPr lang="en-GB" dirty="0"/>
          </a:p>
          <a:p>
            <a:r>
              <a:rPr lang="en-GB" dirty="0" smtClean="0"/>
              <a:t>Disk being replaced by Flash</a:t>
            </a:r>
          </a:p>
          <a:p>
            <a:pPr lvl="1"/>
            <a:r>
              <a:rPr lang="en-GB" dirty="0" smtClean="0"/>
              <a:t>Flash only devices: </a:t>
            </a:r>
            <a:br>
              <a:rPr lang="en-GB" dirty="0" smtClean="0"/>
            </a:br>
            <a:r>
              <a:rPr lang="en-GB" dirty="0" smtClean="0"/>
              <a:t>e.g. </a:t>
            </a:r>
            <a:r>
              <a:rPr lang="en-GB" dirty="0" err="1" smtClean="0"/>
              <a:t>iPad</a:t>
            </a:r>
            <a:r>
              <a:rPr lang="en-GB" dirty="0" smtClean="0"/>
              <a:t>, </a:t>
            </a:r>
            <a:r>
              <a:rPr lang="en-GB" dirty="0" err="1" smtClean="0"/>
              <a:t>RPi</a:t>
            </a:r>
            <a:r>
              <a:rPr lang="en-GB" dirty="0" smtClean="0"/>
              <a:t>, most phones</a:t>
            </a:r>
          </a:p>
          <a:p>
            <a:pPr lvl="1"/>
            <a:r>
              <a:rPr lang="en-GB" dirty="0" smtClean="0"/>
              <a:t>Solid state – 'faster'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4182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968" y="1546448"/>
            <a:ext cx="946448" cy="946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Storage Over a Network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2000" y="3284984"/>
            <a:ext cx="8058472" cy="2736305"/>
          </a:xfrm>
        </p:spPr>
        <p:txBody>
          <a:bodyPr/>
          <a:lstStyle/>
          <a:p>
            <a:r>
              <a:rPr lang="en-GB" dirty="0" smtClean="0"/>
              <a:t>Shared storage</a:t>
            </a:r>
          </a:p>
          <a:p>
            <a:pPr lvl="1"/>
            <a:r>
              <a:rPr lang="en-GB" dirty="0" smtClean="0"/>
              <a:t>Local network – e.g. around office</a:t>
            </a:r>
          </a:p>
          <a:p>
            <a:pPr lvl="1"/>
            <a:r>
              <a:rPr lang="en-GB" dirty="0" smtClean="0"/>
              <a:t>Internet – e.g. </a:t>
            </a:r>
            <a:r>
              <a:rPr lang="en-GB" dirty="0" err="1" smtClean="0"/>
              <a:t>dropbox</a:t>
            </a:r>
            <a:endParaRPr lang="en-GB" dirty="0" smtClean="0"/>
          </a:p>
          <a:p>
            <a:r>
              <a:rPr lang="en-GB" dirty="0" smtClean="0"/>
              <a:t>Bandwidth: network must be </a:t>
            </a:r>
          </a:p>
          <a:p>
            <a:pPr lvl="1"/>
            <a:r>
              <a:rPr lang="en-GB" dirty="0" smtClean="0"/>
              <a:t>~ as fast as disk </a:t>
            </a:r>
          </a:p>
          <a:p>
            <a:pPr lvl="1"/>
            <a:r>
              <a:rPr lang="en-GB" dirty="0" smtClean="0"/>
              <a:t>Not too far away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355976" y="1700808"/>
            <a:ext cx="1368152" cy="871390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Straight Connector 2"/>
          <p:cNvCxnSpPr>
            <a:endCxn id="7" idx="1"/>
          </p:cNvCxnSpPr>
          <p:nvPr/>
        </p:nvCxnSpPr>
        <p:spPr>
          <a:xfrm>
            <a:off x="2411760" y="2132856"/>
            <a:ext cx="1944216" cy="3647"/>
          </a:xfrm>
          <a:prstGeom prst="line">
            <a:avLst/>
          </a:prstGeom>
          <a:ln>
            <a:solidFill>
              <a:srgbClr val="00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340768"/>
            <a:ext cx="1838919" cy="1519808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052736"/>
            <a:ext cx="946448" cy="946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cxnSp>
        <p:nvCxnSpPr>
          <p:cNvPr id="10" name="Straight Connector 9"/>
          <p:cNvCxnSpPr/>
          <p:nvPr/>
        </p:nvCxnSpPr>
        <p:spPr>
          <a:xfrm flipV="1">
            <a:off x="5724128" y="1700808"/>
            <a:ext cx="720080" cy="432048"/>
          </a:xfrm>
          <a:prstGeom prst="line">
            <a:avLst/>
          </a:prstGeom>
          <a:ln>
            <a:solidFill>
              <a:srgbClr val="0000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978496"/>
            <a:ext cx="946448" cy="946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5724128" y="2132856"/>
            <a:ext cx="720080" cy="432048"/>
          </a:xfrm>
          <a:prstGeom prst="line">
            <a:avLst/>
          </a:prstGeom>
          <a:ln>
            <a:solidFill>
              <a:srgbClr val="0000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724128" y="2132856"/>
            <a:ext cx="720080" cy="0"/>
          </a:xfrm>
          <a:prstGeom prst="line">
            <a:avLst/>
          </a:prstGeom>
          <a:ln>
            <a:solidFill>
              <a:srgbClr val="0000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9675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Storage Characteristics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Capacity – Bytes</a:t>
            </a:r>
          </a:p>
          <a:p>
            <a:pPr lvl="1"/>
            <a:r>
              <a:rPr lang="en-GB" dirty="0" smtClean="0"/>
              <a:t>Cost per byte (disk is cheapest)</a:t>
            </a:r>
          </a:p>
          <a:p>
            <a:r>
              <a:rPr lang="en-GB" dirty="0" smtClean="0"/>
              <a:t>Volatile / non-volatile (permanent)</a:t>
            </a:r>
          </a:p>
          <a:p>
            <a:pPr lvl="1"/>
            <a:r>
              <a:rPr lang="en-GB" dirty="0" smtClean="0"/>
              <a:t>RAM is volatile</a:t>
            </a:r>
          </a:p>
          <a:p>
            <a:r>
              <a:rPr lang="en-GB" dirty="0" smtClean="0"/>
              <a:t>Access</a:t>
            </a:r>
          </a:p>
          <a:p>
            <a:pPr lvl="1"/>
            <a:r>
              <a:rPr lang="en-GB" dirty="0" smtClean="0"/>
              <a:t>Random – anywhere (RAM)</a:t>
            </a:r>
          </a:p>
          <a:p>
            <a:pPr lvl="1"/>
            <a:r>
              <a:rPr lang="en-GB" dirty="0" smtClean="0"/>
              <a:t>Sequential – only in sequence (tape)</a:t>
            </a:r>
          </a:p>
          <a:p>
            <a:pPr lvl="1"/>
            <a:r>
              <a:rPr lang="en-GB" dirty="0" smtClean="0"/>
              <a:t>Block – hard disk </a:t>
            </a:r>
          </a:p>
          <a:p>
            <a:r>
              <a:rPr lang="en-GB" dirty="0" smtClean="0"/>
              <a:t>Speed – latency and/or bandwidth </a:t>
            </a:r>
          </a:p>
        </p:txBody>
      </p:sp>
    </p:spTree>
    <p:extLst>
      <p:ext uri="{BB962C8B-B14F-4D97-AF65-F5344CB8AC3E}">
        <p14:creationId xmlns:p14="http://schemas.microsoft.com/office/powerpoint/2010/main" val="2584954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sz="4800" dirty="0" smtClean="0"/>
              <a:t>Understanding Performance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691680" y="4232920"/>
            <a:ext cx="6690320" cy="1212304"/>
          </a:xfrm>
        </p:spPr>
        <p:txBody>
          <a:bodyPr>
            <a:norm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GB" b="1" dirty="0" smtClean="0"/>
              <a:t>Latency</a:t>
            </a:r>
            <a:r>
              <a:rPr lang="en-GB" dirty="0" smtClean="0"/>
              <a:t> versus </a:t>
            </a:r>
            <a:r>
              <a:rPr lang="en-GB" b="1" dirty="0" smtClean="0"/>
              <a:t>bandwidth</a:t>
            </a:r>
          </a:p>
          <a:p>
            <a:pPr marL="457200" indent="-457200" algn="l">
              <a:buFont typeface="Arial"/>
              <a:buChar char="•"/>
            </a:pPr>
            <a:r>
              <a:rPr lang="en-GB" dirty="0" smtClean="0"/>
              <a:t>How </a:t>
            </a:r>
            <a:r>
              <a:rPr lang="en-GB" dirty="0"/>
              <a:t>does a cache work?</a:t>
            </a:r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4199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FF"/>
                </a:solidFill>
              </a:rPr>
              <a:t>Latency</a:t>
            </a:r>
            <a:r>
              <a:rPr lang="en-GB" dirty="0" smtClean="0"/>
              <a:t> versus </a:t>
            </a:r>
            <a:r>
              <a:rPr lang="en-GB" dirty="0" smtClean="0">
                <a:solidFill>
                  <a:srgbClr val="FF0000"/>
                </a:solidFill>
              </a:rPr>
              <a:t>Bandwidth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68413"/>
            <a:ext cx="7620000" cy="3168699"/>
          </a:xfrm>
        </p:spPr>
        <p:txBody>
          <a:bodyPr/>
          <a:lstStyle/>
          <a:p>
            <a:r>
              <a:rPr lang="en-GB" dirty="0" smtClean="0">
                <a:solidFill>
                  <a:srgbClr val="0000FF"/>
                </a:solidFill>
              </a:rPr>
              <a:t>Wait for the bus </a:t>
            </a:r>
            <a:r>
              <a:rPr lang="en-GB" i="1" dirty="0" smtClean="0">
                <a:solidFill>
                  <a:schemeClr val="tx1"/>
                </a:solidFill>
              </a:rPr>
              <a:t>versus</a:t>
            </a:r>
            <a:r>
              <a:rPr lang="en-GB" dirty="0" smtClean="0">
                <a:solidFill>
                  <a:srgbClr val="0000FF"/>
                </a:solidFill>
              </a:rPr>
              <a:t> </a:t>
            </a:r>
            <a:r>
              <a:rPr lang="en-GB" dirty="0" smtClean="0">
                <a:solidFill>
                  <a:srgbClr val="FF0000"/>
                </a:solidFill>
              </a:rPr>
              <a:t>how quickly it goes</a:t>
            </a:r>
          </a:p>
          <a:p>
            <a:r>
              <a:rPr lang="en-GB" dirty="0" smtClean="0"/>
              <a:t>Bandwidth: is rate of data – Bytes / sec</a:t>
            </a:r>
          </a:p>
          <a:p>
            <a:pPr lvl="1"/>
            <a:r>
              <a:rPr lang="en-GB" dirty="0" smtClean="0"/>
              <a:t>Can be increased</a:t>
            </a:r>
          </a:p>
          <a:p>
            <a:r>
              <a:rPr lang="en-GB" dirty="0" smtClean="0"/>
              <a:t>Latency: is </a:t>
            </a:r>
            <a:r>
              <a:rPr lang="en-GB" b="1" dirty="0" smtClean="0"/>
              <a:t>delay</a:t>
            </a:r>
            <a:r>
              <a:rPr lang="en-GB" dirty="0" smtClean="0"/>
              <a:t> – seconds</a:t>
            </a:r>
          </a:p>
          <a:p>
            <a:pPr lvl="1"/>
            <a:r>
              <a:rPr lang="en-GB" dirty="0" smtClean="0"/>
              <a:t>Speed of light (c) – 3 x </a:t>
            </a:r>
            <a:r>
              <a:rPr lang="en-GB" dirty="0"/>
              <a:t>10</a:t>
            </a:r>
            <a:r>
              <a:rPr lang="en-GB" baseline="30000" dirty="0"/>
              <a:t>8</a:t>
            </a:r>
            <a:r>
              <a:rPr lang="en-GB" dirty="0"/>
              <a:t> m/s</a:t>
            </a:r>
          </a:p>
          <a:p>
            <a:pPr lvl="1"/>
            <a:r>
              <a:rPr lang="en-GB" dirty="0"/>
              <a:t>Fibre-optic / electrical signals </a:t>
            </a:r>
            <a:r>
              <a:rPr lang="en-GB" dirty="0" smtClean="0"/>
              <a:t>go at ~1</a:t>
            </a:r>
            <a:r>
              <a:rPr lang="en-GB" dirty="0"/>
              <a:t>/2-1/3 </a:t>
            </a:r>
            <a:r>
              <a:rPr lang="en-GB" dirty="0" smtClean="0"/>
              <a:t>c</a:t>
            </a:r>
            <a:endParaRPr lang="en-GB" dirty="0"/>
          </a:p>
          <a:p>
            <a:pPr lvl="1"/>
            <a:endParaRPr lang="en-GB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18968"/>
              </p:ext>
            </p:extLst>
          </p:nvPr>
        </p:nvGraphicFramePr>
        <p:xfrm>
          <a:off x="1331641" y="4311352"/>
          <a:ext cx="6696743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2979"/>
                <a:gridCol w="1502979"/>
                <a:gridCol w="369078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latin typeface="Tahoma"/>
                          <a:cs typeface="Tahoma"/>
                        </a:rPr>
                        <a:t>Distance</a:t>
                      </a:r>
                      <a:endParaRPr lang="en-GB" sz="2000" b="1" dirty="0">
                        <a:latin typeface="Tahoma"/>
                        <a:cs typeface="Tahom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latin typeface="Tahoma"/>
                          <a:cs typeface="Tahoma"/>
                        </a:rPr>
                        <a:t>Time</a:t>
                      </a:r>
                      <a:endParaRPr lang="en-GB" sz="2000" b="1" dirty="0">
                        <a:latin typeface="Tahoma"/>
                        <a:cs typeface="Tahom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latin typeface="Tahoma"/>
                          <a:cs typeface="Tahoma"/>
                        </a:rPr>
                        <a:t>Example</a:t>
                      </a:r>
                      <a:endParaRPr lang="en-GB" sz="2000" b="1" dirty="0">
                        <a:latin typeface="Tahoma"/>
                        <a:cs typeface="Tahom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Tahoma"/>
                          <a:cs typeface="Tahoma"/>
                        </a:rPr>
                        <a:t>30cm</a:t>
                      </a:r>
                      <a:endParaRPr lang="en-GB" sz="2000" dirty="0">
                        <a:latin typeface="Tahoma"/>
                        <a:cs typeface="Tahom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Tahoma"/>
                          <a:cs typeface="Tahoma"/>
                        </a:rPr>
                        <a:t>1ns</a:t>
                      </a:r>
                      <a:endParaRPr lang="en-GB" sz="2000" dirty="0">
                        <a:latin typeface="Tahoma"/>
                        <a:cs typeface="Tahom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Tahoma"/>
                          <a:cs typeface="Tahoma"/>
                        </a:rPr>
                        <a:t>1 tick</a:t>
                      </a:r>
                      <a:r>
                        <a:rPr lang="en-GB" sz="2000" baseline="0" dirty="0" smtClean="0">
                          <a:latin typeface="Tahoma"/>
                          <a:cs typeface="Tahoma"/>
                        </a:rPr>
                        <a:t> of the CPU clock</a:t>
                      </a:r>
                      <a:endParaRPr lang="en-GB" sz="2000" dirty="0">
                        <a:latin typeface="Tahoma"/>
                        <a:cs typeface="Tahom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Tahoma"/>
                          <a:cs typeface="Tahoma"/>
                        </a:rPr>
                        <a:t>30m-300m</a:t>
                      </a:r>
                      <a:endParaRPr lang="en-GB" sz="2000" dirty="0">
                        <a:latin typeface="Tahoma"/>
                        <a:cs typeface="Tahom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Tahoma"/>
                          <a:cs typeface="Tahoma"/>
                        </a:rPr>
                        <a:t>100ns-1</a:t>
                      </a:r>
                      <a:r>
                        <a:rPr lang="en-GB" sz="2000" dirty="0" smtClean="0">
                          <a:latin typeface="Lucida Grande"/>
                          <a:ea typeface="Lucida Grande"/>
                          <a:cs typeface="Lucida Grande"/>
                        </a:rPr>
                        <a:t>μs</a:t>
                      </a:r>
                      <a:endParaRPr lang="en-GB" sz="2000" dirty="0">
                        <a:latin typeface="Tahoma"/>
                        <a:cs typeface="Tahom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Tahoma"/>
                          <a:cs typeface="Tahoma"/>
                        </a:rPr>
                        <a:t>Distance to school file server</a:t>
                      </a:r>
                      <a:endParaRPr lang="en-GB" sz="2000" dirty="0">
                        <a:latin typeface="Tahoma"/>
                        <a:cs typeface="Tahom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Tahoma"/>
                          <a:cs typeface="Tahoma"/>
                        </a:rPr>
                        <a:t>6000Km</a:t>
                      </a:r>
                      <a:endParaRPr lang="en-GB" sz="2000" dirty="0">
                        <a:latin typeface="Tahoma"/>
                        <a:cs typeface="Tahom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Tahoma"/>
                          <a:cs typeface="Tahoma"/>
                        </a:rPr>
                        <a:t>20ms</a:t>
                      </a:r>
                      <a:endParaRPr lang="en-GB" sz="2000" dirty="0">
                        <a:latin typeface="Tahoma"/>
                        <a:cs typeface="Tahom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Tahoma"/>
                          <a:cs typeface="Tahoma"/>
                        </a:rPr>
                        <a:t>Distance to USA</a:t>
                      </a:r>
                      <a:endParaRPr lang="en-GB" sz="2000" dirty="0">
                        <a:latin typeface="Tahoma"/>
                        <a:cs typeface="Tahom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Tahoma"/>
                          <a:cs typeface="Tahoma"/>
                        </a:rPr>
                        <a:t>30,000Km</a:t>
                      </a:r>
                      <a:endParaRPr lang="en-GB" sz="2000" dirty="0">
                        <a:latin typeface="Tahoma"/>
                        <a:cs typeface="Tahom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Tahoma"/>
                          <a:cs typeface="Tahoma"/>
                        </a:rPr>
                        <a:t>100ms</a:t>
                      </a:r>
                      <a:endParaRPr lang="en-GB" sz="2000" dirty="0">
                        <a:latin typeface="Tahoma"/>
                        <a:cs typeface="Tahom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Tahoma"/>
                          <a:cs typeface="Tahoma"/>
                        </a:rPr>
                        <a:t>Distance to a geostationary satellite</a:t>
                      </a:r>
                      <a:endParaRPr lang="en-GB" sz="2000" dirty="0">
                        <a:latin typeface="Tahoma"/>
                        <a:cs typeface="Tahom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1112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ahoma" charset="0"/>
                <a:ea typeface="ＭＳ Ｐゴシック" charset="0"/>
                <a:cs typeface="ＭＳ Ｐゴシック" charset="0"/>
              </a:rPr>
              <a:t>How Does a Disk Work?</a:t>
            </a:r>
            <a:endParaRPr lang="en-GB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8229600" cy="18288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omic Sans MS" charset="0"/>
                <a:ea typeface="ＭＳ Ｐゴシック" charset="0"/>
                <a:cs typeface="ＭＳ Ｐゴシック" charset="0"/>
              </a:rPr>
              <a:t>Disk spins e.g. 100 times/sec (6000rpm)</a:t>
            </a:r>
          </a:p>
          <a:p>
            <a:pPr eaLnBrk="1" hangingPunct="1"/>
            <a:r>
              <a:rPr lang="en-GB" dirty="0" smtClean="0">
                <a:latin typeface="Comic Sans MS" charset="0"/>
                <a:cs typeface="ＭＳ Ｐゴシック" charset="0"/>
              </a:rPr>
              <a:t>Reading head moves</a:t>
            </a:r>
          </a:p>
          <a:p>
            <a:pPr lvl="1" eaLnBrk="1" hangingPunct="1"/>
            <a:r>
              <a:rPr lang="en-GB" dirty="0" smtClean="0">
                <a:latin typeface="Comic Sans MS" charset="0"/>
                <a:ea typeface="ＭＳ Ｐゴシック" charset="0"/>
                <a:cs typeface="ＭＳ Ｐゴシック" charset="0"/>
              </a:rPr>
              <a:t>Track</a:t>
            </a:r>
            <a:r>
              <a:rPr lang="en-GB" dirty="0">
                <a:latin typeface="Comic Sans MS" charset="0"/>
                <a:ea typeface="ＭＳ Ｐゴシック" charset="0"/>
                <a:cs typeface="ＭＳ Ｐゴシック" charset="0"/>
              </a:rPr>
              <a:t>: ring around the disk </a:t>
            </a:r>
            <a:r>
              <a:rPr lang="en-GB" dirty="0" smtClean="0">
                <a:latin typeface="Comic Sans MS" charset="0"/>
                <a:ea typeface="ＭＳ Ｐゴシック" charset="0"/>
                <a:cs typeface="ＭＳ Ｐゴシック" charset="0"/>
              </a:rPr>
              <a:t>surface</a:t>
            </a:r>
            <a:endParaRPr lang="en-GB" dirty="0"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9" name="Picture 4" descr="C:\Documents and Settings\William Marsh\My Documents\teaching\DCS201\2008\lectures\week11\tracks-sect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6600"/>
            <a:ext cx="9220200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4256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Disk and Memory Latency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2376289"/>
          </a:xfrm>
        </p:spPr>
        <p:txBody>
          <a:bodyPr/>
          <a:lstStyle/>
          <a:p>
            <a:r>
              <a:rPr lang="en-GB" dirty="0" smtClean="0"/>
              <a:t>Latency of the disk</a:t>
            </a:r>
          </a:p>
          <a:p>
            <a:pPr lvl="1"/>
            <a:r>
              <a:rPr lang="en-GB" dirty="0" smtClean="0"/>
              <a:t>1 rotation every 10ms (100x a second)</a:t>
            </a:r>
          </a:p>
          <a:p>
            <a:pPr lvl="1"/>
            <a:r>
              <a:rPr lang="en-GB" dirty="0" smtClean="0"/>
              <a:t>Average wait 5ms (= 5,000,000 </a:t>
            </a:r>
            <a:r>
              <a:rPr lang="en-GB" dirty="0" err="1" smtClean="0"/>
              <a:t>cpu</a:t>
            </a:r>
            <a:r>
              <a:rPr lang="en-GB" dirty="0" smtClean="0"/>
              <a:t> instructions)</a:t>
            </a:r>
          </a:p>
          <a:p>
            <a:pPr lvl="1"/>
            <a:r>
              <a:rPr lang="en-GB" dirty="0" smtClean="0"/>
              <a:t>… also arm movement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610348"/>
              </p:ext>
            </p:extLst>
          </p:nvPr>
        </p:nvGraphicFramePr>
        <p:xfrm>
          <a:off x="1524000" y="4116680"/>
          <a:ext cx="6096000" cy="18288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399928"/>
                <a:gridCol w="369607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Tahoma"/>
                          <a:cs typeface="Tahoma"/>
                        </a:rPr>
                        <a:t>Memory</a:t>
                      </a:r>
                      <a:r>
                        <a:rPr lang="en-GB" sz="2400" baseline="0" dirty="0" smtClean="0">
                          <a:latin typeface="Tahoma"/>
                          <a:cs typeface="Tahoma"/>
                        </a:rPr>
                        <a:t> Type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Tahoma"/>
                          <a:cs typeface="Tahoma"/>
                        </a:rPr>
                        <a:t>Delay (CPU cycles)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Tahoma"/>
                          <a:cs typeface="Tahoma"/>
                        </a:rPr>
                        <a:t>RAM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Tahoma"/>
                          <a:cs typeface="Tahoma"/>
                        </a:rPr>
                        <a:t>10</a:t>
                      </a:r>
                      <a:r>
                        <a:rPr lang="en-GB" sz="2400" baseline="0" dirty="0" smtClean="0">
                          <a:latin typeface="Tahoma"/>
                          <a:cs typeface="Tahoma"/>
                        </a:rPr>
                        <a:t> or more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Tahoma"/>
                          <a:cs typeface="Tahoma"/>
                        </a:rPr>
                        <a:t>SSD (Flash)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Tahoma"/>
                          <a:cs typeface="Tahoma"/>
                        </a:rPr>
                        <a:t>1,000s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Tahoma"/>
                          <a:cs typeface="Tahoma"/>
                        </a:rPr>
                        <a:t>Disk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Tahoma"/>
                          <a:cs typeface="Tahoma"/>
                        </a:rPr>
                        <a:t>1,000,0000s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9789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What's a Cache?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1224161"/>
          </a:xfrm>
        </p:spPr>
        <p:txBody>
          <a:bodyPr/>
          <a:lstStyle/>
          <a:p>
            <a:r>
              <a:rPr lang="en-GB" dirty="0" smtClean="0"/>
              <a:t>Small fast memory</a:t>
            </a:r>
          </a:p>
          <a:p>
            <a:r>
              <a:rPr lang="en-GB" dirty="0" smtClean="0"/>
              <a:t>Copy of part of a larger slower memory</a:t>
            </a:r>
            <a:endParaRPr lang="en-GB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914400" y="4186808"/>
            <a:ext cx="990600" cy="609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971800" y="4186808"/>
            <a:ext cx="990600" cy="609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1905000" y="4491608"/>
            <a:ext cx="1066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3962400" y="4491608"/>
            <a:ext cx="2057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6019800" y="3958208"/>
            <a:ext cx="990600" cy="609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6019800" y="3653408"/>
            <a:ext cx="990600" cy="609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6019800" y="4872608"/>
            <a:ext cx="990600" cy="609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6019800" y="4567808"/>
            <a:ext cx="990600" cy="609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609600" y="3882008"/>
            <a:ext cx="3657600" cy="1219200"/>
          </a:xfrm>
          <a:prstGeom prst="rect">
            <a:avLst/>
          </a:prstGeom>
          <a:noFill/>
          <a:ln w="25400">
            <a:solidFill>
              <a:srgbClr val="0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974725" y="4263008"/>
            <a:ext cx="68360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>
                <a:solidFill>
                  <a:srgbClr val="000000"/>
                </a:solidFill>
                <a:cs typeface="+mn-cs"/>
              </a:rPr>
              <a:t>CPU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2963863" y="4263008"/>
            <a:ext cx="82586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>
                <a:solidFill>
                  <a:srgbClr val="000000"/>
                </a:solidFill>
                <a:cs typeface="+mn-cs"/>
              </a:rPr>
              <a:t>Cache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7154863" y="3653408"/>
            <a:ext cx="106952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>
                <a:solidFill>
                  <a:srgbClr val="000000"/>
                </a:solidFill>
                <a:cs typeface="+mn-cs"/>
              </a:rPr>
              <a:t>Main</a:t>
            </a:r>
          </a:p>
          <a:p>
            <a:pPr>
              <a:defRPr/>
            </a:pPr>
            <a:r>
              <a:rPr lang="en-GB" sz="2000">
                <a:solidFill>
                  <a:srgbClr val="000000"/>
                </a:solidFill>
                <a:cs typeface="+mn-cs"/>
              </a:rPr>
              <a:t>Memory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533400" y="3501008"/>
            <a:ext cx="62624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dirty="0">
                <a:solidFill>
                  <a:srgbClr val="000000"/>
                </a:solidFill>
                <a:cs typeface="+mn-cs"/>
              </a:rPr>
              <a:t>chip</a:t>
            </a:r>
          </a:p>
        </p:txBody>
      </p:sp>
      <p:sp>
        <p:nvSpPr>
          <p:cNvPr id="17" name="Line 7"/>
          <p:cNvSpPr>
            <a:spLocks noChangeShapeType="1"/>
          </p:cNvSpPr>
          <p:nvPr/>
        </p:nvSpPr>
        <p:spPr bwMode="auto">
          <a:xfrm>
            <a:off x="4402832" y="3429000"/>
            <a:ext cx="1177280" cy="0"/>
          </a:xfrm>
          <a:prstGeom prst="line">
            <a:avLst/>
          </a:prstGeom>
          <a:noFill/>
          <a:ln w="57150" cmpd="sng">
            <a:solidFill>
              <a:srgbClr val="FF6600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8" name="Line 7"/>
          <p:cNvSpPr>
            <a:spLocks noChangeShapeType="1"/>
          </p:cNvSpPr>
          <p:nvPr/>
        </p:nvSpPr>
        <p:spPr bwMode="auto">
          <a:xfrm>
            <a:off x="1835696" y="3429000"/>
            <a:ext cx="1177280" cy="0"/>
          </a:xfrm>
          <a:prstGeom prst="line">
            <a:avLst/>
          </a:prstGeom>
          <a:noFill/>
          <a:ln w="57150" cmpd="sng">
            <a:solidFill>
              <a:srgbClr val="FF6600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283968" y="2924944"/>
            <a:ext cx="17363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rgbClr val="FF6600"/>
                </a:solidFill>
                <a:latin typeface="Tahoma"/>
                <a:cs typeface="Tahoma"/>
              </a:rPr>
              <a:t>Block transfer</a:t>
            </a:r>
            <a:endParaRPr lang="en-GB" sz="2000" dirty="0">
              <a:solidFill>
                <a:srgbClr val="FF6600"/>
              </a:solidFill>
              <a:latin typeface="Tahoma"/>
              <a:cs typeface="Tahoma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611491" y="2956882"/>
            <a:ext cx="17313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rgbClr val="FF6600"/>
                </a:solidFill>
                <a:latin typeface="Tahoma"/>
                <a:cs typeface="Tahoma"/>
              </a:rPr>
              <a:t>Word transfer</a:t>
            </a:r>
            <a:endParaRPr lang="en-GB" sz="2000" dirty="0">
              <a:solidFill>
                <a:srgbClr val="FF6600"/>
              </a:solidFill>
              <a:latin typeface="Tahoma"/>
              <a:cs typeface="Tahoma"/>
            </a:endParaRPr>
          </a:p>
        </p:txBody>
      </p:sp>
      <p:sp>
        <p:nvSpPr>
          <p:cNvPr id="21" name="Line Callout 2 20"/>
          <p:cNvSpPr/>
          <p:nvPr/>
        </p:nvSpPr>
        <p:spPr>
          <a:xfrm flipH="1">
            <a:off x="899592" y="5805264"/>
            <a:ext cx="2016224" cy="93610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21256"/>
              <a:gd name="adj6" fmla="val -3704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latin typeface="Tahoma"/>
                <a:cs typeface="Tahoma"/>
              </a:rPr>
              <a:t>Can keep up with CPU</a:t>
            </a:r>
            <a:endParaRPr lang="en-GB" sz="2400" dirty="0">
              <a:latin typeface="Tahoma"/>
              <a:cs typeface="Tahoma"/>
            </a:endParaRPr>
          </a:p>
        </p:txBody>
      </p:sp>
      <p:sp>
        <p:nvSpPr>
          <p:cNvPr id="22" name="Line Callout 2 21"/>
          <p:cNvSpPr/>
          <p:nvPr/>
        </p:nvSpPr>
        <p:spPr>
          <a:xfrm flipH="1">
            <a:off x="3779911" y="5805264"/>
            <a:ext cx="2240429" cy="93610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5880"/>
              <a:gd name="adj6" fmla="val -2234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latin typeface="Tahoma"/>
                <a:cs typeface="Tahoma"/>
              </a:rPr>
              <a:t>10-20x slower than CPU</a:t>
            </a:r>
            <a:endParaRPr lang="en-GB" sz="24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724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Lots of Caches in a Computer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Main memory cache</a:t>
            </a:r>
          </a:p>
          <a:p>
            <a:pPr lvl="1"/>
            <a:r>
              <a:rPr lang="en-GB" dirty="0" smtClean="0"/>
              <a:t>Hierarchy: L1 (small</a:t>
            </a:r>
            <a:r>
              <a:rPr lang="en-GB" dirty="0"/>
              <a:t> </a:t>
            </a:r>
            <a:r>
              <a:rPr lang="en-GB" dirty="0" smtClean="0"/>
              <a:t>&amp; fast), L2, L3 (larger &amp; less fast)</a:t>
            </a:r>
          </a:p>
          <a:p>
            <a:r>
              <a:rPr lang="en-GB" dirty="0" smtClean="0"/>
              <a:t>Disk cache</a:t>
            </a:r>
          </a:p>
          <a:p>
            <a:pPr lvl="1"/>
            <a:r>
              <a:rPr lang="en-GB" dirty="0" smtClean="0"/>
              <a:t>RAM in the disk drive</a:t>
            </a:r>
          </a:p>
          <a:p>
            <a:r>
              <a:rPr lang="en-GB" dirty="0" smtClean="0"/>
              <a:t>File buffer</a:t>
            </a:r>
          </a:p>
          <a:p>
            <a:pPr lvl="1"/>
            <a:r>
              <a:rPr lang="en-GB" dirty="0" smtClean="0"/>
              <a:t>Read block of file into memory</a:t>
            </a:r>
          </a:p>
          <a:p>
            <a:pPr lvl="1"/>
            <a:r>
              <a:rPr lang="en-GB" i="1" dirty="0" smtClean="0"/>
              <a:t>Buffer writes too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3349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Memory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Hierarchy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096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63" y="1916113"/>
            <a:ext cx="81661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250825" y="1219200"/>
            <a:ext cx="8512175" cy="2570163"/>
          </a:xfrm>
        </p:spPr>
        <p:txBody>
          <a:bodyPr/>
          <a:lstStyle/>
          <a:p>
            <a:r>
              <a:rPr lang="en-US" dirty="0" smtClean="0">
                <a:latin typeface="Comic Sans MS" charset="0"/>
                <a:ea typeface="ＭＳ Ｐゴシック" charset="0"/>
                <a:cs typeface="ＭＳ Ｐゴシック" charset="0"/>
              </a:rPr>
              <a:t>Trade-off cost, capacity and speed</a:t>
            </a:r>
            <a:endParaRPr lang="en-US" dirty="0"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151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sz="4800" dirty="0" smtClean="0"/>
              <a:t>What’s An Operating System For?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62000" y="4088904"/>
            <a:ext cx="7620000" cy="1716360"/>
          </a:xfrm>
        </p:spPr>
        <p:txBody>
          <a:bodyPr/>
          <a:lstStyle/>
          <a:p>
            <a:pPr marL="457200" indent="-457200" algn="l">
              <a:buFont typeface="Arial"/>
              <a:buChar char="•"/>
            </a:pPr>
            <a:r>
              <a:rPr lang="en-GB" dirty="0" smtClean="0"/>
              <a:t>Input and output</a:t>
            </a:r>
          </a:p>
          <a:p>
            <a:pPr marL="457200" indent="-457200" algn="l">
              <a:buFont typeface="Arial"/>
              <a:buChar char="•"/>
            </a:pPr>
            <a:r>
              <a:rPr lang="en-GB" dirty="0" smtClean="0"/>
              <a:t>Organising files</a:t>
            </a:r>
          </a:p>
          <a:p>
            <a:pPr marL="457200" indent="-457200" algn="l">
              <a:buFont typeface="Arial"/>
              <a:buChar char="•"/>
            </a:pPr>
            <a:r>
              <a:rPr lang="en-GB" dirty="0" smtClean="0"/>
              <a:t>Managing processes and memory</a:t>
            </a:r>
          </a:p>
        </p:txBody>
      </p:sp>
    </p:spTree>
    <p:extLst>
      <p:ext uri="{BB962C8B-B14F-4D97-AF65-F5344CB8AC3E}">
        <p14:creationId xmlns:p14="http://schemas.microsoft.com/office/powerpoint/2010/main" val="948252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>
          <a:xfrm>
            <a:off x="762000" y="188913"/>
            <a:ext cx="5754216" cy="1079500"/>
          </a:xfrm>
        </p:spPr>
        <p:txBody>
          <a:bodyPr/>
          <a:lstStyle/>
          <a:p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Manage I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/O Buses and Drivers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628775"/>
            <a:ext cx="4530080" cy="4248150"/>
          </a:xfrm>
        </p:spPr>
        <p:txBody>
          <a:bodyPr/>
          <a:lstStyle/>
          <a:p>
            <a:r>
              <a:rPr lang="en-GB" dirty="0" smtClean="0"/>
              <a:t>I/O cards on buses</a:t>
            </a:r>
          </a:p>
          <a:p>
            <a:pPr lvl="1"/>
            <a:r>
              <a:rPr lang="en-GB" dirty="0" smtClean="0"/>
              <a:t>How to move data?</a:t>
            </a:r>
          </a:p>
          <a:p>
            <a:endParaRPr lang="en-GB" dirty="0"/>
          </a:p>
          <a:p>
            <a:r>
              <a:rPr lang="en-GB" dirty="0" smtClean="0"/>
              <a:t>Interface standards</a:t>
            </a:r>
          </a:p>
          <a:p>
            <a:pPr lvl="1"/>
            <a:r>
              <a:rPr lang="en-GB" dirty="0" smtClean="0"/>
              <a:t>PCI, USB, SATA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Device drivers</a:t>
            </a:r>
            <a:endParaRPr lang="en-GB" dirty="0"/>
          </a:p>
        </p:txBody>
      </p:sp>
      <p:pic>
        <p:nvPicPr>
          <p:cNvPr id="5017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529" y="-76200"/>
            <a:ext cx="3490471" cy="5377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563217"/>
            <a:ext cx="3096344" cy="2294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235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File Systems</a:t>
            </a:r>
          </a:p>
        </p:txBody>
      </p:sp>
      <p:sp>
        <p:nvSpPr>
          <p:cNvPr id="450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Comic Sans MS" charset="0"/>
                <a:ea typeface="ＭＳ Ｐゴシック" charset="0"/>
                <a:cs typeface="ＭＳ Ｐゴシック" charset="0"/>
              </a:rPr>
              <a:t>Files organised into directories</a:t>
            </a:r>
          </a:p>
          <a:p>
            <a:r>
              <a:rPr lang="en-US">
                <a:latin typeface="Comic Sans MS" charset="0"/>
                <a:ea typeface="ＭＳ Ｐゴシック" charset="0"/>
                <a:cs typeface="ＭＳ Ｐゴシック" charset="0"/>
              </a:rPr>
              <a:t>Hierarchy</a:t>
            </a:r>
          </a:p>
          <a:p>
            <a:r>
              <a:rPr lang="en-US">
                <a:latin typeface="Comic Sans MS" charset="0"/>
                <a:ea typeface="ＭＳ Ｐゴシック" charset="0"/>
                <a:cs typeface="ＭＳ Ｐゴシック" charset="0"/>
              </a:rPr>
              <a:t>Ownership and protection</a:t>
            </a:r>
          </a:p>
          <a:p>
            <a:r>
              <a:rPr lang="en-US">
                <a:latin typeface="Comic Sans MS" charset="0"/>
                <a:ea typeface="ＭＳ Ｐゴシック" charset="0"/>
                <a:cs typeface="ＭＳ Ｐゴシック" charset="0"/>
              </a:rPr>
              <a:t>Attributes</a:t>
            </a:r>
          </a:p>
          <a:p>
            <a:pPr lvl="1"/>
            <a:r>
              <a:rPr lang="en-US">
                <a:latin typeface="Comic Sans MS" charset="0"/>
                <a:ea typeface="ＭＳ Ｐゴシック" charset="0"/>
              </a:rPr>
              <a:t>Size</a:t>
            </a:r>
          </a:p>
          <a:p>
            <a:pPr lvl="1"/>
            <a:r>
              <a:rPr lang="en-US">
                <a:latin typeface="Comic Sans MS" charset="0"/>
                <a:ea typeface="ＭＳ Ｐゴシック" charset="0"/>
              </a:rPr>
              <a:t>Dates</a:t>
            </a:r>
          </a:p>
          <a:p>
            <a:endParaRPr lang="en-US">
              <a:latin typeface="Comic Sans MS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solidFill>
                  <a:srgbClr val="FF0000"/>
                </a:solidFill>
                <a:latin typeface="Comic Sans MS" charset="0"/>
                <a:ea typeface="ＭＳ Ｐゴシック" charset="0"/>
                <a:cs typeface="ＭＳ Ｐゴシック" charset="0"/>
              </a:rPr>
              <a:t>Illusion: disk is organised into file</a:t>
            </a:r>
          </a:p>
          <a:p>
            <a:endParaRPr lang="en-US"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207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5614988" cy="8382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History</a:t>
            </a:r>
          </a:p>
        </p:txBody>
      </p:sp>
      <p:sp>
        <p:nvSpPr>
          <p:cNvPr id="12290" name="Content Placeholder 2"/>
          <p:cNvSpPr>
            <a:spLocks noGrp="1"/>
          </p:cNvSpPr>
          <p:nvPr>
            <p:ph idx="1"/>
          </p:nvPr>
        </p:nvSpPr>
        <p:spPr>
          <a:xfrm>
            <a:off x="323528" y="1219200"/>
            <a:ext cx="4325938" cy="2570163"/>
          </a:xfrm>
        </p:spPr>
        <p:txBody>
          <a:bodyPr/>
          <a:lstStyle/>
          <a:p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  <a:t>Mainframes</a:t>
            </a:r>
          </a:p>
          <a:p>
            <a:pPr lvl="1"/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  <a:t>Multi-programming</a:t>
            </a:r>
          </a:p>
          <a:p>
            <a:pPr lvl="1"/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  <a:t>Time sharing</a:t>
            </a:r>
          </a:p>
          <a:p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  <a:t>Personal </a:t>
            </a:r>
            <a:r>
              <a:rPr lang="en-US" dirty="0" smtClean="0">
                <a:latin typeface="Comic Sans MS" charset="0"/>
                <a:ea typeface="ＭＳ Ｐゴシック" charset="0"/>
                <a:cs typeface="ＭＳ Ｐゴシック" charset="0"/>
              </a:rPr>
              <a:t>computer</a:t>
            </a:r>
          </a:p>
          <a:p>
            <a:pPr lvl="1"/>
            <a:r>
              <a:rPr lang="en-US" i="1" dirty="0" smtClean="0">
                <a:latin typeface="Comic Sans MS" charset="0"/>
                <a:cs typeface="ＭＳ Ｐゴシック" charset="0"/>
              </a:rPr>
              <a:t>Now with Mainframe OS</a:t>
            </a:r>
            <a:endParaRPr lang="en-US" i="1" dirty="0">
              <a:latin typeface="Comic Sans MS" charset="0"/>
              <a:cs typeface="ＭＳ Ｐゴシック" charset="0"/>
            </a:endParaRPr>
          </a:p>
        </p:txBody>
      </p:sp>
      <p:pic>
        <p:nvPicPr>
          <p:cNvPr id="1229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431" y="260350"/>
            <a:ext cx="2520369" cy="208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462740"/>
            <a:ext cx="2658419" cy="1772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604" y="2794965"/>
            <a:ext cx="2369055" cy="1714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475656" y="4797152"/>
            <a:ext cx="1944216" cy="28803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One Program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512" y="4582869"/>
            <a:ext cx="1509935" cy="651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dirty="0" smtClean="0">
                <a:latin typeface="+mn-lt"/>
              </a:rPr>
              <a:t>Large computers</a:t>
            </a:r>
            <a:endParaRPr lang="en-GB" sz="2000" b="1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63888" y="4797152"/>
            <a:ext cx="1944216" cy="288032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Many Programs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52120" y="4797152"/>
            <a:ext cx="2304256" cy="288032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… &amp; many users</a:t>
            </a:r>
            <a:endParaRPr lang="en-GB" sz="2000" b="1" dirty="0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79512" y="5446965"/>
            <a:ext cx="7776864" cy="651460"/>
            <a:chOff x="179512" y="5446965"/>
            <a:chExt cx="7776864" cy="651460"/>
          </a:xfrm>
        </p:grpSpPr>
        <p:sp>
          <p:nvSpPr>
            <p:cNvPr id="9" name="Rectangle 8"/>
            <p:cNvSpPr/>
            <p:nvPr/>
          </p:nvSpPr>
          <p:spPr>
            <a:xfrm>
              <a:off x="179512" y="5446965"/>
              <a:ext cx="1509935" cy="6514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000" b="1" dirty="0" smtClean="0">
                  <a:latin typeface="+mn-lt"/>
                </a:rPr>
                <a:t>Small</a:t>
              </a:r>
            </a:p>
            <a:p>
              <a:pPr>
                <a:lnSpc>
                  <a:spcPct val="90000"/>
                </a:lnSpc>
              </a:pPr>
              <a:r>
                <a:rPr lang="en-US" sz="2000" b="1" dirty="0" smtClean="0">
                  <a:latin typeface="+mn-lt"/>
                </a:rPr>
                <a:t>computers</a:t>
              </a:r>
              <a:endParaRPr lang="en-GB" sz="2000" b="1" dirty="0">
                <a:latin typeface="+mn-lt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220072" y="5517232"/>
              <a:ext cx="864096" cy="28803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228184" y="5517232"/>
              <a:ext cx="1003672" cy="2880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624736" y="5517232"/>
              <a:ext cx="1331640" cy="288032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7073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Processes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68414"/>
            <a:ext cx="7620000" cy="4824882"/>
          </a:xfrm>
        </p:spPr>
        <p:txBody>
          <a:bodyPr/>
          <a:lstStyle/>
          <a:p>
            <a:r>
              <a:rPr lang="en-US" dirty="0" smtClean="0">
                <a:latin typeface="Tahoma" charset="0"/>
                <a:cs typeface="ＭＳ Ｐゴシック" charset="0"/>
              </a:rPr>
              <a:t>It’s </a:t>
            </a:r>
            <a:r>
              <a:rPr lang="en-US" dirty="0">
                <a:latin typeface="Tahoma" charset="0"/>
                <a:cs typeface="ＭＳ Ｐゴシック" charset="0"/>
              </a:rPr>
              <a:t>Quicker to Run Several Programs at Once </a:t>
            </a:r>
            <a:endParaRPr lang="en-US" dirty="0" smtClean="0">
              <a:latin typeface="Tahoma" charset="0"/>
              <a:cs typeface="ＭＳ Ｐゴシック" charset="0"/>
            </a:endParaRPr>
          </a:p>
          <a:p>
            <a:pPr lvl="1"/>
            <a:r>
              <a:rPr lang="en-US" dirty="0" smtClean="0">
                <a:latin typeface="Comic Sans MS" charset="0"/>
                <a:cs typeface="ＭＳ Ｐゴシック" charset="0"/>
              </a:rPr>
              <a:t>A single program must wait for the disk</a:t>
            </a:r>
          </a:p>
          <a:p>
            <a:pPr lvl="1"/>
            <a:r>
              <a:rPr lang="en-US" dirty="0" smtClean="0">
                <a:latin typeface="Comic Sans MS" charset="0"/>
                <a:ea typeface="ＭＳ Ｐゴシック" charset="0"/>
                <a:cs typeface="ＭＳ Ｐゴシック" charset="0"/>
              </a:rPr>
              <a:t>Several programs improves throughput</a:t>
            </a:r>
          </a:p>
          <a:p>
            <a:endParaRPr lang="en-US" dirty="0">
              <a:latin typeface="Comic Sans MS" charset="0"/>
              <a:cs typeface="ＭＳ Ｐゴシック" charset="0"/>
            </a:endParaRPr>
          </a:p>
          <a:p>
            <a:endParaRPr lang="en-US" dirty="0" smtClean="0">
              <a:latin typeface="Comic Sans MS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latin typeface="Comic Sans MS" charset="0"/>
                <a:ea typeface="ＭＳ Ｐゴシック" charset="0"/>
                <a:cs typeface="ＭＳ Ｐゴシック" charset="0"/>
              </a:rPr>
              <a:t>Multipl</a:t>
            </a:r>
            <a:r>
              <a:rPr lang="en-US" dirty="0" smtClean="0">
                <a:latin typeface="Comic Sans MS" charset="0"/>
                <a:cs typeface="ＭＳ Ｐゴシック" charset="0"/>
              </a:rPr>
              <a:t>e processes on one processor</a:t>
            </a:r>
          </a:p>
          <a:p>
            <a:pPr lvl="1"/>
            <a:r>
              <a:rPr lang="en-US" dirty="0" smtClean="0">
                <a:latin typeface="Comic Sans MS" charset="0"/>
                <a:ea typeface="ＭＳ Ｐゴシック" charset="0"/>
                <a:cs typeface="ＭＳ Ｐゴシック" charset="0"/>
              </a:rPr>
              <a:t>An illusion …</a:t>
            </a:r>
          </a:p>
          <a:p>
            <a:pPr lvl="1"/>
            <a:r>
              <a:rPr lang="en-US" dirty="0" smtClean="0">
                <a:latin typeface="Comic Sans MS" charset="0"/>
                <a:cs typeface="ＭＳ Ｐゴシック" charset="0"/>
              </a:rPr>
              <a:t>… created by juggling</a:t>
            </a:r>
          </a:p>
          <a:p>
            <a:endParaRPr lang="en-US" dirty="0">
              <a:latin typeface="Comic Sans MS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latin typeface="Comic Sans MS" charset="0"/>
                <a:cs typeface="ＭＳ Ｐゴシック" charset="0"/>
              </a:rPr>
              <a:t>But there are consequences …</a:t>
            </a:r>
            <a:endParaRPr lang="en-US" dirty="0" smtClean="0">
              <a:latin typeface="Comic Sans MS" charset="0"/>
              <a:ea typeface="ＭＳ Ｐゴシック" charset="0"/>
              <a:cs typeface="ＭＳ Ｐゴシック" charset="0"/>
            </a:endParaRPr>
          </a:p>
          <a:p>
            <a:pPr marL="320675" lvl="1" indent="0">
              <a:buNone/>
            </a:pPr>
            <a:endParaRPr lang="en-US" dirty="0"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5076056" y="4581154"/>
            <a:ext cx="2221632" cy="57603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93725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68363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 smtClean="0"/>
              <a:t>Scheduling</a:t>
            </a:r>
            <a:endParaRPr lang="en-US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5671120" y="2780928"/>
            <a:ext cx="2501280" cy="57603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93725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68363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 smtClean="0"/>
              <a:t>Multi-tasking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794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Memory 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229600" cy="4657725"/>
          </a:xfrm>
        </p:spPr>
        <p:txBody>
          <a:bodyPr/>
          <a:lstStyle/>
          <a:p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  <a:t>Lots of process </a:t>
            </a:r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  <a:sym typeface="Wingdings" charset="0"/>
              </a:rPr>
              <a:t> sharing memory</a:t>
            </a:r>
          </a:p>
          <a:p>
            <a:endParaRPr lang="en-US" dirty="0" smtClean="0">
              <a:latin typeface="Comic Sans MS" charset="0"/>
              <a:ea typeface="ＭＳ Ｐゴシック" charset="0"/>
              <a:cs typeface="ＭＳ Ｐゴシック" charset="0"/>
              <a:sym typeface="Wingdings" charset="0"/>
            </a:endParaRPr>
          </a:p>
          <a:p>
            <a:r>
              <a:rPr lang="en-US" dirty="0" smtClean="0">
                <a:latin typeface="Comic Sans MS" charset="0"/>
                <a:ea typeface="ＭＳ Ｐゴシック" charset="0"/>
                <a:cs typeface="ＭＳ Ｐゴシック" charset="0"/>
                <a:sym typeface="Wingdings" charset="0"/>
              </a:rPr>
              <a:t>Where in memory is my code and data?</a:t>
            </a:r>
          </a:p>
          <a:p>
            <a:pPr lvl="1"/>
            <a:r>
              <a:rPr lang="en-US" dirty="0" smtClean="0">
                <a:latin typeface="Comic Sans MS" charset="0"/>
                <a:cs typeface="ＭＳ Ｐゴシック" charset="0"/>
                <a:sym typeface="Wingdings" charset="0"/>
              </a:rPr>
              <a:t>No reserved place</a:t>
            </a:r>
            <a:endParaRPr lang="en-US" dirty="0" smtClean="0">
              <a:latin typeface="Comic Sans MS" charset="0"/>
              <a:ea typeface="ＭＳ Ｐゴシック" charset="0"/>
              <a:cs typeface="ＭＳ Ｐゴシック" charset="0"/>
              <a:sym typeface="Wingdings" charset="0"/>
            </a:endParaRPr>
          </a:p>
          <a:p>
            <a:r>
              <a:rPr lang="en-US" dirty="0" smtClean="0">
                <a:latin typeface="Comic Sans MS" charset="0"/>
                <a:ea typeface="ＭＳ Ｐゴシック" charset="0"/>
                <a:cs typeface="ＭＳ Ｐゴシック" charset="0"/>
                <a:sym typeface="Wingdings" charset="0"/>
              </a:rPr>
              <a:t>Who </a:t>
            </a:r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  <a:sym typeface="Wingdings" charset="0"/>
              </a:rPr>
              <a:t>get the memory?</a:t>
            </a:r>
          </a:p>
          <a:p>
            <a:endParaRPr lang="en-US" dirty="0">
              <a:latin typeface="Comic Sans MS" charset="0"/>
              <a:ea typeface="ＭＳ Ｐゴシック" charset="0"/>
              <a:cs typeface="ＭＳ Ｐゴシック" charset="0"/>
              <a:sym typeface="Wingdings" charset="0"/>
            </a:endParaRPr>
          </a:p>
          <a:p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  <a:sym typeface="Wingdings" charset="0"/>
              </a:rPr>
              <a:t>Virtual memory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latin typeface="Comic Sans MS" charset="0"/>
                <a:ea typeface="ＭＳ Ｐゴシック" charset="0"/>
                <a:sym typeface="Wingdings" charset="0"/>
              </a:rPr>
              <a:t>Illusion</a:t>
            </a:r>
            <a:r>
              <a:rPr lang="en-US" dirty="0">
                <a:solidFill>
                  <a:srgbClr val="FF0000"/>
                </a:solidFill>
                <a:latin typeface="Comic Sans MS" charset="0"/>
                <a:ea typeface="ＭＳ Ｐゴシック" charset="0"/>
                <a:sym typeface="Wingdings" charset="0"/>
              </a:rPr>
              <a:t>: your program can use all the </a:t>
            </a:r>
            <a:r>
              <a:rPr lang="en-US" dirty="0" smtClean="0">
                <a:solidFill>
                  <a:srgbClr val="FF0000"/>
                </a:solidFill>
                <a:latin typeface="Comic Sans MS" charset="0"/>
                <a:ea typeface="ＭＳ Ｐゴシック" charset="0"/>
                <a:sym typeface="Wingdings" charset="0"/>
              </a:rPr>
              <a:t>memory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Comic Sans MS" charset="0"/>
                <a:sym typeface="Wingdings" charset="0"/>
              </a:rPr>
              <a:t>Illusion: </a:t>
            </a:r>
            <a:r>
              <a:rPr lang="en-US" dirty="0" smtClean="0">
                <a:solidFill>
                  <a:srgbClr val="FF0000"/>
                </a:solidFill>
                <a:latin typeface="Comic Sans MS" charset="0"/>
                <a:sym typeface="Wingdings" charset="0"/>
              </a:rPr>
              <a:t>the computer has as much memory as you want</a:t>
            </a:r>
            <a:endParaRPr lang="en-US" dirty="0">
              <a:solidFill>
                <a:srgbClr val="FF0000"/>
              </a:solidFill>
              <a:latin typeface="Comic Sans MS" charset="0"/>
              <a:sym typeface="Wingdings" charset="0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6670848" y="332656"/>
            <a:ext cx="2221632" cy="10080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93725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68363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 smtClean="0"/>
              <a:t>Memory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544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Memory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– Where? 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251520" y="1219200"/>
            <a:ext cx="8712968" cy="3289920"/>
          </a:xfrm>
        </p:spPr>
        <p:txBody>
          <a:bodyPr/>
          <a:lstStyle/>
          <a:p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  <a:t>Is your data in cache or main memory?</a:t>
            </a:r>
          </a:p>
          <a:p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  <a:t>What happens when the programs overfill memory?</a:t>
            </a:r>
          </a:p>
          <a:p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  <a:t>The OS </a:t>
            </a:r>
            <a:r>
              <a:rPr lang="en-US" dirty="0" smtClean="0">
                <a:latin typeface="Comic Sans MS" charset="0"/>
                <a:ea typeface="ＭＳ Ｐゴシック" charset="0"/>
                <a:cs typeface="ＭＳ Ｐゴシック" charset="0"/>
              </a:rPr>
              <a:t/>
            </a:r>
            <a:br>
              <a:rPr lang="en-US" dirty="0" smtClean="0">
                <a:latin typeface="Comic Sans MS" charset="0"/>
                <a:ea typeface="ＭＳ Ｐゴシック" charset="0"/>
                <a:cs typeface="ＭＳ Ｐゴシック" charset="0"/>
              </a:rPr>
            </a:br>
            <a:r>
              <a:rPr lang="en-US" dirty="0" smtClean="0">
                <a:latin typeface="Comic Sans MS" charset="0"/>
                <a:ea typeface="ＭＳ Ｐゴシック" charset="0"/>
                <a:cs typeface="ＭＳ Ｐゴシック" charset="0"/>
              </a:rPr>
              <a:t>‘</a:t>
            </a:r>
            <a:r>
              <a:rPr lang="en-US" dirty="0">
                <a:latin typeface="Comic Sans MS" charset="0"/>
                <a:ea typeface="ＭＳ Ｐゴシック" charset="0"/>
                <a:cs typeface="ＭＳ Ｐゴシック" charset="0"/>
              </a:rPr>
              <a:t>hides’ </a:t>
            </a:r>
            <a:r>
              <a:rPr lang="en-US" dirty="0" smtClean="0">
                <a:latin typeface="Comic Sans MS" charset="0"/>
                <a:ea typeface="ＭＳ Ｐゴシック" charset="0"/>
                <a:cs typeface="ＭＳ Ｐゴシック" charset="0"/>
              </a:rPr>
              <a:t>this </a:t>
            </a:r>
            <a:br>
              <a:rPr lang="en-US" dirty="0" smtClean="0">
                <a:latin typeface="Comic Sans MS" charset="0"/>
                <a:ea typeface="ＭＳ Ｐゴシック" charset="0"/>
                <a:cs typeface="ＭＳ Ｐゴシック" charset="0"/>
              </a:rPr>
            </a:br>
            <a:r>
              <a:rPr lang="en-US" dirty="0" smtClean="0">
                <a:latin typeface="Comic Sans MS" charset="0"/>
                <a:ea typeface="ＭＳ Ｐゴシック" charset="0"/>
                <a:cs typeface="ＭＳ Ｐゴシック" charset="0"/>
              </a:rPr>
              <a:t>from the</a:t>
            </a:r>
            <a:br>
              <a:rPr lang="en-US" dirty="0" smtClean="0">
                <a:latin typeface="Comic Sans MS" charset="0"/>
                <a:ea typeface="ＭＳ Ｐゴシック" charset="0"/>
                <a:cs typeface="ＭＳ Ｐゴシック" charset="0"/>
              </a:rPr>
            </a:br>
            <a:r>
              <a:rPr lang="en-US" dirty="0" smtClean="0">
                <a:latin typeface="Comic Sans MS" charset="0"/>
                <a:ea typeface="ＭＳ Ｐゴシック" charset="0"/>
                <a:cs typeface="ＭＳ Ｐゴシック" charset="0"/>
              </a:rPr>
              <a:t>programmer</a:t>
            </a:r>
            <a:endParaRPr lang="en-US" dirty="0"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634" y="2917408"/>
            <a:ext cx="6482878" cy="3856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96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 smtClean="0">
                <a:cs typeface="+mj-cs"/>
              </a:rPr>
              <a:t>Interrupts</a:t>
            </a:r>
          </a:p>
        </p:txBody>
      </p:sp>
      <p:sp>
        <p:nvSpPr>
          <p:cNvPr id="76803" name="Rectangle 1027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3048000" cy="3209528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cs typeface="+mn-cs"/>
              </a:rPr>
              <a:t>I/O device speed varies</a:t>
            </a:r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How many CPU clock cycles per keystroke?</a:t>
            </a:r>
          </a:p>
          <a:p>
            <a:pPr marL="0" indent="0" eaLnBrk="1" hangingPunct="1">
              <a:buNone/>
              <a:defRPr/>
            </a:pPr>
            <a:endParaRPr lang="en-GB" dirty="0" smtClean="0">
              <a:cs typeface="+mn-cs"/>
            </a:endParaRPr>
          </a:p>
        </p:txBody>
      </p:sp>
      <p:pic>
        <p:nvPicPr>
          <p:cNvPr id="76804" name="Picture 10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82438"/>
            <a:ext cx="4392488" cy="294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Rectangle 1027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539552" y="3891880"/>
            <a:ext cx="8062664" cy="2273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8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1pPr>
            <a:lvl2pPr marL="593725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2pPr>
            <a:lvl3pPr marL="868363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3pPr>
            <a:lvl4pPr marL="11430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4pPr>
            <a:lvl5pPr marL="1371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GB" dirty="0" smtClean="0">
                <a:cs typeface="+mn-cs"/>
              </a:rPr>
              <a:t>How to avoid CPU waiting for I/O?</a:t>
            </a:r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Interrupt</a:t>
            </a:r>
          </a:p>
          <a:p>
            <a:pPr lvl="1" eaLnBrk="1" hangingPunct="1">
              <a:defRPr/>
            </a:pPr>
            <a:r>
              <a:rPr lang="en-GB" dirty="0" smtClean="0">
                <a:cs typeface="+mn-cs"/>
              </a:rPr>
              <a:t>Signal from outside the CPU</a:t>
            </a:r>
          </a:p>
          <a:p>
            <a:pPr lvl="1" eaLnBrk="1" hangingPunct="1">
              <a:defRPr/>
            </a:pPr>
            <a:r>
              <a:rPr lang="en-GB" dirty="0" smtClean="0">
                <a:cs typeface="+mn-cs"/>
              </a:rPr>
              <a:t>… changes the program </a:t>
            </a:r>
          </a:p>
        </p:txBody>
      </p:sp>
    </p:spTree>
    <p:extLst>
      <p:ext uri="{BB962C8B-B14F-4D97-AF65-F5344CB8AC3E}">
        <p14:creationId xmlns:p14="http://schemas.microsoft.com/office/powerpoint/2010/main" val="2551860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Tahoma" charset="0"/>
                <a:ea typeface="ＭＳ Ｐゴシック" charset="0"/>
                <a:cs typeface="ＭＳ Ｐゴシック" charset="0"/>
              </a:rPr>
              <a:t>OS is about Illusions</a:t>
            </a:r>
          </a:p>
        </p:txBody>
      </p:sp>
      <p:sp>
        <p:nvSpPr>
          <p:cNvPr id="64514" name="Content Placeholder 2"/>
          <p:cNvSpPr>
            <a:spLocks noGrp="1"/>
          </p:cNvSpPr>
          <p:nvPr>
            <p:ph idx="1"/>
          </p:nvPr>
        </p:nvSpPr>
        <p:spPr>
          <a:xfrm>
            <a:off x="395536" y="1628774"/>
            <a:ext cx="8496944" cy="4824561"/>
          </a:xfrm>
          <a:solidFill>
            <a:schemeClr val="bg1"/>
          </a:solidFill>
        </p:spPr>
        <p:txBody>
          <a:bodyPr/>
          <a:lstStyle/>
          <a:p>
            <a:r>
              <a:rPr lang="en-GB" dirty="0">
                <a:latin typeface="Comic Sans MS" charset="0"/>
                <a:ea typeface="ＭＳ Ｐゴシック" charset="0"/>
                <a:cs typeface="ＭＳ Ｐゴシック" charset="0"/>
              </a:rPr>
              <a:t>Several programs are running </a:t>
            </a:r>
            <a:r>
              <a:rPr lang="en-GB" dirty="0" smtClean="0">
                <a:latin typeface="Comic Sans MS" charset="0"/>
                <a:ea typeface="ＭＳ Ｐゴシック" charset="0"/>
                <a:cs typeface="ＭＳ Ｐゴシック" charset="0"/>
              </a:rPr>
              <a:t>simultaneously</a:t>
            </a:r>
          </a:p>
          <a:p>
            <a:pPr lvl="1"/>
            <a:r>
              <a:rPr lang="en-GB" i="1" dirty="0" smtClean="0">
                <a:latin typeface="Comic Sans MS" charset="0"/>
                <a:cs typeface="ＭＳ Ｐゴシック" charset="0"/>
              </a:rPr>
              <a:t>The computer switches from one to another</a:t>
            </a:r>
            <a:endParaRPr lang="en-GB" i="1" dirty="0">
              <a:latin typeface="Comic Sans MS" charset="0"/>
              <a:ea typeface="ＭＳ Ｐゴシック" charset="0"/>
              <a:cs typeface="ＭＳ Ｐゴシック" charset="0"/>
            </a:endParaRPr>
          </a:p>
          <a:p>
            <a:r>
              <a:rPr lang="en-GB" dirty="0">
                <a:latin typeface="Comic Sans MS" charset="0"/>
                <a:ea typeface="ＭＳ Ｐゴシック" charset="0"/>
                <a:cs typeface="ＭＳ Ｐゴシック" charset="0"/>
              </a:rPr>
              <a:t>My program has all the </a:t>
            </a:r>
            <a:r>
              <a:rPr lang="en-GB" dirty="0" smtClean="0">
                <a:latin typeface="Comic Sans MS" charset="0"/>
                <a:ea typeface="ＭＳ Ｐゴシック" charset="0"/>
                <a:cs typeface="ＭＳ Ｐゴシック" charset="0"/>
              </a:rPr>
              <a:t>memory</a:t>
            </a:r>
          </a:p>
          <a:p>
            <a:pPr lvl="1"/>
            <a:r>
              <a:rPr lang="en-GB" i="1" dirty="0" smtClean="0">
                <a:latin typeface="Comic Sans MS" charset="0"/>
                <a:cs typeface="ＭＳ Ｐゴシック" charset="0"/>
              </a:rPr>
              <a:t>The memory is shared between programs</a:t>
            </a:r>
            <a:endParaRPr lang="en-GB" i="1" dirty="0">
              <a:latin typeface="Comic Sans MS" charset="0"/>
              <a:ea typeface="ＭＳ Ｐゴシック" charset="0"/>
              <a:cs typeface="ＭＳ Ｐゴシック" charset="0"/>
            </a:endParaRPr>
          </a:p>
          <a:p>
            <a:r>
              <a:rPr lang="en-GB" dirty="0">
                <a:latin typeface="Comic Sans MS" charset="0"/>
                <a:ea typeface="ＭＳ Ｐゴシック" charset="0"/>
                <a:cs typeface="ＭＳ Ｐゴシック" charset="0"/>
              </a:rPr>
              <a:t>Disk is organised in </a:t>
            </a:r>
            <a:r>
              <a:rPr lang="en-GB" dirty="0" smtClean="0">
                <a:latin typeface="Comic Sans MS" charset="0"/>
                <a:ea typeface="ＭＳ Ｐゴシック" charset="0"/>
                <a:cs typeface="ＭＳ Ｐゴシック" charset="0"/>
              </a:rPr>
              <a:t>files</a:t>
            </a:r>
          </a:p>
          <a:p>
            <a:pPr lvl="1"/>
            <a:r>
              <a:rPr lang="en-GB" i="1" dirty="0" smtClean="0">
                <a:latin typeface="Comic Sans MS" charset="0"/>
                <a:cs typeface="ＭＳ Ｐゴシック" charset="0"/>
              </a:rPr>
              <a:t>The disk has blocks; the OS maps file names to blocks</a:t>
            </a:r>
            <a:endParaRPr lang="en-GB" i="1" dirty="0">
              <a:latin typeface="Comic Sans MS" charset="0"/>
              <a:ea typeface="ＭＳ Ｐゴシック" charset="0"/>
              <a:cs typeface="ＭＳ Ｐゴシック" charset="0"/>
            </a:endParaRPr>
          </a:p>
          <a:p>
            <a:r>
              <a:rPr lang="en-GB" dirty="0" smtClean="0">
                <a:latin typeface="Comic Sans MS" charset="0"/>
                <a:ea typeface="ＭＳ Ｐゴシック" charset="0"/>
                <a:cs typeface="ＭＳ Ｐゴシック" charset="0"/>
              </a:rPr>
              <a:t>Storage </a:t>
            </a:r>
            <a:r>
              <a:rPr lang="en-GB" dirty="0">
                <a:latin typeface="Comic Sans MS" charset="0"/>
                <a:ea typeface="ＭＳ Ｐゴシック" charset="0"/>
                <a:cs typeface="ＭＳ Ｐゴシック" charset="0"/>
              </a:rPr>
              <a:t>devices work the </a:t>
            </a:r>
            <a:r>
              <a:rPr lang="en-GB" dirty="0" smtClean="0">
                <a:latin typeface="Comic Sans MS" charset="0"/>
                <a:ea typeface="ＭＳ Ｐゴシック" charset="0"/>
                <a:cs typeface="ＭＳ Ｐゴシック" charset="0"/>
              </a:rPr>
              <a:t>same</a:t>
            </a:r>
          </a:p>
          <a:p>
            <a:pPr lvl="1"/>
            <a:r>
              <a:rPr lang="en-GB" i="1" dirty="0" smtClean="0">
                <a:latin typeface="Comic Sans MS" charset="0"/>
                <a:cs typeface="ＭＳ Ｐゴシック" charset="0"/>
              </a:rPr>
              <a:t>Files may be arranged differently on magnetic, flash and optical drives</a:t>
            </a:r>
            <a:endParaRPr lang="en-GB" i="1" dirty="0">
              <a:latin typeface="Comic Sans MS" charset="0"/>
              <a:ea typeface="ＭＳ Ｐゴシック" charset="0"/>
              <a:cs typeface="ＭＳ Ｐゴシック" charset="0"/>
            </a:endParaRPr>
          </a:p>
          <a:p>
            <a:r>
              <a:rPr lang="en-GB" dirty="0" smtClean="0">
                <a:solidFill>
                  <a:srgbClr val="FF0000"/>
                </a:solidFill>
                <a:latin typeface="Comic Sans MS" charset="0"/>
                <a:ea typeface="ＭＳ Ｐゴシック" charset="0"/>
                <a:cs typeface="ＭＳ Ｐゴシック" charset="0"/>
              </a:rPr>
              <a:t>OS </a:t>
            </a:r>
            <a:r>
              <a:rPr lang="en-GB" dirty="0">
                <a:solidFill>
                  <a:srgbClr val="FF0000"/>
                </a:solidFill>
                <a:latin typeface="Comic Sans MS" charset="0"/>
                <a:ea typeface="ＭＳ Ｐゴシック" charset="0"/>
                <a:cs typeface="ＭＳ Ｐゴシック" charset="0"/>
              </a:rPr>
              <a:t>creates an ‘ideal’ computer from a real one</a:t>
            </a:r>
          </a:p>
        </p:txBody>
      </p:sp>
    </p:spTree>
    <p:extLst>
      <p:ext uri="{BB962C8B-B14F-4D97-AF65-F5344CB8AC3E}">
        <p14:creationId xmlns:p14="http://schemas.microsoft.com/office/powerpoint/2010/main" val="2885412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914456" cy="1079500"/>
          </a:xfrm>
        </p:spPr>
        <p:txBody>
          <a:bodyPr/>
          <a:lstStyle/>
          <a:p>
            <a:r>
              <a:rPr lang="en-GB" dirty="0" smtClean="0"/>
              <a:t>Computer Layers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775"/>
            <a:ext cx="1944216" cy="4248150"/>
          </a:xfrm>
        </p:spPr>
        <p:txBody>
          <a:bodyPr/>
          <a:lstStyle/>
          <a:p>
            <a:r>
              <a:rPr lang="en-GB" dirty="0" smtClean="0"/>
              <a:t>Each layer solves a problem 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915816" y="5229200"/>
            <a:ext cx="4533343" cy="72008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Arial"/>
                <a:cs typeface="Arial"/>
              </a:rPr>
              <a:t>Logic Gates</a:t>
            </a:r>
            <a:endParaRPr lang="en-GB" sz="24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15817" y="4509120"/>
            <a:ext cx="2266671" cy="72008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Arial"/>
                <a:cs typeface="Arial"/>
              </a:rPr>
              <a:t>CPU</a:t>
            </a:r>
            <a:endParaRPr lang="en-GB" sz="24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2488" y="4509120"/>
            <a:ext cx="2266671" cy="72008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Arial"/>
                <a:cs typeface="Arial"/>
              </a:rPr>
              <a:t>RAM</a:t>
            </a:r>
            <a:endParaRPr lang="en-GB" sz="24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15816" y="3068960"/>
            <a:ext cx="3744416" cy="72008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Arial"/>
                <a:cs typeface="Arial"/>
              </a:rPr>
              <a:t>Operating System</a:t>
            </a:r>
            <a:endParaRPr lang="en-GB" sz="24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43937" y="4509120"/>
            <a:ext cx="1482967" cy="144016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Arial"/>
                <a:cs typeface="Arial"/>
              </a:rPr>
              <a:t>Disk, I/O</a:t>
            </a:r>
            <a:endParaRPr lang="en-GB" sz="24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15816" y="3789040"/>
            <a:ext cx="3130768" cy="72008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Arial"/>
                <a:cs typeface="Arial"/>
              </a:rPr>
              <a:t>Binary data</a:t>
            </a:r>
            <a:endParaRPr lang="en-GB" sz="24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46585" y="3789040"/>
            <a:ext cx="2880320" cy="72008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Arial"/>
                <a:cs typeface="Arial"/>
              </a:rPr>
              <a:t>Binary code</a:t>
            </a:r>
            <a:endParaRPr lang="en-GB" sz="24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15816" y="2348880"/>
            <a:ext cx="3130768" cy="72008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Arial"/>
                <a:cs typeface="Arial"/>
              </a:rPr>
              <a:t>Processes</a:t>
            </a:r>
            <a:endParaRPr lang="en-GB" sz="24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46584" y="2348880"/>
            <a:ext cx="2880320" cy="72008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Arial"/>
                <a:cs typeface="Arial"/>
              </a:rPr>
              <a:t>Files</a:t>
            </a:r>
            <a:endParaRPr lang="en-GB" sz="24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15816" y="1628800"/>
            <a:ext cx="2016225" cy="72008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Arial"/>
                <a:cs typeface="Arial"/>
              </a:rPr>
              <a:t>GUI</a:t>
            </a:r>
            <a:endParaRPr lang="en-GB" sz="24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32041" y="1628800"/>
            <a:ext cx="2160240" cy="72008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Arial"/>
                <a:cs typeface="Arial"/>
              </a:rPr>
              <a:t>Shell</a:t>
            </a:r>
            <a:endParaRPr lang="en-GB" sz="24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660232" y="3068960"/>
            <a:ext cx="2266671" cy="72008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Arial"/>
                <a:cs typeface="Arial"/>
              </a:rPr>
              <a:t>Networks</a:t>
            </a:r>
            <a:endParaRPr lang="en-GB" sz="24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092280" y="1628800"/>
            <a:ext cx="1834623" cy="72008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Arial"/>
                <a:cs typeface="Arial"/>
              </a:rPr>
              <a:t>Application</a:t>
            </a:r>
            <a:endParaRPr lang="en-GB" sz="24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60854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762000" y="188913"/>
            <a:ext cx="7620000" cy="863824"/>
          </a:xfrm>
        </p:spPr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762000" y="1052737"/>
            <a:ext cx="7620000" cy="4968552"/>
          </a:xfrm>
        </p:spPr>
        <p:txBody>
          <a:bodyPr/>
          <a:lstStyle/>
          <a:p>
            <a:r>
              <a:rPr lang="en-GB" dirty="0" smtClean="0"/>
              <a:t>Storage</a:t>
            </a:r>
            <a:r>
              <a:rPr lang="en-GB" dirty="0"/>
              <a:t> </a:t>
            </a:r>
            <a:r>
              <a:rPr lang="en-GB" dirty="0" smtClean="0"/>
              <a:t>characteristics</a:t>
            </a:r>
          </a:p>
          <a:p>
            <a:pPr lvl="1"/>
            <a:r>
              <a:rPr lang="en-GB" dirty="0" smtClean="0"/>
              <a:t>Capacity and cost</a:t>
            </a:r>
          </a:p>
          <a:p>
            <a:pPr lvl="1"/>
            <a:r>
              <a:rPr lang="en-GB" dirty="0" smtClean="0"/>
              <a:t>Volatile / permanent</a:t>
            </a:r>
          </a:p>
          <a:p>
            <a:pPr lvl="1"/>
            <a:r>
              <a:rPr lang="en-GB" dirty="0" smtClean="0"/>
              <a:t>Access: random, block, sequential</a:t>
            </a:r>
          </a:p>
          <a:p>
            <a:r>
              <a:rPr lang="en-GB" dirty="0" smtClean="0"/>
              <a:t>Performance</a:t>
            </a:r>
            <a:endParaRPr lang="en-GB" dirty="0"/>
          </a:p>
          <a:p>
            <a:pPr lvl="1"/>
            <a:r>
              <a:rPr lang="en-GB" dirty="0"/>
              <a:t>Bandwidth – rate of data</a:t>
            </a:r>
          </a:p>
          <a:p>
            <a:pPr lvl="1"/>
            <a:r>
              <a:rPr lang="en-GB" dirty="0"/>
              <a:t>Latency – delay for </a:t>
            </a:r>
            <a:r>
              <a:rPr lang="en-GB" dirty="0" smtClean="0"/>
              <a:t>data</a:t>
            </a:r>
            <a:endParaRPr lang="en-GB" dirty="0"/>
          </a:p>
          <a:p>
            <a:pPr lvl="1"/>
            <a:r>
              <a:rPr lang="en-GB" dirty="0" smtClean="0"/>
              <a:t>A cache reduces (effective) latency </a:t>
            </a:r>
          </a:p>
          <a:p>
            <a:r>
              <a:rPr lang="en-GB" dirty="0" smtClean="0"/>
              <a:t>Operating System creates illusions</a:t>
            </a:r>
          </a:p>
          <a:p>
            <a:pPr lvl="1"/>
            <a:r>
              <a:rPr lang="en-GB" dirty="0" smtClean="0"/>
              <a:t>Standard I/O interfaces</a:t>
            </a:r>
          </a:p>
          <a:p>
            <a:pPr lvl="1"/>
            <a:r>
              <a:rPr lang="en-GB" dirty="0" smtClean="0"/>
              <a:t>Process and memory management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8459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4351</TotalTime>
  <Words>1004</Words>
  <Application>Microsoft Macintosh PowerPoint</Application>
  <PresentationFormat>On-screen Show (4:3)</PresentationFormat>
  <Paragraphs>247</Paragraphs>
  <Slides>28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Newsprint</vt:lpstr>
      <vt:lpstr>Programming for GCSE  Topic 5.2: Memory, Caching and Operating Systems</vt:lpstr>
      <vt:lpstr>From the specification</vt:lpstr>
      <vt:lpstr>Outline</vt:lpstr>
      <vt:lpstr>Types of Memory</vt:lpstr>
      <vt:lpstr>Semiconductor</vt:lpstr>
      <vt:lpstr>Disk</vt:lpstr>
      <vt:lpstr>Optical and Tape</vt:lpstr>
      <vt:lpstr>Trends</vt:lpstr>
      <vt:lpstr>Storage Over a Network</vt:lpstr>
      <vt:lpstr>Storage Characteristics</vt:lpstr>
      <vt:lpstr>Understanding Performance</vt:lpstr>
      <vt:lpstr>Latency versus Bandwidth</vt:lpstr>
      <vt:lpstr>How Does a Disk Work?</vt:lpstr>
      <vt:lpstr>Disk and Memory Latency</vt:lpstr>
      <vt:lpstr>What's a Cache?</vt:lpstr>
      <vt:lpstr>Lots of Caches in a Computer</vt:lpstr>
      <vt:lpstr>Memory Hierarchy</vt:lpstr>
      <vt:lpstr>What’s An Operating System For?</vt:lpstr>
      <vt:lpstr>Manage I/O Buses and Drivers</vt:lpstr>
      <vt:lpstr>File Systems</vt:lpstr>
      <vt:lpstr>History</vt:lpstr>
      <vt:lpstr>Processes</vt:lpstr>
      <vt:lpstr>Memory </vt:lpstr>
      <vt:lpstr>Memory – Where? </vt:lpstr>
      <vt:lpstr>Interrupts</vt:lpstr>
      <vt:lpstr>OS is about Illusions</vt:lpstr>
      <vt:lpstr>Computer Layers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creator>William Marsh</dc:creator>
  <cp:lastModifiedBy>William Marsh</cp:lastModifiedBy>
  <cp:revision>95</cp:revision>
  <dcterms:created xsi:type="dcterms:W3CDTF">2012-04-25T07:26:20Z</dcterms:created>
  <dcterms:modified xsi:type="dcterms:W3CDTF">2014-11-03T21:56:02Z</dcterms:modified>
</cp:coreProperties>
</file>