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93" r:id="rId2"/>
    <p:sldId id="274" r:id="rId3"/>
    <p:sldId id="294" r:id="rId4"/>
    <p:sldId id="295" r:id="rId5"/>
    <p:sldId id="275" r:id="rId6"/>
    <p:sldId id="276" r:id="rId7"/>
    <p:sldId id="277" r:id="rId8"/>
    <p:sldId id="279" r:id="rId9"/>
    <p:sldId id="278" r:id="rId10"/>
    <p:sldId id="280" r:id="rId11"/>
    <p:sldId id="283" r:id="rId12"/>
    <p:sldId id="284" r:id="rId13"/>
    <p:sldId id="285" r:id="rId14"/>
    <p:sldId id="286" r:id="rId15"/>
    <p:sldId id="287" r:id="rId16"/>
    <p:sldId id="289" r:id="rId17"/>
    <p:sldId id="290" r:id="rId18"/>
    <p:sldId id="296" r:id="rId19"/>
    <p:sldId id="297" r:id="rId20"/>
    <p:sldId id="298" r:id="rId21"/>
    <p:sldId id="29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66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7B8A1-7964-284A-9FAD-A676FB4A8995}" type="datetimeFigureOut">
              <a:rPr lang="en-US" smtClean="0"/>
              <a:t>03/11/2014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9AD67-4C16-4244-8C8C-CCF5ECD4C2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7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22CEB-1C6E-7A43-81D2-E3AC5FA082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1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fld id="{F725C292-A871-6C49-BB6E-9E0B5740DA1B}" type="slidenum">
              <a:rPr lang="en-GB" sz="1200">
                <a:solidFill>
                  <a:srgbClr val="000000"/>
                </a:solidFill>
                <a:latin typeface="Tahoma" charset="0"/>
              </a:rPr>
              <a:pPr eaLnBrk="1" hangingPunct="1"/>
              <a:t>5</a:t>
            </a:fld>
            <a:endParaRPr lang="en-GB" sz="12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26628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6025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Small processors that are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4C386-F754-D641-BFBC-102E1C24615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8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08720"/>
            <a:ext cx="7543800" cy="3324200"/>
          </a:xfrm>
        </p:spPr>
        <p:txBody>
          <a:bodyPr anchor="t">
            <a:noAutofit/>
          </a:bodyPr>
          <a:lstStyle>
            <a:lvl1pPr algn="ctr">
              <a:defRPr sz="66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3753-D1D0-2447-B0C7-827BB69210F4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84EF-BCA2-8D4B-8630-5C3D6630F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5650" y="0"/>
            <a:ext cx="762635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91D8C-E7C0-0042-92BC-F332AA948FCA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D2FB-234B-2348-B63A-B27AFD4AA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56792"/>
            <a:ext cx="7543800" cy="1676400"/>
          </a:xfrm>
        </p:spPr>
        <p:txBody>
          <a:bodyPr anchor="b"/>
          <a:lstStyle>
            <a:lvl1pPr algn="ctr">
              <a:defRPr sz="5400" b="0" cap="small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088904"/>
            <a:ext cx="6858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0EDE-30C7-254A-B8B9-B50EB16E6730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0D3E5-4AD9-7745-BBF3-4D6EB655EBB2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CBB4-9D44-474B-8B46-914554862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5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942FC-AB15-844C-A848-1C7F4C7E6660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94340-0A80-074F-AE8B-01829FDEF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5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BB984-F933-6C4F-A6E2-2289D63B2E26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AC70-7AB3-2244-B486-F036DBEFC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5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AABE-7FCA-1848-A15C-9D03BC633375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051AC-BF8D-9544-811C-F65821FC7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938EE-B030-5948-A064-870B5A4D1ABB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0A730-9A88-F041-8356-F8E28B65E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38D-FA3E-BF49-B7C4-791231FB0E19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2E99A-714D-804A-B738-610AE8994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E639-5B8B-5D4A-B034-D51805793F87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F2F7-BD06-A54D-AC8C-A333A2BC9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B053-7B4D-6747-90D5-83DC25D1C2FE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76B6-C4D8-9945-B9CA-2E15C96D76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4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188913"/>
            <a:ext cx="7620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28775"/>
            <a:ext cx="7620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E157180-2D31-EF4E-8DCC-1B4A0702F4E8}" type="datetime1">
              <a:rPr lang="en-US"/>
              <a:pPr>
                <a:defRPr/>
              </a:pPr>
              <a:t>03/11/2014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Queen Mary, University of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fld id="{6855FD0C-5A31-DA4D-AB36-A41CAD1F6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650" y="0"/>
            <a:ext cx="7626350" cy="188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570364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60" r:id="rId5"/>
    <p:sldLayoutId id="2147483753" r:id="rId6"/>
    <p:sldLayoutId id="2147483754" r:id="rId7"/>
    <p:sldLayoutId id="2147483761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262626"/>
          </a:solidFill>
          <a:latin typeface="Tahoma"/>
          <a:ea typeface="ＭＳ Ｐゴシック" charset="0"/>
          <a:cs typeface="Tahom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Impact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800" kern="1200">
          <a:solidFill>
            <a:schemeClr val="tx2"/>
          </a:solidFill>
          <a:latin typeface="Tahoma"/>
          <a:ea typeface="ＭＳ Ｐゴシック" charset="0"/>
          <a:cs typeface="Tahoma"/>
        </a:defRPr>
      </a:lvl1pPr>
      <a:lvl2pPr marL="593725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2pPr>
      <a:lvl3pPr marL="868363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Tahoma"/>
          <a:ea typeface="ＭＳ Ｐゴシック" charset="0"/>
          <a:cs typeface="Tahoma"/>
        </a:defRPr>
      </a:lvl3pPr>
      <a:lvl4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4pPr>
      <a:lvl5pPr marL="13716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Tahoma"/>
          <a:ea typeface="ＭＳ Ｐゴシック" charset="0"/>
          <a:cs typeface="Tahoma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905000"/>
            <a:ext cx="7086600" cy="2133600"/>
          </a:xfrm>
        </p:spPr>
        <p:txBody>
          <a:bodyPr/>
          <a:lstStyle/>
          <a:p>
            <a:r>
              <a:rPr lang="en-GB" sz="4400" dirty="0"/>
              <a:t>Programming for GCSE</a:t>
            </a:r>
            <a:br>
              <a:rPr lang="en-GB" sz="4400" dirty="0"/>
            </a:br>
            <a:r>
              <a:rPr lang="en-US" sz="4400" dirty="0"/>
              <a:t>Topic </a:t>
            </a:r>
            <a:r>
              <a:rPr lang="en-US" sz="4400" dirty="0" smtClean="0"/>
              <a:t>5.1</a:t>
            </a:r>
            <a:r>
              <a:rPr lang="en-US" sz="4400" dirty="0"/>
              <a:t>: Computer Components</a:t>
            </a:r>
            <a:endParaRPr lang="en-GB" sz="44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75656" y="228600"/>
            <a:ext cx="5791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7200" dirty="0"/>
              <a:t>T</a:t>
            </a:r>
            <a:r>
              <a:rPr lang="en-GB" sz="2400" dirty="0"/>
              <a:t>eaching</a:t>
            </a:r>
            <a:r>
              <a:rPr lang="en-GB" dirty="0"/>
              <a:t>  </a:t>
            </a:r>
            <a:r>
              <a:rPr lang="en-GB" sz="7200" dirty="0"/>
              <a:t>L</a:t>
            </a:r>
            <a:r>
              <a:rPr lang="en-GB" sz="2400" dirty="0"/>
              <a:t>ondon </a:t>
            </a:r>
            <a:r>
              <a:rPr lang="en-GB" dirty="0"/>
              <a:t> </a:t>
            </a:r>
            <a:r>
              <a:rPr lang="en-GB" sz="7200" dirty="0"/>
              <a:t>C</a:t>
            </a:r>
            <a:r>
              <a:rPr lang="en-GB" sz="2400" dirty="0"/>
              <a:t>omputing</a:t>
            </a:r>
          </a:p>
        </p:txBody>
      </p:sp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241408"/>
              </p:ext>
            </p:extLst>
          </p:nvPr>
        </p:nvGraphicFramePr>
        <p:xfrm>
          <a:off x="1870006" y="4572000"/>
          <a:ext cx="5410200" cy="16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3" imgW="6400000" imgH="1828571" progId="">
                  <p:embed/>
                </p:oleObj>
              </mc:Choice>
              <mc:Fallback>
                <p:oleObj r:id="rId3" imgW="6400000" imgH="18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06" y="4572000"/>
                        <a:ext cx="5410200" cy="165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6230938"/>
            <a:ext cx="3851920" cy="627062"/>
          </a:xfrm>
          <a:noFill/>
          <a:ln/>
        </p:spPr>
        <p:txBody>
          <a:bodyPr>
            <a:normAutofit fontScale="70000" lnSpcReduction="20000"/>
          </a:bodyPr>
          <a:lstStyle/>
          <a:p>
            <a:pPr algn="r">
              <a:defRPr/>
            </a:pPr>
            <a:r>
              <a:rPr lang="en-US" sz="1600" dirty="0"/>
              <a:t>William Marsh</a:t>
            </a:r>
          </a:p>
          <a:p>
            <a:pPr algn="r">
              <a:defRPr/>
            </a:pPr>
            <a:r>
              <a:rPr lang="en-US" sz="1600" dirty="0"/>
              <a:t>School of Electronic Engineering and Computer Science</a:t>
            </a:r>
          </a:p>
          <a:p>
            <a:pPr algn="r">
              <a:defRPr/>
            </a:pPr>
            <a:r>
              <a:rPr lang="en-US" sz="1600" dirty="0"/>
              <a:t>Queen Mary University of London</a:t>
            </a:r>
          </a:p>
          <a:p>
            <a:pPr algn="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6843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Aims</a:t>
            </a:r>
            <a:endParaRPr lang="en-GB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Overview of computer components</a:t>
            </a:r>
          </a:p>
          <a:p>
            <a:r>
              <a:rPr lang="en-GB" dirty="0" smtClean="0"/>
              <a:t>Example: Raspberry Pi</a:t>
            </a:r>
          </a:p>
          <a:p>
            <a:r>
              <a:rPr lang="en-GB" dirty="0" smtClean="0"/>
              <a:t>The Universal Machine</a:t>
            </a:r>
          </a:p>
          <a:p>
            <a:r>
              <a:rPr lang="en-GB" dirty="0" smtClean="0"/>
              <a:t>Performance: Clocks and Cores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647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913"/>
            <a:ext cx="7620000" cy="647799"/>
          </a:xfrm>
        </p:spPr>
        <p:txBody>
          <a:bodyPr/>
          <a:lstStyle/>
          <a:p>
            <a:r>
              <a:rPr lang="en-US" dirty="0" smtClean="0"/>
              <a:t>From the specification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36" y="1052737"/>
            <a:ext cx="4021832" cy="26642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1" dirty="0" smtClean="0"/>
              <a:t>OCR GCSE Computing 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xplain how common characteristics of CPUs such as clock speed, cache size and number of cores affect their performance.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98640" y="1041650"/>
            <a:ext cx="4021832" cy="541168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1" dirty="0" smtClean="0"/>
              <a:t>AQA GCSE Computer Science</a:t>
            </a:r>
          </a:p>
          <a:p>
            <a:r>
              <a:rPr lang="en-US" sz="2400" dirty="0"/>
              <a:t>U</a:t>
            </a:r>
            <a:r>
              <a:rPr lang="en-US" sz="2400" dirty="0" smtClean="0"/>
              <a:t>nderstand how different components link to a processor (ROM, RAM, I/O, Storage, </a:t>
            </a:r>
            <a:r>
              <a:rPr lang="en-US" sz="2400" dirty="0" err="1" smtClean="0"/>
              <a:t>etc</a:t>
            </a:r>
            <a:r>
              <a:rPr lang="en-US" sz="2400" dirty="0" smtClean="0"/>
              <a:t>) </a:t>
            </a:r>
          </a:p>
          <a:p>
            <a:r>
              <a:rPr lang="en-US" sz="2400" dirty="0"/>
              <a:t>B</a:t>
            </a:r>
            <a:r>
              <a:rPr lang="en-US" sz="2400" dirty="0" smtClean="0"/>
              <a:t>e able to explain the effect of common CPU </a:t>
            </a:r>
            <a:r>
              <a:rPr lang="en-US" sz="2400" b="1" dirty="0" smtClean="0"/>
              <a:t>characteristics on the performance </a:t>
            </a:r>
            <a:r>
              <a:rPr lang="en-US" sz="2400" dirty="0" smtClean="0"/>
              <a:t>of the processor. These should include clock speed, number of cores …</a:t>
            </a:r>
            <a:endParaRPr lang="en-US" sz="2400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 bwMode="auto">
          <a:xfrm>
            <a:off x="395536" y="3858345"/>
            <a:ext cx="4021832" cy="2594991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AQA GCSE Computer Science</a:t>
            </a:r>
          </a:p>
          <a:p>
            <a:r>
              <a:rPr lang="en-US" sz="2400" dirty="0"/>
              <a:t>B</a:t>
            </a:r>
            <a:r>
              <a:rPr lang="en-US" sz="2400" dirty="0" smtClean="0"/>
              <a:t>e able to </a:t>
            </a:r>
            <a:r>
              <a:rPr lang="en-GB" sz="2400" dirty="0" smtClean="0"/>
              <a:t>categorise</a:t>
            </a:r>
            <a:r>
              <a:rPr lang="en-US" sz="2400" dirty="0" smtClean="0"/>
              <a:t> devices as input or output depending on their function </a:t>
            </a:r>
          </a:p>
        </p:txBody>
      </p:sp>
    </p:spTree>
    <p:extLst>
      <p:ext uri="{BB962C8B-B14F-4D97-AF65-F5344CB8AC3E}">
        <p14:creationId xmlns:p14="http://schemas.microsoft.com/office/powerpoint/2010/main" val="10561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Computer Components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09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Computers</a:t>
            </a:r>
            <a:endParaRPr lang="en-GB"/>
          </a:p>
        </p:txBody>
      </p:sp>
      <p:sp>
        <p:nvSpPr>
          <p:cNvPr id="25603" name="Rectangle 2"/>
          <p:cNvSpPr>
            <a:spLocks noGrp="1" noChangeArrowheads="1"/>
          </p:cNvSpPr>
          <p:nvPr>
            <p:ph idx="1"/>
          </p:nvPr>
        </p:nvSpPr>
        <p:spPr>
          <a:xfrm>
            <a:off x="762000" y="1268413"/>
            <a:ext cx="7620000" cy="4608512"/>
          </a:xfrm>
        </p:spPr>
        <p:txBody>
          <a:bodyPr/>
          <a:lstStyle/>
          <a:p>
            <a:r>
              <a:rPr lang="en-GB" dirty="0" smtClean="0"/>
              <a:t>Principal components of a computer</a:t>
            </a:r>
          </a:p>
          <a:p>
            <a:pPr lvl="1"/>
            <a:r>
              <a:rPr lang="en-GB" dirty="0" smtClean="0"/>
              <a:t>Processor</a:t>
            </a:r>
          </a:p>
          <a:p>
            <a:pPr lvl="1"/>
            <a:r>
              <a:rPr lang="en-GB" dirty="0" smtClean="0"/>
              <a:t>Memory</a:t>
            </a:r>
          </a:p>
          <a:p>
            <a:pPr lvl="1"/>
            <a:r>
              <a:rPr lang="en-GB" dirty="0" smtClean="0"/>
              <a:t>Input and Output</a:t>
            </a:r>
            <a:endParaRPr lang="en-GB" dirty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05163"/>
            <a:ext cx="7467600" cy="36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8655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Processor</a:t>
            </a:r>
            <a:endParaRPr lang="en-GB"/>
          </a:p>
        </p:txBody>
      </p:sp>
      <p:sp>
        <p:nvSpPr>
          <p:cNvPr id="27651" name="Content Placeholder 4"/>
          <p:cNvSpPr>
            <a:spLocks noGrp="1"/>
          </p:cNvSpPr>
          <p:nvPr>
            <p:ph idx="1"/>
          </p:nvPr>
        </p:nvSpPr>
        <p:spPr>
          <a:xfrm>
            <a:off x="762000" y="1412776"/>
            <a:ext cx="7620000" cy="4464149"/>
          </a:xfrm>
        </p:spPr>
        <p:txBody>
          <a:bodyPr/>
          <a:lstStyle/>
          <a:p>
            <a:r>
              <a:rPr lang="en-GB" dirty="0" smtClean="0"/>
              <a:t>The part that does the calculation</a:t>
            </a:r>
            <a:endParaRPr lang="en-GB" dirty="0"/>
          </a:p>
        </p:txBody>
      </p:sp>
      <p:pic>
        <p:nvPicPr>
          <p:cNvPr id="2765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29845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32893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716" y="5078412"/>
            <a:ext cx="180340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83100"/>
            <a:ext cx="34290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11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CPU</a:t>
            </a:r>
            <a:endParaRPr lang="en-GB"/>
          </a:p>
        </p:txBody>
      </p:sp>
      <p:sp>
        <p:nvSpPr>
          <p:cNvPr id="337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762000" y="1268413"/>
            <a:ext cx="7620000" cy="4608512"/>
          </a:xfrm>
        </p:spPr>
        <p:txBody>
          <a:bodyPr/>
          <a:lstStyle/>
          <a:p>
            <a:r>
              <a:rPr lang="en-GB" dirty="0" smtClean="0"/>
              <a:t>Instructions and data read from memory</a:t>
            </a:r>
          </a:p>
          <a:p>
            <a:r>
              <a:rPr lang="en-GB" dirty="0" smtClean="0"/>
              <a:t>Results written to memory</a:t>
            </a:r>
            <a:endParaRPr lang="en-GB" dirty="0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066800" y="2815034"/>
            <a:ext cx="4724400" cy="304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1295400" y="3119834"/>
            <a:ext cx="1828800" cy="838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6781800" y="2815034"/>
            <a:ext cx="1828800" cy="304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9" name="Rectangle 6"/>
          <p:cNvSpPr>
            <a:spLocks noChangeArrowheads="1"/>
          </p:cNvSpPr>
          <p:nvPr/>
        </p:nvSpPr>
        <p:spPr bwMode="auto">
          <a:xfrm>
            <a:off x="1295400" y="4643834"/>
            <a:ext cx="1828800" cy="838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0" name="Rectangle 7"/>
          <p:cNvSpPr>
            <a:spLocks noChangeArrowheads="1"/>
          </p:cNvSpPr>
          <p:nvPr/>
        </p:nvSpPr>
        <p:spPr bwMode="auto">
          <a:xfrm>
            <a:off x="3810000" y="3119834"/>
            <a:ext cx="1828800" cy="838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1" name="Rectangle 8"/>
          <p:cNvSpPr>
            <a:spLocks noChangeArrowheads="1"/>
          </p:cNvSpPr>
          <p:nvPr/>
        </p:nvSpPr>
        <p:spPr bwMode="auto">
          <a:xfrm>
            <a:off x="3810000" y="4643834"/>
            <a:ext cx="1828800" cy="8382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2" name="TextBox 9"/>
          <p:cNvSpPr txBox="1">
            <a:spLocks noChangeArrowheads="1"/>
          </p:cNvSpPr>
          <p:nvPr/>
        </p:nvSpPr>
        <p:spPr bwMode="auto">
          <a:xfrm>
            <a:off x="6954838" y="2276872"/>
            <a:ext cx="1274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r>
              <a:rPr lang="en-GB">
                <a:solidFill>
                  <a:srgbClr val="000090"/>
                </a:solidFill>
                <a:latin typeface="Tahoma" charset="0"/>
              </a:rPr>
              <a:t>Memory</a:t>
            </a:r>
          </a:p>
        </p:txBody>
      </p:sp>
      <p:cxnSp>
        <p:nvCxnSpPr>
          <p:cNvPr id="33803" name="Straight Connector 11"/>
          <p:cNvCxnSpPr>
            <a:cxnSpLocks noChangeShapeType="1"/>
          </p:cNvCxnSpPr>
          <p:nvPr/>
        </p:nvCxnSpPr>
        <p:spPr bwMode="auto">
          <a:xfrm>
            <a:off x="6781800" y="3119834"/>
            <a:ext cx="1828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4" name="Straight Connector 12"/>
          <p:cNvCxnSpPr>
            <a:cxnSpLocks noChangeShapeType="1"/>
          </p:cNvCxnSpPr>
          <p:nvPr/>
        </p:nvCxnSpPr>
        <p:spPr bwMode="auto">
          <a:xfrm>
            <a:off x="6781800" y="3424634"/>
            <a:ext cx="1828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5" name="Straight Connector 13"/>
          <p:cNvCxnSpPr>
            <a:cxnSpLocks noChangeShapeType="1"/>
          </p:cNvCxnSpPr>
          <p:nvPr/>
        </p:nvCxnSpPr>
        <p:spPr bwMode="auto">
          <a:xfrm>
            <a:off x="6781800" y="3729434"/>
            <a:ext cx="1828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6" name="Straight Connector 14"/>
          <p:cNvCxnSpPr>
            <a:cxnSpLocks noChangeShapeType="1"/>
          </p:cNvCxnSpPr>
          <p:nvPr/>
        </p:nvCxnSpPr>
        <p:spPr bwMode="auto">
          <a:xfrm>
            <a:off x="6781800" y="40326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7" name="Straight Connector 15"/>
          <p:cNvCxnSpPr>
            <a:cxnSpLocks noChangeShapeType="1"/>
          </p:cNvCxnSpPr>
          <p:nvPr/>
        </p:nvCxnSpPr>
        <p:spPr bwMode="auto">
          <a:xfrm>
            <a:off x="6781800" y="43374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8" name="Straight Connector 16"/>
          <p:cNvCxnSpPr>
            <a:cxnSpLocks noChangeShapeType="1"/>
          </p:cNvCxnSpPr>
          <p:nvPr/>
        </p:nvCxnSpPr>
        <p:spPr bwMode="auto">
          <a:xfrm>
            <a:off x="6781800" y="46422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09" name="Straight Connector 17"/>
          <p:cNvCxnSpPr>
            <a:cxnSpLocks noChangeShapeType="1"/>
          </p:cNvCxnSpPr>
          <p:nvPr/>
        </p:nvCxnSpPr>
        <p:spPr bwMode="auto">
          <a:xfrm>
            <a:off x="6781800" y="49470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10" name="Straight Connector 18"/>
          <p:cNvCxnSpPr>
            <a:cxnSpLocks noChangeShapeType="1"/>
          </p:cNvCxnSpPr>
          <p:nvPr/>
        </p:nvCxnSpPr>
        <p:spPr bwMode="auto">
          <a:xfrm>
            <a:off x="6781800" y="52518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811" name="Straight Connector 19"/>
          <p:cNvCxnSpPr>
            <a:cxnSpLocks noChangeShapeType="1"/>
          </p:cNvCxnSpPr>
          <p:nvPr/>
        </p:nvCxnSpPr>
        <p:spPr bwMode="auto">
          <a:xfrm>
            <a:off x="6781800" y="5556647"/>
            <a:ext cx="182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3812" name="TextBox 20"/>
          <p:cNvSpPr txBox="1">
            <a:spLocks noChangeArrowheads="1"/>
          </p:cNvSpPr>
          <p:nvPr/>
        </p:nvSpPr>
        <p:spPr bwMode="auto">
          <a:xfrm>
            <a:off x="4343400" y="4720034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r>
              <a:rPr lang="en-GB">
                <a:solidFill>
                  <a:srgbClr val="000090"/>
                </a:solidFill>
                <a:latin typeface="Tahoma" charset="0"/>
              </a:rPr>
              <a:t>ALU</a:t>
            </a:r>
          </a:p>
        </p:txBody>
      </p:sp>
      <p:sp>
        <p:nvSpPr>
          <p:cNvPr id="33813" name="TextBox 21"/>
          <p:cNvSpPr txBox="1">
            <a:spLocks noChangeArrowheads="1"/>
          </p:cNvSpPr>
          <p:nvPr/>
        </p:nvSpPr>
        <p:spPr bwMode="auto">
          <a:xfrm>
            <a:off x="4038600" y="3196034"/>
            <a:ext cx="1428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eaLnBrk="1" hangingPunct="1"/>
            <a:r>
              <a:rPr lang="en-GB">
                <a:solidFill>
                  <a:srgbClr val="000090"/>
                </a:solidFill>
                <a:latin typeface="Tahoma" charset="0"/>
              </a:rPr>
              <a:t>Registers</a:t>
            </a:r>
          </a:p>
        </p:txBody>
      </p:sp>
      <p:sp>
        <p:nvSpPr>
          <p:cNvPr id="33814" name="TextBox 22"/>
          <p:cNvSpPr txBox="1">
            <a:spLocks noChangeArrowheads="1"/>
          </p:cNvSpPr>
          <p:nvPr/>
        </p:nvSpPr>
        <p:spPr bwMode="auto">
          <a:xfrm>
            <a:off x="1371600" y="3119834"/>
            <a:ext cx="1646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algn="ctr" eaLnBrk="1" hangingPunct="1"/>
            <a:r>
              <a:rPr lang="en-GB" dirty="0">
                <a:solidFill>
                  <a:srgbClr val="000090"/>
                </a:solidFill>
                <a:latin typeface="Tahoma" charset="0"/>
              </a:rPr>
              <a:t>Instruction</a:t>
            </a:r>
          </a:p>
          <a:p>
            <a:pPr algn="ctr" eaLnBrk="1" hangingPunct="1"/>
            <a:r>
              <a:rPr lang="en-GB" dirty="0">
                <a:solidFill>
                  <a:srgbClr val="000090"/>
                </a:solidFill>
                <a:latin typeface="Tahoma" charset="0"/>
              </a:rPr>
              <a:t>Register</a:t>
            </a:r>
          </a:p>
        </p:txBody>
      </p:sp>
      <p:sp>
        <p:nvSpPr>
          <p:cNvPr id="33815" name="TextBox 23"/>
          <p:cNvSpPr txBox="1">
            <a:spLocks noChangeArrowheads="1"/>
          </p:cNvSpPr>
          <p:nvPr/>
        </p:nvSpPr>
        <p:spPr bwMode="auto">
          <a:xfrm>
            <a:off x="1616075" y="4651772"/>
            <a:ext cx="11572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Bitstream Vera Sans" charset="0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9pPr>
          </a:lstStyle>
          <a:p>
            <a:pPr algn="ctr" eaLnBrk="1" hangingPunct="1"/>
            <a:r>
              <a:rPr lang="en-GB">
                <a:solidFill>
                  <a:srgbClr val="000090"/>
                </a:solidFill>
                <a:latin typeface="Tahoma" charset="0"/>
              </a:rPr>
              <a:t>Control</a:t>
            </a:r>
          </a:p>
          <a:p>
            <a:pPr algn="ctr" eaLnBrk="1" hangingPunct="1"/>
            <a:r>
              <a:rPr lang="en-GB">
                <a:solidFill>
                  <a:srgbClr val="000090"/>
                </a:solidFill>
                <a:latin typeface="Tahoma" charset="0"/>
              </a:rPr>
              <a:t>Unit</a:t>
            </a:r>
          </a:p>
        </p:txBody>
      </p:sp>
      <p:cxnSp>
        <p:nvCxnSpPr>
          <p:cNvPr id="33816" name="Straight Connector 25"/>
          <p:cNvCxnSpPr>
            <a:cxnSpLocks noChangeShapeType="1"/>
          </p:cNvCxnSpPr>
          <p:nvPr/>
        </p:nvCxnSpPr>
        <p:spPr bwMode="auto">
          <a:xfrm rot="10800000">
            <a:off x="5638800" y="3499247"/>
            <a:ext cx="1143000" cy="1587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3817" name="Straight Connector 30"/>
          <p:cNvCxnSpPr>
            <a:cxnSpLocks noChangeShapeType="1"/>
          </p:cNvCxnSpPr>
          <p:nvPr/>
        </p:nvCxnSpPr>
        <p:spPr bwMode="auto">
          <a:xfrm rot="5400000">
            <a:off x="4762501" y="4300934"/>
            <a:ext cx="685800" cy="3175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 type="triangle" w="med" len="med"/>
            <a:tailEnd/>
          </a:ln>
        </p:spPr>
      </p:cxnSp>
      <p:cxnSp>
        <p:nvCxnSpPr>
          <p:cNvPr id="33818" name="Straight Connector 33"/>
          <p:cNvCxnSpPr>
            <a:cxnSpLocks noChangeShapeType="1"/>
          </p:cNvCxnSpPr>
          <p:nvPr/>
        </p:nvCxnSpPr>
        <p:spPr bwMode="auto">
          <a:xfrm rot="5400000">
            <a:off x="4001294" y="4300140"/>
            <a:ext cx="685800" cy="1588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33819" name="Straight Connector 34"/>
          <p:cNvCxnSpPr>
            <a:cxnSpLocks noChangeShapeType="1"/>
          </p:cNvCxnSpPr>
          <p:nvPr/>
        </p:nvCxnSpPr>
        <p:spPr bwMode="auto">
          <a:xfrm rot="5400000">
            <a:off x="1791494" y="4300140"/>
            <a:ext cx="685800" cy="1588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33820" name="Straight Connector 35"/>
          <p:cNvCxnSpPr>
            <a:cxnSpLocks noChangeShapeType="1"/>
            <a:stCxn id="33799" idx="3"/>
            <a:endCxn id="33801" idx="1"/>
          </p:cNvCxnSpPr>
          <p:nvPr/>
        </p:nvCxnSpPr>
        <p:spPr bwMode="auto">
          <a:xfrm>
            <a:off x="3124200" y="5062934"/>
            <a:ext cx="685800" cy="1588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33821" name="Straight Connector 38"/>
          <p:cNvCxnSpPr>
            <a:cxnSpLocks noChangeShapeType="1"/>
            <a:endCxn id="33814" idx="0"/>
          </p:cNvCxnSpPr>
          <p:nvPr/>
        </p:nvCxnSpPr>
        <p:spPr bwMode="auto">
          <a:xfrm rot="10800000">
            <a:off x="2195513" y="3119834"/>
            <a:ext cx="4586287" cy="1981200"/>
          </a:xfrm>
          <a:prstGeom prst="bentConnector4">
            <a:avLst>
              <a:gd name="adj1" fmla="val 13338"/>
              <a:gd name="adj2" fmla="val 126866"/>
            </a:avLst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7213083" y="3212976"/>
            <a:ext cx="959317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3200" dirty="0" smtClean="0"/>
              <a:t>Data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6934527" y="4788440"/>
            <a:ext cx="1597913" cy="5847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3200" dirty="0" smtClean="0"/>
              <a:t>Program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77561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5"/>
          <p:cNvSpPr>
            <a:spLocks noGrp="1"/>
          </p:cNvSpPr>
          <p:nvPr>
            <p:ph type="title"/>
          </p:nvPr>
        </p:nvSpPr>
        <p:spPr>
          <a:xfrm>
            <a:off x="467544" y="45244"/>
            <a:ext cx="8424936" cy="1079500"/>
          </a:xfrm>
        </p:spPr>
        <p:txBody>
          <a:bodyPr/>
          <a:lstStyle/>
          <a:p>
            <a:r>
              <a:rPr lang="en-GB" dirty="0" smtClean="0"/>
              <a:t>Graphics Processing Unit (GPU)</a:t>
            </a:r>
            <a:endParaRPr lang="en-GB" dirty="0"/>
          </a:p>
        </p:txBody>
      </p:sp>
      <p:sp>
        <p:nvSpPr>
          <p:cNvPr id="58371" name="Content Placeholder 6"/>
          <p:cNvSpPr>
            <a:spLocks noGrp="1"/>
          </p:cNvSpPr>
          <p:nvPr>
            <p:ph idx="1"/>
          </p:nvPr>
        </p:nvSpPr>
        <p:spPr>
          <a:xfrm>
            <a:off x="467544" y="1412776"/>
            <a:ext cx="4536504" cy="4248150"/>
          </a:xfrm>
        </p:spPr>
        <p:txBody>
          <a:bodyPr/>
          <a:lstStyle/>
          <a:p>
            <a:r>
              <a:rPr lang="en-GB" dirty="0" smtClean="0"/>
              <a:t>Another computer</a:t>
            </a:r>
          </a:p>
          <a:p>
            <a:pPr lvl="1"/>
            <a:r>
              <a:rPr lang="en-GB" dirty="0" smtClean="0"/>
              <a:t>Separate card </a:t>
            </a:r>
            <a:r>
              <a:rPr lang="en-GB" dirty="0" smtClean="0">
                <a:sym typeface="Wingdings"/>
              </a:rPr>
              <a:t> same chip</a:t>
            </a:r>
            <a:endParaRPr lang="en-GB" dirty="0">
              <a:sym typeface="Wingdings"/>
            </a:endParaRPr>
          </a:p>
          <a:p>
            <a:pPr lvl="1"/>
            <a:endParaRPr lang="en-GB" dirty="0" smtClean="0"/>
          </a:p>
          <a:p>
            <a:r>
              <a:rPr lang="en-GB" dirty="0" smtClean="0"/>
              <a:t>Best for graphics calculations</a:t>
            </a:r>
          </a:p>
          <a:p>
            <a:pPr lvl="1"/>
            <a:r>
              <a:rPr lang="en-GB" dirty="0" smtClean="0"/>
              <a:t>Games</a:t>
            </a:r>
          </a:p>
          <a:p>
            <a:pPr lvl="1"/>
            <a:r>
              <a:rPr lang="en-GB" dirty="0" smtClean="0"/>
              <a:t>Frame rate</a:t>
            </a:r>
            <a:endParaRPr lang="en-GB" dirty="0"/>
          </a:p>
        </p:txBody>
      </p:sp>
      <p:pic>
        <p:nvPicPr>
          <p:cNvPr id="583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4026520" cy="378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840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Memory</a:t>
            </a:r>
            <a:endParaRPr lang="en-GB"/>
          </a:p>
        </p:txBody>
      </p:sp>
      <p:sp>
        <p:nvSpPr>
          <p:cNvPr id="2867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Lots of different types</a:t>
            </a:r>
          </a:p>
          <a:p>
            <a:r>
              <a:rPr lang="en-GB" dirty="0" smtClean="0"/>
              <a:t>Volatile versus permanent</a:t>
            </a:r>
          </a:p>
          <a:p>
            <a:r>
              <a:rPr lang="en-GB" dirty="0" smtClean="0"/>
              <a:t>Size and performance</a:t>
            </a:r>
            <a:endParaRPr lang="en-GB" dirty="0"/>
          </a:p>
        </p:txBody>
      </p:sp>
      <p:pic>
        <p:nvPicPr>
          <p:cNvPr id="2867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569277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86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5280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20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491" y="427707"/>
            <a:ext cx="4249241" cy="334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Motherboard</a:t>
            </a:r>
            <a:endParaRPr lang="en-GB"/>
          </a:p>
        </p:txBody>
      </p:sp>
      <p:sp>
        <p:nvSpPr>
          <p:cNvPr id="30724" name="Content Placeholder 4"/>
          <p:cNvSpPr>
            <a:spLocks noGrp="1"/>
          </p:cNvSpPr>
          <p:nvPr>
            <p:ph idx="1"/>
          </p:nvPr>
        </p:nvSpPr>
        <p:spPr>
          <a:xfrm>
            <a:off x="762000" y="1196752"/>
            <a:ext cx="4125491" cy="4248150"/>
          </a:xfrm>
        </p:spPr>
        <p:txBody>
          <a:bodyPr/>
          <a:lstStyle/>
          <a:p>
            <a:r>
              <a:rPr lang="en-GB" dirty="0" smtClean="0"/>
              <a:t>Joins everything together</a:t>
            </a:r>
          </a:p>
          <a:p>
            <a:r>
              <a:rPr lang="en-GB" dirty="0" smtClean="0"/>
              <a:t>Standards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5506715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4"/>
          <p:cNvSpPr txBox="1">
            <a:spLocks/>
          </p:cNvSpPr>
          <p:nvPr/>
        </p:nvSpPr>
        <p:spPr bwMode="auto">
          <a:xfrm>
            <a:off x="5991125" y="4437434"/>
            <a:ext cx="3145607" cy="172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8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1pPr>
            <a:lvl2pPr marL="593725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2pPr>
            <a:lvl3pPr marL="868363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4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3pPr>
            <a:lvl4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4pPr>
            <a:lvl5pPr marL="13716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2"/>
                </a:solidFill>
                <a:latin typeface="Tahoma"/>
                <a:ea typeface="ＭＳ Ｐゴシック" charset="0"/>
                <a:cs typeface="Tahoma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Wires inside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12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Interface Devices and Cards</a:t>
            </a:r>
            <a:endParaRPr lang="en-GB" dirty="0"/>
          </a:p>
        </p:txBody>
      </p:sp>
      <p:sp>
        <p:nvSpPr>
          <p:cNvPr id="56323" name="Rectangle 9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762000" y="3954922"/>
            <a:ext cx="4419600" cy="1440185"/>
          </a:xfrm>
        </p:spPr>
        <p:txBody>
          <a:bodyPr/>
          <a:lstStyle/>
          <a:p>
            <a:r>
              <a:rPr lang="en-GB" dirty="0" smtClean="0"/>
              <a:t>ISA bus Ethernet card</a:t>
            </a:r>
            <a:endParaRPr lang="en-GB" dirty="0"/>
          </a:p>
        </p:txBody>
      </p:sp>
      <p:sp>
        <p:nvSpPr>
          <p:cNvPr id="56324" name="Rectangle 10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48064" y="5013176"/>
            <a:ext cx="3962400" cy="1143000"/>
          </a:xfrm>
        </p:spPr>
        <p:txBody>
          <a:bodyPr/>
          <a:lstStyle/>
          <a:p>
            <a:r>
              <a:rPr lang="en-GB" dirty="0">
                <a:cs typeface="Bitstream Vera Sans" charset="0"/>
              </a:rPr>
              <a:t>PCI sound card</a:t>
            </a:r>
          </a:p>
          <a:p>
            <a:pPr lvl="1"/>
            <a:r>
              <a:rPr lang="en-GB" dirty="0">
                <a:ea typeface="Bitstream Vera Sans" charset="0"/>
                <a:cs typeface="Bitstream Vera Sans" charset="0"/>
              </a:rPr>
              <a:t>Sound blaster live!</a:t>
            </a:r>
          </a:p>
        </p:txBody>
      </p:sp>
      <p:pic>
        <p:nvPicPr>
          <p:cNvPr id="5632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6" y="4554947"/>
            <a:ext cx="3338772" cy="24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25908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1268413"/>
            <a:ext cx="1565920" cy="156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90626"/>
            <a:ext cx="2386608" cy="131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020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Raspberry Pi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 algn="l">
              <a:buFont typeface="Arial"/>
              <a:buChar char="•"/>
            </a:pPr>
            <a:r>
              <a:rPr lang="en-GB" dirty="0" smtClean="0"/>
              <a:t>Complete small computer</a:t>
            </a:r>
          </a:p>
          <a:p>
            <a:pPr marL="457200" indent="-457200" algn="l">
              <a:buFont typeface="Arial"/>
              <a:buChar char="•"/>
            </a:pPr>
            <a:r>
              <a:rPr lang="en-GB" dirty="0" smtClean="0"/>
              <a:t>Similar to a mobile phone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878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1" y="1069799"/>
            <a:ext cx="8319873" cy="5815585"/>
          </a:xfrm>
          <a:prstGeom prst="rect">
            <a:avLst/>
          </a:prstGeom>
        </p:spPr>
      </p:pic>
      <p:sp>
        <p:nvSpPr>
          <p:cNvPr id="7" name="Line Callout 2 6"/>
          <p:cNvSpPr/>
          <p:nvPr/>
        </p:nvSpPr>
        <p:spPr>
          <a:xfrm>
            <a:off x="4355976" y="188640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400603"/>
              <a:gd name="adj6" fmla="val -38503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Memory, CPU, GPU</a:t>
            </a:r>
            <a:endParaRPr lang="en-GB" sz="2400" dirty="0"/>
          </a:p>
        </p:txBody>
      </p:sp>
      <p:sp>
        <p:nvSpPr>
          <p:cNvPr id="8" name="Line Callout 2 7"/>
          <p:cNvSpPr/>
          <p:nvPr/>
        </p:nvSpPr>
        <p:spPr>
          <a:xfrm>
            <a:off x="1259632" y="318852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457554"/>
              <a:gd name="adj6" fmla="val -60275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SD Card (under here)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39481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1" y="1069799"/>
            <a:ext cx="8319873" cy="5815585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>
            <a:off x="7092280" y="368660"/>
            <a:ext cx="1728192" cy="900100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336568"/>
              <a:gd name="adj6" fmla="val 2320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USB sockets</a:t>
            </a:r>
            <a:endParaRPr lang="en-GB" sz="2400" dirty="0"/>
          </a:p>
        </p:txBody>
      </p:sp>
      <p:sp>
        <p:nvSpPr>
          <p:cNvPr id="6" name="Line Callout 2 5"/>
          <p:cNvSpPr/>
          <p:nvPr/>
        </p:nvSpPr>
        <p:spPr>
          <a:xfrm flipH="1">
            <a:off x="3059832" y="116632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365428"/>
              <a:gd name="adj6" fmla="val -39410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Ethernet controller </a:t>
            </a:r>
            <a:endParaRPr lang="en-GB" sz="2400" dirty="0"/>
          </a:p>
        </p:txBody>
      </p:sp>
      <p:sp>
        <p:nvSpPr>
          <p:cNvPr id="9" name="Line Callout 2 8"/>
          <p:cNvSpPr/>
          <p:nvPr/>
        </p:nvSpPr>
        <p:spPr>
          <a:xfrm>
            <a:off x="7452320" y="5949280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-76777"/>
              <a:gd name="adj6" fmla="val -23989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Ethernet socket</a:t>
            </a:r>
            <a:endParaRPr lang="en-GB" sz="2400" dirty="0"/>
          </a:p>
        </p:txBody>
      </p:sp>
      <p:sp>
        <p:nvSpPr>
          <p:cNvPr id="10" name="Line Callout 2 9"/>
          <p:cNvSpPr/>
          <p:nvPr/>
        </p:nvSpPr>
        <p:spPr>
          <a:xfrm>
            <a:off x="3491880" y="5805264"/>
            <a:ext cx="1728192" cy="900100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29973"/>
              <a:gd name="adj6" fmla="val -148271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Power: </a:t>
            </a:r>
            <a:br>
              <a:rPr lang="en-GB" sz="2400" dirty="0" smtClean="0"/>
            </a:br>
            <a:r>
              <a:rPr lang="en-GB" sz="2400" dirty="0" smtClean="0"/>
              <a:t>5V, 1 A</a:t>
            </a:r>
            <a:endParaRPr lang="en-GB" sz="2400" dirty="0"/>
          </a:p>
        </p:txBody>
      </p:sp>
      <p:sp>
        <p:nvSpPr>
          <p:cNvPr id="11" name="Line Callout 2 10"/>
          <p:cNvSpPr/>
          <p:nvPr/>
        </p:nvSpPr>
        <p:spPr>
          <a:xfrm flipH="1">
            <a:off x="323528" y="176294"/>
            <a:ext cx="1728192" cy="900100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233789"/>
              <a:gd name="adj6" fmla="val -21267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GPIO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20490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1" y="1069799"/>
            <a:ext cx="8319873" cy="5815585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>
            <a:off x="7092280" y="368660"/>
            <a:ext cx="1728192" cy="701139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202247"/>
              <a:gd name="adj6" fmla="val -85676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Audio</a:t>
            </a:r>
            <a:endParaRPr lang="en-GB" sz="2400" dirty="0"/>
          </a:p>
        </p:txBody>
      </p:sp>
      <p:sp>
        <p:nvSpPr>
          <p:cNvPr id="6" name="Line Callout 2 5"/>
          <p:cNvSpPr/>
          <p:nvPr/>
        </p:nvSpPr>
        <p:spPr>
          <a:xfrm>
            <a:off x="1331640" y="368660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350353"/>
              <a:gd name="adj6" fmla="val 6856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DSI Display I/F</a:t>
            </a:r>
            <a:endParaRPr lang="en-GB" sz="2400" dirty="0"/>
          </a:p>
        </p:txBody>
      </p:sp>
      <p:sp>
        <p:nvSpPr>
          <p:cNvPr id="9" name="Line Callout 2 8"/>
          <p:cNvSpPr/>
          <p:nvPr/>
        </p:nvSpPr>
        <p:spPr>
          <a:xfrm>
            <a:off x="7452320" y="5949280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11999"/>
              <a:gd name="adj6" fmla="val -177301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HDMI</a:t>
            </a:r>
          </a:p>
          <a:p>
            <a:pPr algn="ctr"/>
            <a:r>
              <a:rPr lang="en-GB" sz="2400" dirty="0" smtClean="0"/>
              <a:t>socket</a:t>
            </a:r>
            <a:endParaRPr lang="en-GB" sz="2400" dirty="0"/>
          </a:p>
        </p:txBody>
      </p:sp>
      <p:sp>
        <p:nvSpPr>
          <p:cNvPr id="7" name="Line Callout 2 6"/>
          <p:cNvSpPr/>
          <p:nvPr/>
        </p:nvSpPr>
        <p:spPr>
          <a:xfrm>
            <a:off x="4427984" y="116632"/>
            <a:ext cx="1728192" cy="701139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148575"/>
              <a:gd name="adj6" fmla="val -26710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Composite video</a:t>
            </a:r>
            <a:endParaRPr lang="en-GB" sz="2400" dirty="0"/>
          </a:p>
        </p:txBody>
      </p:sp>
      <p:sp>
        <p:nvSpPr>
          <p:cNvPr id="8" name="Line Callout 2 7"/>
          <p:cNvSpPr/>
          <p:nvPr/>
        </p:nvSpPr>
        <p:spPr>
          <a:xfrm>
            <a:off x="7308304" y="4293096"/>
            <a:ext cx="1728192" cy="936104"/>
          </a:xfrm>
          <a:prstGeom prst="borderCallout2">
            <a:avLst>
              <a:gd name="adj1" fmla="val 18750"/>
              <a:gd name="adj2" fmla="val -8333"/>
              <a:gd name="adj3" fmla="val 25477"/>
              <a:gd name="adj4" fmla="val -28642"/>
              <a:gd name="adj5" fmla="val 105800"/>
              <a:gd name="adj6" fmla="val -107449"/>
            </a:avLst>
          </a:prstGeom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Camera connector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9276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Universal Machine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Idea of a Stored Program Computer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67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a Computer?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773138"/>
            <a:ext cx="7620000" cy="4248150"/>
          </a:xfrm>
        </p:spPr>
        <p:txBody>
          <a:bodyPr/>
          <a:lstStyle/>
          <a:p>
            <a:r>
              <a:rPr lang="en-GB" sz="3200" dirty="0" smtClean="0"/>
              <a:t>‘Do anything’</a:t>
            </a:r>
          </a:p>
          <a:p>
            <a:pPr lvl="1"/>
            <a:r>
              <a:rPr lang="en-GB" sz="2800" dirty="0" smtClean="0"/>
              <a:t>With a program</a:t>
            </a:r>
          </a:p>
          <a:p>
            <a:r>
              <a:rPr lang="en-GB" sz="3200" dirty="0" smtClean="0"/>
              <a:t>‘Do nothing’</a:t>
            </a:r>
          </a:p>
          <a:p>
            <a:pPr lvl="1"/>
            <a:r>
              <a:rPr lang="en-GB" sz="2800" dirty="0" smtClean="0"/>
              <a:t>Without a program</a:t>
            </a:r>
          </a:p>
          <a:p>
            <a:endParaRPr lang="en-GB" sz="3200" dirty="0"/>
          </a:p>
          <a:p>
            <a:r>
              <a:rPr lang="en-GB" sz="3200" dirty="0" smtClean="0"/>
              <a:t>Embedded computers</a:t>
            </a:r>
          </a:p>
          <a:p>
            <a:pPr lvl="1"/>
            <a:r>
              <a:rPr lang="en-GB" dirty="0" smtClean="0"/>
              <a:t>Control, toys</a:t>
            </a: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4572000" y="1268760"/>
            <a:ext cx="4038600" cy="1872208"/>
            <a:chOff x="1066800" y="2276872"/>
            <a:chExt cx="7543800" cy="3586162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1066800" y="2815034"/>
              <a:ext cx="4724400" cy="304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295400" y="3119834"/>
              <a:ext cx="1828800" cy="838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6781800" y="2815034"/>
              <a:ext cx="1828800" cy="304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295400" y="4643834"/>
              <a:ext cx="1828800" cy="838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810000" y="3119834"/>
              <a:ext cx="1828800" cy="838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810000" y="4643834"/>
              <a:ext cx="1828800" cy="838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050"/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6954838" y="2276872"/>
              <a:ext cx="1361971" cy="530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/>
              <a:r>
                <a:rPr lang="en-GB" sz="1200">
                  <a:solidFill>
                    <a:srgbClr val="000090"/>
                  </a:solidFill>
                  <a:latin typeface="Tahoma" charset="0"/>
                </a:rPr>
                <a:t>Memory</a:t>
              </a:r>
            </a:p>
          </p:txBody>
        </p:sp>
        <p:cxnSp>
          <p:nvCxnSpPr>
            <p:cNvPr id="13" name="Straight Connector 11"/>
            <p:cNvCxnSpPr>
              <a:cxnSpLocks noChangeShapeType="1"/>
            </p:cNvCxnSpPr>
            <p:nvPr/>
          </p:nvCxnSpPr>
          <p:spPr bwMode="auto">
            <a:xfrm>
              <a:off x="6781800" y="3119834"/>
              <a:ext cx="18288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" name="Straight Connector 12"/>
            <p:cNvCxnSpPr>
              <a:cxnSpLocks noChangeShapeType="1"/>
            </p:cNvCxnSpPr>
            <p:nvPr/>
          </p:nvCxnSpPr>
          <p:spPr bwMode="auto">
            <a:xfrm>
              <a:off x="6781800" y="3424634"/>
              <a:ext cx="18288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5" name="Straight Connector 13"/>
            <p:cNvCxnSpPr>
              <a:cxnSpLocks noChangeShapeType="1"/>
            </p:cNvCxnSpPr>
            <p:nvPr/>
          </p:nvCxnSpPr>
          <p:spPr bwMode="auto">
            <a:xfrm>
              <a:off x="6781800" y="3729434"/>
              <a:ext cx="18288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6" name="Straight Connector 14"/>
            <p:cNvCxnSpPr>
              <a:cxnSpLocks noChangeShapeType="1"/>
            </p:cNvCxnSpPr>
            <p:nvPr/>
          </p:nvCxnSpPr>
          <p:spPr bwMode="auto">
            <a:xfrm>
              <a:off x="6781800" y="40326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" name="Straight Connector 15"/>
            <p:cNvCxnSpPr>
              <a:cxnSpLocks noChangeShapeType="1"/>
            </p:cNvCxnSpPr>
            <p:nvPr/>
          </p:nvCxnSpPr>
          <p:spPr bwMode="auto">
            <a:xfrm>
              <a:off x="6781800" y="43374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" name="Straight Connector 16"/>
            <p:cNvCxnSpPr>
              <a:cxnSpLocks noChangeShapeType="1"/>
            </p:cNvCxnSpPr>
            <p:nvPr/>
          </p:nvCxnSpPr>
          <p:spPr bwMode="auto">
            <a:xfrm>
              <a:off x="6781800" y="46422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" name="Straight Connector 17"/>
            <p:cNvCxnSpPr>
              <a:cxnSpLocks noChangeShapeType="1"/>
            </p:cNvCxnSpPr>
            <p:nvPr/>
          </p:nvCxnSpPr>
          <p:spPr bwMode="auto">
            <a:xfrm>
              <a:off x="6781800" y="49470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" name="Straight Connector 18"/>
            <p:cNvCxnSpPr>
              <a:cxnSpLocks noChangeShapeType="1"/>
            </p:cNvCxnSpPr>
            <p:nvPr/>
          </p:nvCxnSpPr>
          <p:spPr bwMode="auto">
            <a:xfrm>
              <a:off x="6781800" y="52518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1" name="Straight Connector 19"/>
            <p:cNvCxnSpPr>
              <a:cxnSpLocks noChangeShapeType="1"/>
            </p:cNvCxnSpPr>
            <p:nvPr/>
          </p:nvCxnSpPr>
          <p:spPr bwMode="auto">
            <a:xfrm>
              <a:off x="6781800" y="5556647"/>
              <a:ext cx="18288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4343399" y="4720034"/>
              <a:ext cx="848824" cy="530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/>
              <a:r>
                <a:rPr lang="en-GB" sz="1200">
                  <a:solidFill>
                    <a:srgbClr val="000090"/>
                  </a:solidFill>
                  <a:latin typeface="Tahoma" charset="0"/>
                </a:rPr>
                <a:t>ALU</a:t>
              </a:r>
            </a:p>
          </p:txBody>
        </p:sp>
        <p:sp>
          <p:nvSpPr>
            <p:cNvPr id="23" name="TextBox 21"/>
            <p:cNvSpPr txBox="1">
              <a:spLocks noChangeArrowheads="1"/>
            </p:cNvSpPr>
            <p:nvPr/>
          </p:nvSpPr>
          <p:spPr bwMode="auto">
            <a:xfrm>
              <a:off x="4038600" y="3196034"/>
              <a:ext cx="1501626" cy="530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eaLnBrk="1" hangingPunct="1"/>
              <a:r>
                <a:rPr lang="en-GB" sz="1200">
                  <a:solidFill>
                    <a:srgbClr val="000090"/>
                  </a:solidFill>
                  <a:latin typeface="Tahoma" charset="0"/>
                </a:rPr>
                <a:t>Registers</a:t>
              </a:r>
            </a:p>
          </p:txBody>
        </p:sp>
        <p:sp>
          <p:nvSpPr>
            <p:cNvPr id="24" name="TextBox 22"/>
            <p:cNvSpPr txBox="1">
              <a:spLocks noChangeArrowheads="1"/>
            </p:cNvSpPr>
            <p:nvPr/>
          </p:nvSpPr>
          <p:spPr bwMode="auto">
            <a:xfrm>
              <a:off x="1339620" y="3119835"/>
              <a:ext cx="1710197" cy="88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algn="ctr" eaLnBrk="1" hangingPunct="1"/>
              <a:r>
                <a:rPr lang="en-GB" sz="1200" dirty="0">
                  <a:solidFill>
                    <a:srgbClr val="000090"/>
                  </a:solidFill>
                  <a:latin typeface="Tahoma" charset="0"/>
                </a:rPr>
                <a:t>Instruction</a:t>
              </a:r>
            </a:p>
            <a:p>
              <a:pPr algn="ctr" eaLnBrk="1" hangingPunct="1"/>
              <a:r>
                <a:rPr lang="en-GB" sz="1200" dirty="0">
                  <a:solidFill>
                    <a:srgbClr val="000090"/>
                  </a:solidFill>
                  <a:latin typeface="Tahoma" charset="0"/>
                </a:rPr>
                <a:t>Register</a:t>
              </a:r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1567701" y="4651772"/>
              <a:ext cx="1254037" cy="88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Bitstream Vera Sans" charset="0"/>
                </a:defRPr>
              </a:lvl1pPr>
              <a:lvl2pPr marL="37931725" indent="-37474525"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2pPr>
              <a:lvl3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3pPr>
              <a:lvl4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4pPr>
              <a:lvl5pPr eaLnBrk="0" hangingPunct="0"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Bitstream Vera Sans" charset="0"/>
                  <a:cs typeface="Bitstream Vera Sans" charset="0"/>
                </a:defRPr>
              </a:lvl9pPr>
            </a:lstStyle>
            <a:p>
              <a:pPr algn="ctr" eaLnBrk="1" hangingPunct="1"/>
              <a:r>
                <a:rPr lang="en-GB" sz="1200">
                  <a:solidFill>
                    <a:srgbClr val="000090"/>
                  </a:solidFill>
                  <a:latin typeface="Tahoma" charset="0"/>
                </a:rPr>
                <a:t>Control</a:t>
              </a:r>
            </a:p>
            <a:p>
              <a:pPr algn="ctr" eaLnBrk="1" hangingPunct="1"/>
              <a:r>
                <a:rPr lang="en-GB" sz="1200">
                  <a:solidFill>
                    <a:srgbClr val="000090"/>
                  </a:solidFill>
                  <a:latin typeface="Tahoma" charset="0"/>
                </a:rPr>
                <a:t>Unit</a:t>
              </a:r>
            </a:p>
          </p:txBody>
        </p:sp>
        <p:cxnSp>
          <p:nvCxnSpPr>
            <p:cNvPr id="26" name="Straight Connector 25"/>
            <p:cNvCxnSpPr>
              <a:cxnSpLocks noChangeShapeType="1"/>
            </p:cNvCxnSpPr>
            <p:nvPr/>
          </p:nvCxnSpPr>
          <p:spPr bwMode="auto">
            <a:xfrm rot="10800000">
              <a:off x="5638800" y="3499247"/>
              <a:ext cx="1143000" cy="1587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7" name="Straight Connector 30"/>
            <p:cNvCxnSpPr>
              <a:cxnSpLocks noChangeShapeType="1"/>
            </p:cNvCxnSpPr>
            <p:nvPr/>
          </p:nvCxnSpPr>
          <p:spPr bwMode="auto">
            <a:xfrm rot="5400000">
              <a:off x="4762501" y="4300934"/>
              <a:ext cx="685800" cy="3175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 type="triangle" w="med" len="med"/>
              <a:tailEnd/>
            </a:ln>
          </p:spPr>
        </p:cxnSp>
        <p:cxnSp>
          <p:nvCxnSpPr>
            <p:cNvPr id="28" name="Straight Connector 33"/>
            <p:cNvCxnSpPr>
              <a:cxnSpLocks noChangeShapeType="1"/>
            </p:cNvCxnSpPr>
            <p:nvPr/>
          </p:nvCxnSpPr>
          <p:spPr bwMode="auto">
            <a:xfrm rot="5400000">
              <a:off x="4001294" y="4300140"/>
              <a:ext cx="685800" cy="1588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cxnSp>
          <p:nvCxnSpPr>
            <p:cNvPr id="29" name="Straight Connector 34"/>
            <p:cNvCxnSpPr>
              <a:cxnSpLocks noChangeShapeType="1"/>
            </p:cNvCxnSpPr>
            <p:nvPr/>
          </p:nvCxnSpPr>
          <p:spPr bwMode="auto">
            <a:xfrm rot="5400000">
              <a:off x="1791494" y="4300140"/>
              <a:ext cx="685800" cy="1588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cxnSp>
          <p:nvCxnSpPr>
            <p:cNvPr id="30" name="Straight Connector 35"/>
            <p:cNvCxnSpPr>
              <a:cxnSpLocks noChangeShapeType="1"/>
              <a:stCxn id="9" idx="3"/>
              <a:endCxn id="11" idx="1"/>
            </p:cNvCxnSpPr>
            <p:nvPr/>
          </p:nvCxnSpPr>
          <p:spPr bwMode="auto">
            <a:xfrm>
              <a:off x="3124200" y="5062934"/>
              <a:ext cx="685800" cy="1588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Straight Connector 38"/>
            <p:cNvCxnSpPr>
              <a:cxnSpLocks noChangeShapeType="1"/>
              <a:endCxn id="24" idx="0"/>
            </p:cNvCxnSpPr>
            <p:nvPr/>
          </p:nvCxnSpPr>
          <p:spPr bwMode="auto">
            <a:xfrm rot="10800000">
              <a:off x="2194718" y="3119835"/>
              <a:ext cx="4587099" cy="1981200"/>
            </a:xfrm>
            <a:prstGeom prst="bentConnector4">
              <a:avLst>
                <a:gd name="adj1" fmla="val 40679"/>
                <a:gd name="adj2" fmla="val 122102"/>
              </a:avLst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sp>
          <p:nvSpPr>
            <p:cNvPr id="32" name="TextBox 31"/>
            <p:cNvSpPr txBox="1"/>
            <p:nvPr/>
          </p:nvSpPr>
          <p:spPr>
            <a:xfrm>
              <a:off x="7213086" y="3212977"/>
              <a:ext cx="1068438" cy="64849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1600" dirty="0" smtClean="0"/>
                <a:t>Data</a:t>
              </a:r>
              <a:endParaRPr lang="en-GB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34528" y="4788439"/>
              <a:ext cx="1664862" cy="64849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1600" dirty="0" smtClean="0"/>
                <a:t>Program</a:t>
              </a:r>
              <a:endParaRPr lang="en-GB" sz="1600" dirty="0"/>
            </a:p>
          </p:txBody>
        </p:sp>
      </p:grpSp>
      <p:pic>
        <p:nvPicPr>
          <p:cNvPr id="3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964" y="4869160"/>
            <a:ext cx="2555776" cy="17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Callout 2 2"/>
          <p:cNvSpPr/>
          <p:nvPr/>
        </p:nvSpPr>
        <p:spPr>
          <a:xfrm flipH="1">
            <a:off x="6156176" y="3501008"/>
            <a:ext cx="1368152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7385"/>
              <a:gd name="adj6" fmla="val -4766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Program is data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9862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Clocks and Cores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75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7984" y="188913"/>
            <a:ext cx="7842448" cy="1079500"/>
          </a:xfrm>
        </p:spPr>
        <p:txBody>
          <a:bodyPr/>
          <a:lstStyle/>
          <a:p>
            <a:r>
              <a:rPr lang="en-GB" dirty="0" smtClean="0"/>
              <a:t>Clock Speed and Moore’s Law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268414"/>
            <a:ext cx="7986464" cy="5112914"/>
          </a:xfrm>
        </p:spPr>
        <p:txBody>
          <a:bodyPr/>
          <a:lstStyle/>
          <a:p>
            <a:r>
              <a:rPr lang="en-GB" dirty="0" smtClean="0"/>
              <a:t>CPU repeats the same cycle:</a:t>
            </a:r>
          </a:p>
          <a:p>
            <a:pPr lvl="1"/>
            <a:r>
              <a:rPr lang="en-GB" dirty="0" smtClean="0"/>
              <a:t>Fetch: gets the next instructions</a:t>
            </a:r>
          </a:p>
          <a:p>
            <a:pPr lvl="1"/>
            <a:r>
              <a:rPr lang="en-GB" dirty="0" smtClean="0"/>
              <a:t>Execute: move data according to the instruction</a:t>
            </a:r>
          </a:p>
          <a:p>
            <a:r>
              <a:rPr lang="en-GB" dirty="0" smtClean="0"/>
              <a:t>Clock ‘conducts’ this cycle</a:t>
            </a:r>
          </a:p>
          <a:p>
            <a:pPr lvl="1"/>
            <a:r>
              <a:rPr lang="en-GB" dirty="0" smtClean="0"/>
              <a:t>First IBM PC ~ 8MHz</a:t>
            </a:r>
          </a:p>
          <a:p>
            <a:pPr lvl="1"/>
            <a:r>
              <a:rPr lang="en-GB" dirty="0" smtClean="0"/>
              <a:t>Today ~ 2 GHz</a:t>
            </a:r>
          </a:p>
          <a:p>
            <a:r>
              <a:rPr lang="en-GB" dirty="0" smtClean="0"/>
              <a:t>Greater speed </a:t>
            </a:r>
            <a:r>
              <a:rPr lang="en-GB" dirty="0" smtClean="0">
                <a:sym typeface="Wingdings"/>
              </a:rPr>
              <a:t> more instructions per second</a:t>
            </a:r>
          </a:p>
          <a:p>
            <a:endParaRPr lang="en-GB" dirty="0">
              <a:sym typeface="Wingdings"/>
            </a:endParaRPr>
          </a:p>
          <a:p>
            <a:r>
              <a:rPr lang="en-GB" dirty="0" smtClean="0">
                <a:sym typeface="Wingdings"/>
              </a:rPr>
              <a:t>Moore’s law</a:t>
            </a:r>
            <a:r>
              <a:rPr lang="en-GB" dirty="0">
                <a:sym typeface="Wingdings"/>
              </a:rPr>
              <a:t> </a:t>
            </a:r>
            <a:r>
              <a:rPr lang="en-GB" dirty="0" smtClean="0">
                <a:sym typeface="Wingdings"/>
              </a:rPr>
              <a:t> smaller </a:t>
            </a:r>
          </a:p>
          <a:p>
            <a:pPr lvl="1"/>
            <a:r>
              <a:rPr lang="en-GB" dirty="0" smtClean="0">
                <a:sym typeface="Wingdings"/>
              </a:rPr>
              <a:t>… in the past this has meant faster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45470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Pipelines and Cores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4744"/>
            <a:ext cx="7620000" cy="5256584"/>
          </a:xfrm>
        </p:spPr>
        <p:txBody>
          <a:bodyPr/>
          <a:lstStyle/>
          <a:p>
            <a:r>
              <a:rPr lang="en-GB" dirty="0" smtClean="0"/>
              <a:t>Moore’s law </a:t>
            </a:r>
            <a:r>
              <a:rPr lang="en-GB" dirty="0" smtClean="0">
                <a:sym typeface="Wingdings"/>
              </a:rPr>
              <a:t> more transistors</a:t>
            </a:r>
          </a:p>
          <a:p>
            <a:r>
              <a:rPr lang="en-GB" dirty="0" smtClean="0">
                <a:sym typeface="Wingdings"/>
              </a:rPr>
              <a:t>Idea 1: pipeline </a:t>
            </a:r>
          </a:p>
          <a:p>
            <a:pPr marL="0" indent="0">
              <a:buNone/>
            </a:pPr>
            <a:endParaRPr lang="en-GB" dirty="0">
              <a:sym typeface="Wingdings"/>
            </a:endParaRPr>
          </a:p>
          <a:p>
            <a:pPr lvl="1"/>
            <a:r>
              <a:rPr lang="en-GB" dirty="0" smtClean="0">
                <a:sym typeface="Wingdings"/>
              </a:rPr>
              <a:t>Like a factory</a:t>
            </a:r>
          </a:p>
          <a:p>
            <a:pPr lvl="1"/>
            <a:r>
              <a:rPr lang="en-GB" dirty="0" smtClean="0">
                <a:sym typeface="Wingdings"/>
              </a:rPr>
              <a:t>More instructions / sec</a:t>
            </a:r>
          </a:p>
          <a:p>
            <a:r>
              <a:rPr lang="en-GB" dirty="0" smtClean="0">
                <a:sym typeface="Wingdings"/>
              </a:rPr>
              <a:t>Idea 2: superscalar – parallel pipelines</a:t>
            </a:r>
          </a:p>
          <a:p>
            <a:r>
              <a:rPr lang="en-GB" dirty="0" smtClean="0">
                <a:sym typeface="Wingdings"/>
              </a:rPr>
              <a:t>Idea 3: many CPU (cores)</a:t>
            </a:r>
          </a:p>
          <a:p>
            <a:pPr lvl="1"/>
            <a:r>
              <a:rPr lang="en-GB" dirty="0" smtClean="0">
                <a:sym typeface="Wingdings"/>
              </a:rPr>
              <a:t>Share memory</a:t>
            </a:r>
          </a:p>
          <a:p>
            <a:endParaRPr lang="en-GB" dirty="0">
              <a:sym typeface="Wingdings"/>
            </a:endParaRPr>
          </a:p>
          <a:p>
            <a:r>
              <a:rPr lang="en-GB" b="1" dirty="0" smtClean="0">
                <a:sym typeface="Wingdings"/>
              </a:rPr>
              <a:t>Multiple cores do not make 1 program faster </a:t>
            </a:r>
          </a:p>
          <a:p>
            <a:pPr lvl="1"/>
            <a:endParaRPr lang="en-GB" b="1" dirty="0" smtClean="0"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23928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572000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220072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868144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516216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164288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812360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460432" y="2367464"/>
            <a:ext cx="504056" cy="28803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388424" y="2007424"/>
            <a:ext cx="648072" cy="9444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7740352" y="2007424"/>
            <a:ext cx="648072" cy="9444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7092280" y="2007424"/>
            <a:ext cx="648072" cy="9444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444208" y="2007424"/>
            <a:ext cx="648072" cy="9444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796136" y="2007424"/>
            <a:ext cx="648072" cy="94448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734302" y="1628800"/>
            <a:ext cx="1294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ym typeface="Wingdings"/>
              </a:rPr>
              <a:t>CPU Stages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5076056" y="3006244"/>
            <a:ext cx="3820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ym typeface="Wingdings"/>
              </a:rPr>
              <a:t>Stage:      1         2          3        4          5 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3779912" y="1988840"/>
            <a:ext cx="1558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ym typeface="Wingdings"/>
              </a:rPr>
              <a:t>Instructions 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200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 – Computer </a:t>
            </a:r>
            <a:endParaRPr lang="en-GB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762000" y="1628774"/>
            <a:ext cx="7620000" cy="4536529"/>
          </a:xfrm>
        </p:spPr>
        <p:txBody>
          <a:bodyPr/>
          <a:lstStyle/>
          <a:p>
            <a:r>
              <a:rPr lang="en-GB" dirty="0" smtClean="0"/>
              <a:t>Stored program computer</a:t>
            </a:r>
          </a:p>
          <a:p>
            <a:r>
              <a:rPr lang="en-GB" dirty="0" smtClean="0"/>
              <a:t>Processor(s) – CPU and GPU </a:t>
            </a:r>
          </a:p>
          <a:p>
            <a:r>
              <a:rPr lang="en-GB" dirty="0" smtClean="0"/>
              <a:t>Memory</a:t>
            </a:r>
          </a:p>
          <a:p>
            <a:pPr lvl="1"/>
            <a:r>
              <a:rPr lang="en-GB" dirty="0" smtClean="0"/>
              <a:t>Data and program</a:t>
            </a:r>
          </a:p>
          <a:p>
            <a:r>
              <a:rPr lang="en-GB" dirty="0" smtClean="0"/>
              <a:t>Storage</a:t>
            </a:r>
          </a:p>
          <a:p>
            <a:r>
              <a:rPr lang="en-GB" dirty="0" smtClean="0"/>
              <a:t>Idea of a universal machine</a:t>
            </a:r>
          </a:p>
          <a:p>
            <a:pPr lvl="1"/>
            <a:r>
              <a:rPr lang="en-GB" dirty="0" smtClean="0"/>
              <a:t>Computer + program</a:t>
            </a:r>
          </a:p>
          <a:p>
            <a:r>
              <a:rPr lang="en-GB" dirty="0" smtClean="0"/>
              <a:t>Clock speed</a:t>
            </a:r>
          </a:p>
          <a:p>
            <a:pPr lvl="1"/>
            <a:r>
              <a:rPr lang="en-GB" dirty="0" smtClean="0"/>
              <a:t>2 GHz </a:t>
            </a:r>
            <a:r>
              <a:rPr lang="en-GB" dirty="0" smtClean="0">
                <a:sym typeface="Wingdings"/>
              </a:rPr>
              <a:t> 2 x 10</a:t>
            </a:r>
            <a:r>
              <a:rPr lang="en-GB" baseline="30000" dirty="0" smtClean="0">
                <a:sym typeface="Wingdings"/>
              </a:rPr>
              <a:t>9</a:t>
            </a:r>
            <a:r>
              <a:rPr lang="en-GB" dirty="0" smtClean="0">
                <a:sym typeface="Wingdings"/>
              </a:rPr>
              <a:t> instructions per second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65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3980</TotalTime>
  <Words>474</Words>
  <Application>Microsoft Macintosh PowerPoint</Application>
  <PresentationFormat>On-screen Show (4:3)</PresentationFormat>
  <Paragraphs>134</Paragraphs>
  <Slides>21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Newsprint</vt:lpstr>
      <vt:lpstr>Programming for GCSE Topic 5.1: Computer Components</vt:lpstr>
      <vt:lpstr>Aims</vt:lpstr>
      <vt:lpstr>From the specification</vt:lpstr>
      <vt:lpstr>Computer Components</vt:lpstr>
      <vt:lpstr>Computers</vt:lpstr>
      <vt:lpstr>Processor</vt:lpstr>
      <vt:lpstr>CPU</vt:lpstr>
      <vt:lpstr>Graphics Processing Unit (GPU)</vt:lpstr>
      <vt:lpstr>Memory</vt:lpstr>
      <vt:lpstr>Motherboard</vt:lpstr>
      <vt:lpstr>Interface Devices and Cards</vt:lpstr>
      <vt:lpstr>Raspberry Pi</vt:lpstr>
      <vt:lpstr>PowerPoint Presentation</vt:lpstr>
      <vt:lpstr>PowerPoint Presentation</vt:lpstr>
      <vt:lpstr>PowerPoint Presentation</vt:lpstr>
      <vt:lpstr>Universal Machine</vt:lpstr>
      <vt:lpstr>What’s a Computer?</vt:lpstr>
      <vt:lpstr>Clocks and Cores</vt:lpstr>
      <vt:lpstr>Clock Speed and Moore’s Law</vt:lpstr>
      <vt:lpstr>Pipelines and Cores</vt:lpstr>
      <vt:lpstr>Summary – Computer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for GCSE</dc:title>
  <dc:creator>William Marsh</dc:creator>
  <cp:lastModifiedBy>William Marsh</cp:lastModifiedBy>
  <cp:revision>74</cp:revision>
  <dcterms:created xsi:type="dcterms:W3CDTF">2012-04-25T07:26:20Z</dcterms:created>
  <dcterms:modified xsi:type="dcterms:W3CDTF">2014-11-03T22:22:04Z</dcterms:modified>
</cp:coreProperties>
</file>