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embeddings/oleObject1.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331" r:id="rId2"/>
    <p:sldId id="302" r:id="rId3"/>
    <p:sldId id="281" r:id="rId4"/>
    <p:sldId id="308" r:id="rId5"/>
    <p:sldId id="287" r:id="rId6"/>
    <p:sldId id="290" r:id="rId7"/>
    <p:sldId id="312" r:id="rId8"/>
    <p:sldId id="295" r:id="rId9"/>
    <p:sldId id="315" r:id="rId10"/>
    <p:sldId id="314" r:id="rId11"/>
    <p:sldId id="285" r:id="rId12"/>
    <p:sldId id="316" r:id="rId13"/>
    <p:sldId id="292" r:id="rId14"/>
    <p:sldId id="293" r:id="rId15"/>
    <p:sldId id="294" r:id="rId16"/>
    <p:sldId id="313" r:id="rId17"/>
    <p:sldId id="297" r:id="rId18"/>
    <p:sldId id="298" r:id="rId19"/>
    <p:sldId id="299" r:id="rId20"/>
    <p:sldId id="300" r:id="rId21"/>
    <p:sldId id="319" r:id="rId22"/>
    <p:sldId id="320" r:id="rId23"/>
    <p:sldId id="321" r:id="rId24"/>
    <p:sldId id="322" r:id="rId25"/>
    <p:sldId id="323" r:id="rId26"/>
    <p:sldId id="324" r:id="rId27"/>
    <p:sldId id="325" r:id="rId28"/>
    <p:sldId id="326" r:id="rId29"/>
    <p:sldId id="327" r:id="rId30"/>
    <p:sldId id="328" r:id="rId31"/>
    <p:sldId id="330" r:id="rId32"/>
    <p:sldId id="329" r:id="rId33"/>
    <p:sldId id="317" r:id="rId34"/>
    <p:sldId id="318" r:id="rId35"/>
    <p:sldId id="280" r:id="rId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70" d="100"/>
          <a:sy n="70" d="100"/>
        </p:scale>
        <p:origin x="-18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1" d="100"/>
        <a:sy n="14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notesMaster" Target="notesMasters/notesMaster1.xml"/><Relationship Id="rId38" Type="http://schemas.openxmlformats.org/officeDocument/2006/relationships/handoutMaster" Target="handoutMasters/handoutMaster1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 smtClean="0"/>
              <a:t>v2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AC8FE9-01EC-254A-9CD5-F6C81D2CCC04}" type="datetimeFigureOut">
              <a:rPr lang="en-US" smtClean="0"/>
              <a:t>06/10/2014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v2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3BC07B-C436-6A4A-A3CD-0E22CA78C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7854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7B8A1-7964-284A-9FAD-A676FB4A8995}" type="datetimeFigureOut">
              <a:rPr lang="en-US" smtClean="0"/>
              <a:t>06/10/2014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A9AD67-4C16-4244-8C8C-CCF5ECD4C2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797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D5B4915F-DB33-A746-9949-AC9268BC1BA3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3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3277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endParaRPr lang="en-GB"/>
          </a:p>
        </p:txBody>
      </p:sp>
      <p:sp>
        <p:nvSpPr>
          <p:cNvPr id="32772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32773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62475" cy="3422650"/>
          </a:xfrm>
          <a:ln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9791A7CC-ED34-AE42-82AC-8271F208B6F9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5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endParaRPr lang="en-GB"/>
          </a:p>
        </p:txBody>
      </p:sp>
      <p:sp>
        <p:nvSpPr>
          <p:cNvPr id="45060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45061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62475" cy="3422650"/>
          </a:xfrm>
          <a:ln/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67FC1A45-CD82-3543-8BEB-56BD7B9E1E70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6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5120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endParaRPr lang="en-GB"/>
          </a:p>
        </p:txBody>
      </p:sp>
      <p:sp>
        <p:nvSpPr>
          <p:cNvPr id="51204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5120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62475" cy="3422650"/>
          </a:xfrm>
          <a:ln/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67FC1A45-CD82-3543-8BEB-56BD7B9E1E70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7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5120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endParaRPr lang="en-GB"/>
          </a:p>
        </p:txBody>
      </p:sp>
      <p:sp>
        <p:nvSpPr>
          <p:cNvPr id="51204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5120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62475" cy="3422650"/>
          </a:xfrm>
          <a:ln/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1242DF9A-5480-5D40-A975-6781743B627B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8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7373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endParaRPr lang="en-GB"/>
          </a:p>
        </p:txBody>
      </p:sp>
      <p:sp>
        <p:nvSpPr>
          <p:cNvPr id="73732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73733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62475" cy="3422650"/>
          </a:xfrm>
          <a:ln/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D070E7DC-721D-DE40-905A-C620620423BE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9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55299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endParaRPr lang="en-GB"/>
          </a:p>
        </p:txBody>
      </p:sp>
      <p:sp>
        <p:nvSpPr>
          <p:cNvPr id="55300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685800" lvl="1" indent="-228600">
              <a:spcBef>
                <a:spcPts val="450"/>
              </a:spcBef>
              <a:buFont typeface="Times New Roman" charset="0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en-GB">
                <a:ea typeface="ＭＳ Ｐゴシック" charset="0"/>
                <a:cs typeface="Bitstream Vera Sans" charset="0"/>
              </a:rPr>
              <a:t>1		2 	4 	8 	16 	32 	64 	128 	</a:t>
            </a:r>
          </a:p>
          <a:p>
            <a:pPr marL="685800" lvl="1" indent="-228600">
              <a:spcBef>
                <a:spcPts val="450"/>
              </a:spcBef>
              <a:buFont typeface="Times New Roman" charset="0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en-GB">
                <a:ea typeface="ＭＳ Ｐゴシック" charset="0"/>
                <a:cs typeface="Bitstream Vera Sans" charset="0"/>
              </a:rPr>
              <a:t>256	512	1024	2048	4096	8192	16384	32768</a:t>
            </a:r>
          </a:p>
          <a:p>
            <a:pPr marL="685800" lvl="1" indent="-228600">
              <a:spcBef>
                <a:spcPts val="450"/>
              </a:spcBef>
              <a:buFont typeface="Times New Roman" charset="0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en-GB">
                <a:ea typeface="ＭＳ Ｐゴシック" charset="0"/>
                <a:cs typeface="Bitstream Vera Sans" charset="0"/>
              </a:rPr>
              <a:t>65536</a:t>
            </a:r>
          </a:p>
        </p:txBody>
      </p:sp>
      <p:sp>
        <p:nvSpPr>
          <p:cNvPr id="55301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62475" cy="3422650"/>
          </a:xfrm>
          <a:ln/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2D27F5B7-9781-A64D-97B6-B15A182FB5C6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11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endParaRPr lang="en-GB"/>
          </a:p>
        </p:txBody>
      </p:sp>
      <p:sp>
        <p:nvSpPr>
          <p:cNvPr id="40964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4096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62475" cy="3422650"/>
          </a:xfrm>
          <a:ln/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67FC1A45-CD82-3543-8BEB-56BD7B9E1E70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12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5120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endParaRPr lang="en-GB"/>
          </a:p>
        </p:txBody>
      </p:sp>
      <p:sp>
        <p:nvSpPr>
          <p:cNvPr id="51204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5120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62475" cy="3422650"/>
          </a:xfrm>
          <a:ln/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D070E7DC-721D-DE40-905A-C620620423BE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13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55299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endParaRPr lang="en-GB"/>
          </a:p>
        </p:txBody>
      </p:sp>
      <p:sp>
        <p:nvSpPr>
          <p:cNvPr id="55300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685800" lvl="1" indent="-228600">
              <a:spcBef>
                <a:spcPts val="450"/>
              </a:spcBef>
              <a:buFont typeface="Times New Roman" charset="0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en-GB">
                <a:ea typeface="ＭＳ Ｐゴシック" charset="0"/>
                <a:cs typeface="Bitstream Vera Sans" charset="0"/>
              </a:rPr>
              <a:t>1		2 	4 	8 	16 	32 	64 	128 	</a:t>
            </a:r>
          </a:p>
          <a:p>
            <a:pPr marL="685800" lvl="1" indent="-228600">
              <a:spcBef>
                <a:spcPts val="450"/>
              </a:spcBef>
              <a:buFont typeface="Times New Roman" charset="0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en-GB">
                <a:ea typeface="ＭＳ Ｐゴシック" charset="0"/>
                <a:cs typeface="Bitstream Vera Sans" charset="0"/>
              </a:rPr>
              <a:t>256	512	1024	2048	4096	8192	16384	32768</a:t>
            </a:r>
          </a:p>
          <a:p>
            <a:pPr marL="685800" lvl="1" indent="-228600">
              <a:spcBef>
                <a:spcPts val="450"/>
              </a:spcBef>
              <a:buFont typeface="Times New Roman" charset="0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en-GB">
                <a:ea typeface="ＭＳ Ｐゴシック" charset="0"/>
                <a:cs typeface="Bitstream Vera Sans" charset="0"/>
              </a:rPr>
              <a:t>65536</a:t>
            </a:r>
          </a:p>
        </p:txBody>
      </p:sp>
      <p:sp>
        <p:nvSpPr>
          <p:cNvPr id="55301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62475" cy="3422650"/>
          </a:xfrm>
          <a:ln/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E162B334-854D-AB4A-876A-40A5A0C20088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14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57347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endParaRPr lang="en-GB"/>
          </a:p>
        </p:txBody>
      </p:sp>
      <p:sp>
        <p:nvSpPr>
          <p:cNvPr id="57348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57349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62475" cy="3422650"/>
          </a:xfrm>
          <a:ln/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E25609CE-7120-E24A-90C7-31A7B043B8B8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15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5939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endParaRPr lang="en-GB"/>
          </a:p>
        </p:txBody>
      </p:sp>
      <p:sp>
        <p:nvSpPr>
          <p:cNvPr id="59396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4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ea typeface="ＭＳ Ｐゴシック" charset="0"/>
                <a:cs typeface="Bitstream Vera Sans" charset="0"/>
              </a:rPr>
              <a:t>1024^2 = 1,048,576 which is nearly 5% more than 1,000,000</a:t>
            </a:r>
          </a:p>
        </p:txBody>
      </p:sp>
      <p:sp>
        <p:nvSpPr>
          <p:cNvPr id="59397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62475" cy="3422650"/>
          </a:xfrm>
          <a:ln/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4CD21406-7CD3-A54A-ACD7-F9595752A2DE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17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77827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77828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62475" cy="3422650"/>
          </a:xfrm>
          <a:ln/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DFCE5526-ED7B-1C4F-99C7-EA26CD7CFDFC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18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79875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79876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62475" cy="3422650"/>
          </a:xfrm>
          <a:ln/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5412891B-2662-A945-A38D-D3CCDF9B3590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19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81923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81924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62475" cy="3422650"/>
          </a:xfrm>
          <a:ln/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525FDA48-D1B2-6747-A86E-37796EFB63CA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20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83971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83972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62475" cy="3422650"/>
          </a:xfrm>
          <a:ln/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63967481-BDC3-B84A-839E-31A1B3D2725F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21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71683" name="Text Box 2"/>
          <p:cNvSpPr>
            <a:spLocks noGrp="1" noChangeArrowheads="1"/>
          </p:cNvSpPr>
          <p:nvPr>
            <p:ph type="body"/>
          </p:nvPr>
        </p:nvSpPr>
        <p:spPr>
          <a:xfrm>
            <a:off x="914508" y="4342665"/>
            <a:ext cx="5025783" cy="411186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71684" name="Rectangle 5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D48810F0-31F4-0140-A958-BB1838E6438C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22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73731" name="Text Box 2"/>
          <p:cNvSpPr>
            <a:spLocks noGrp="1" noChangeArrowheads="1"/>
          </p:cNvSpPr>
          <p:nvPr>
            <p:ph type="body"/>
          </p:nvPr>
        </p:nvSpPr>
        <p:spPr>
          <a:xfrm>
            <a:off x="914508" y="4342665"/>
            <a:ext cx="5025783" cy="411186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73732" name="Rectangle 5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0C3B3E9E-C4E3-9547-B4DB-B8FB086D0C32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23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75779" name="Text Box 2"/>
          <p:cNvSpPr>
            <a:spLocks noGrp="1" noChangeArrowheads="1"/>
          </p:cNvSpPr>
          <p:nvPr>
            <p:ph type="body"/>
          </p:nvPr>
        </p:nvSpPr>
        <p:spPr>
          <a:xfrm>
            <a:off x="914508" y="4342665"/>
            <a:ext cx="5025783" cy="411186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75780" name="Rectangle 5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364D0422-2897-BA43-8BE2-2648615251F8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24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77827" name="Text Box 2"/>
          <p:cNvSpPr>
            <a:spLocks noGrp="1" noChangeArrowheads="1"/>
          </p:cNvSpPr>
          <p:nvPr>
            <p:ph type="body"/>
          </p:nvPr>
        </p:nvSpPr>
        <p:spPr>
          <a:xfrm>
            <a:off x="914508" y="4342665"/>
            <a:ext cx="5025783" cy="411186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77828" name="Rectangle 5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518689C3-B166-E64D-B7B4-3FB2734C8288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25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79875" name="Text Box 2"/>
          <p:cNvSpPr>
            <a:spLocks noGrp="1" noChangeArrowheads="1"/>
          </p:cNvSpPr>
          <p:nvPr>
            <p:ph type="body"/>
          </p:nvPr>
        </p:nvSpPr>
        <p:spPr>
          <a:xfrm>
            <a:off x="914508" y="4342665"/>
            <a:ext cx="5025783" cy="411186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79876" name="Rectangle 5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02B71720-185B-2B49-BB43-34A1D8DE3AE7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26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81923" name="Text Box 2"/>
          <p:cNvSpPr>
            <a:spLocks noGrp="1" noChangeArrowheads="1"/>
          </p:cNvSpPr>
          <p:nvPr>
            <p:ph type="body"/>
          </p:nvPr>
        </p:nvSpPr>
        <p:spPr>
          <a:xfrm>
            <a:off x="914508" y="4342665"/>
            <a:ext cx="5025783" cy="411186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81924" name="Rectangle 5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F2D14D6E-B961-2C41-8D23-17F9889F3404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27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83971" name="Text Box 2"/>
          <p:cNvSpPr>
            <a:spLocks noGrp="1" noChangeArrowheads="1"/>
          </p:cNvSpPr>
          <p:nvPr>
            <p:ph type="body"/>
          </p:nvPr>
        </p:nvSpPr>
        <p:spPr>
          <a:xfrm>
            <a:off x="914508" y="4342665"/>
            <a:ext cx="5025783" cy="411186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83972" name="Rectangle 5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908720"/>
            <a:ext cx="7543800" cy="3324200"/>
          </a:xfrm>
        </p:spPr>
        <p:txBody>
          <a:bodyPr anchor="t">
            <a:noAutofit/>
          </a:bodyPr>
          <a:lstStyle>
            <a:lvl1pPr algn="ctr">
              <a:defRPr sz="6600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C3753-D1D0-2447-B0C7-827BB69210F4}" type="datetime1">
              <a:rPr lang="en-US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684EF-BCA2-8D4B-8630-5C3D6630FF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755650" y="0"/>
            <a:ext cx="762635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095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91D8C-E7C0-0042-92BC-F332AA948FCA}" type="datetime1">
              <a:rPr lang="en-US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Queen Mary, University of London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6D2FB-234B-2348-B63A-B27AFD4AA2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038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184648"/>
            <a:ext cx="7543800" cy="1676400"/>
          </a:xfrm>
        </p:spPr>
        <p:txBody>
          <a:bodyPr anchor="b"/>
          <a:lstStyle>
            <a:lvl1pPr algn="ctr">
              <a:defRPr sz="4800" b="0" cap="small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088904"/>
            <a:ext cx="7620000" cy="9144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00EDE-30C7-254A-B8B9-B50EB16E6730}" type="datetime1">
              <a:rPr lang="en-US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453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0D3E5-4AD9-7745-BBF3-4D6EB655EBB2}" type="datetime1">
              <a:rPr lang="en-US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BCBB4-9D44-474B-8B46-914554862E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85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942FC-AB15-844C-A848-1C7F4C7E6660}" type="datetime1">
              <a:rPr lang="en-US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94340-0A80-074F-AE8B-01829FDEF7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135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BB984-F933-6C4F-A6E2-2289D63B2E26}" type="datetime1">
              <a:rPr lang="en-US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7AC70-7AB3-2244-B486-F036DBEFCD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558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CAABE-7FCA-1848-A15C-9D03BC633375}" type="datetime1">
              <a:rPr lang="en-US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051AC-BF8D-9544-811C-F65821FC74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526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938EE-B030-5948-A064-870B5A4D1ABB}" type="datetime1">
              <a:rPr lang="en-US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0A730-9A88-F041-8356-F8E28B65EF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610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0B38D-FA3E-BF49-B7C4-791231FB0E19}" type="datetime1">
              <a:rPr lang="en-US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2E99A-714D-804A-B738-610AE89942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416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EE639-5B8B-5D4A-B034-D51805793F87}" type="datetime1">
              <a:rPr lang="en-US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5F2F7-BD06-A54D-AC8C-A333A2BC95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901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3B053-7B4D-6747-90D5-83DC25D1C2FE}" type="datetime1">
              <a:rPr lang="en-US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A76B6-C4D8-9945-B9CA-2E15C96D76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8487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77975"/>
            <a:ext cx="7766050" cy="131127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Rectangle 6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8AB70A-3F49-5548-9460-CD425595675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685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188913"/>
            <a:ext cx="7620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1628775"/>
            <a:ext cx="762000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E157180-2D31-EF4E-8DCC-1B4A0702F4E8}" type="datetime1">
              <a:rPr lang="en-US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Queen Mary, University of London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fld id="{6855FD0C-5A31-DA4D-AB36-A41CAD1F6E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55650" y="0"/>
            <a:ext cx="7626350" cy="1889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1" r:id="rId2"/>
    <p:sldLayoutId id="2147483759" r:id="rId3"/>
    <p:sldLayoutId id="2147483752" r:id="rId4"/>
    <p:sldLayoutId id="2147483760" r:id="rId5"/>
    <p:sldLayoutId id="2147483753" r:id="rId6"/>
    <p:sldLayoutId id="2147483754" r:id="rId7"/>
    <p:sldLayoutId id="2147483761" r:id="rId8"/>
    <p:sldLayoutId id="2147483755" r:id="rId9"/>
    <p:sldLayoutId id="2147483756" r:id="rId10"/>
    <p:sldLayoutId id="2147483757" r:id="rId11"/>
    <p:sldLayoutId id="2147483762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262626"/>
          </a:solidFill>
          <a:latin typeface="Tahoma"/>
          <a:ea typeface="ＭＳ Ｐゴシック" charset="0"/>
          <a:cs typeface="Tahoma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800" kern="1200">
          <a:solidFill>
            <a:schemeClr val="tx2"/>
          </a:solidFill>
          <a:latin typeface="Tahoma"/>
          <a:ea typeface="ＭＳ Ｐゴシック" charset="0"/>
          <a:cs typeface="Tahoma"/>
        </a:defRPr>
      </a:lvl1pPr>
      <a:lvl2pPr marL="593725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Tahoma"/>
          <a:ea typeface="ＭＳ Ｐゴシック" charset="0"/>
          <a:cs typeface="Tahoma"/>
        </a:defRPr>
      </a:lvl2pPr>
      <a:lvl3pPr marL="868363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Tahoma"/>
          <a:ea typeface="ＭＳ Ｐゴシック" charset="0"/>
          <a:cs typeface="Tahoma"/>
        </a:defRPr>
      </a:lvl3pPr>
      <a:lvl4pPr marL="11430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Tahoma"/>
          <a:ea typeface="ＭＳ Ｐゴシック" charset="0"/>
          <a:cs typeface="Tahoma"/>
        </a:defRPr>
      </a:lvl4pPr>
      <a:lvl5pPr marL="13716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Tahoma"/>
          <a:ea typeface="ＭＳ Ｐゴシック" charset="0"/>
          <a:cs typeface="Tahoma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Relationship Id="rId3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1905000"/>
            <a:ext cx="7086600" cy="2133600"/>
          </a:xfrm>
        </p:spPr>
        <p:txBody>
          <a:bodyPr/>
          <a:lstStyle/>
          <a:p>
            <a:r>
              <a:rPr lang="en-US" sz="4400" dirty="0" smtClean="0"/>
              <a:t>Topic </a:t>
            </a:r>
            <a:r>
              <a:rPr lang="en-US" sz="4400" dirty="0" smtClean="0"/>
              <a:t>2.2: </a:t>
            </a:r>
            <a:r>
              <a:rPr lang="en-US" sz="4400" dirty="0"/>
              <a:t>Converting Binary </a:t>
            </a:r>
            <a:r>
              <a:rPr lang="en-US" sz="4400" dirty="0">
                <a:sym typeface="Wingdings"/>
              </a:rPr>
              <a:t>and Decimal</a:t>
            </a:r>
            <a:endParaRPr lang="en-GB" sz="4400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75656" y="228600"/>
            <a:ext cx="57912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7200" dirty="0"/>
              <a:t>T</a:t>
            </a:r>
            <a:r>
              <a:rPr lang="en-GB" sz="2400" dirty="0"/>
              <a:t>eaching</a:t>
            </a:r>
            <a:r>
              <a:rPr lang="en-GB" dirty="0"/>
              <a:t>  </a:t>
            </a:r>
            <a:r>
              <a:rPr lang="en-GB" sz="7200" dirty="0"/>
              <a:t>L</a:t>
            </a:r>
            <a:r>
              <a:rPr lang="en-GB" sz="2400" dirty="0"/>
              <a:t>ondon </a:t>
            </a:r>
            <a:r>
              <a:rPr lang="en-GB" dirty="0"/>
              <a:t> </a:t>
            </a:r>
            <a:r>
              <a:rPr lang="en-GB" sz="7200" dirty="0"/>
              <a:t>C</a:t>
            </a:r>
            <a:r>
              <a:rPr lang="en-GB" sz="2400" dirty="0"/>
              <a:t>omputing</a:t>
            </a:r>
          </a:p>
        </p:txBody>
      </p:sp>
      <p:graphicFrame>
        <p:nvGraphicFramePr>
          <p:cNvPr id="205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6872728"/>
              </p:ext>
            </p:extLst>
          </p:nvPr>
        </p:nvGraphicFramePr>
        <p:xfrm>
          <a:off x="1870006" y="4572000"/>
          <a:ext cx="5410200" cy="165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r:id="rId3" imgW="6400000" imgH="1828571" progId="">
                  <p:embed/>
                </p:oleObj>
              </mc:Choice>
              <mc:Fallback>
                <p:oleObj r:id="rId3" imgW="6400000" imgH="18285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0006" y="4572000"/>
                        <a:ext cx="5410200" cy="165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5292080" y="6230938"/>
            <a:ext cx="3851920" cy="627062"/>
          </a:xfrm>
          <a:noFill/>
          <a:ln/>
        </p:spPr>
        <p:txBody>
          <a:bodyPr>
            <a:normAutofit fontScale="70000" lnSpcReduction="20000"/>
          </a:bodyPr>
          <a:lstStyle/>
          <a:p>
            <a:pPr algn="r">
              <a:defRPr/>
            </a:pPr>
            <a:r>
              <a:rPr lang="en-US" sz="1600" dirty="0"/>
              <a:t>William Marsh</a:t>
            </a:r>
          </a:p>
          <a:p>
            <a:pPr algn="r">
              <a:defRPr/>
            </a:pPr>
            <a:r>
              <a:rPr lang="en-US" sz="1600" dirty="0"/>
              <a:t>School of Electronic Engineering and Computer Science</a:t>
            </a:r>
          </a:p>
          <a:p>
            <a:pPr algn="r">
              <a:defRPr/>
            </a:pPr>
            <a:r>
              <a:rPr lang="en-US" sz="1600" dirty="0"/>
              <a:t>Queen Mary University of London</a:t>
            </a:r>
          </a:p>
          <a:p>
            <a:pPr algn="r"/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400222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Aims</a:t>
            </a:r>
            <a:endParaRPr lang="en-GB" dirty="0"/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Understand powers of 2</a:t>
            </a:r>
          </a:p>
          <a:p>
            <a:pPr lvl="1"/>
            <a:r>
              <a:rPr lang="en-GB" smtClean="0"/>
              <a:t>Number of numbers</a:t>
            </a:r>
          </a:p>
          <a:p>
            <a:r>
              <a:rPr lang="en-GB" smtClean="0"/>
              <a:t>Convert between binary and decimal</a:t>
            </a:r>
          </a:p>
          <a:p>
            <a:pPr lvl="1"/>
            <a:r>
              <a:rPr lang="en-GB" smtClean="0"/>
              <a:t>Using powers of 2</a:t>
            </a:r>
          </a:p>
          <a:p>
            <a:r>
              <a:rPr lang="en-GB" smtClean="0"/>
              <a:t>Do binary arithmetic with more interpretation</a:t>
            </a:r>
          </a:p>
          <a:p>
            <a:pPr lvl="1"/>
            <a:r>
              <a:rPr lang="en-GB" smtClean="0"/>
              <a:t>How fixed width leads to overflow in addition</a:t>
            </a:r>
          </a:p>
          <a:p>
            <a:r>
              <a:rPr lang="en-GB" smtClean="0"/>
              <a:t>Look at some pictures</a:t>
            </a:r>
          </a:p>
          <a:p>
            <a:r>
              <a:rPr lang="en-GB" smtClean="0"/>
              <a:t>Notes on the syllabus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8871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Teaching Issue</a:t>
            </a:r>
            <a:endParaRPr lang="en-GB" dirty="0">
              <a:latin typeface="Tahoma" charset="0"/>
              <a:cs typeface="Bitstream Vera Sans" charset="0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4648200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So far, used counting … </a:t>
            </a: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… now more mathematics.</a:t>
            </a: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dirty="0">
              <a:latin typeface="Tahoma" charset="0"/>
              <a:cs typeface="Bitstream Vera Sans" charset="0"/>
            </a:endParaRP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Still, minimise notation and terms</a:t>
            </a:r>
            <a:endParaRPr lang="en-GB" dirty="0">
              <a:latin typeface="Tahoma" charset="0"/>
              <a:cs typeface="Bitstream Vera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93963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3096344"/>
          </a:xfrm>
        </p:spPr>
        <p:txBody>
          <a:bodyPr/>
          <a:lstStyle/>
          <a:p>
            <a:r>
              <a:rPr lang="en-GB" sz="4800" dirty="0" smtClean="0"/>
              <a:t>Converting Between Binary and Decimal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3959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latin typeface="Tahoma" charset="0"/>
                <a:cs typeface="Bitstream Vera Sans" charset="0"/>
              </a:rPr>
              <a:t>Decimal – base 10</a:t>
            </a:r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2057400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latin typeface="Tahoma" charset="0"/>
                <a:cs typeface="Bitstream Vera Sans" charset="0"/>
              </a:rPr>
              <a:t>Base 10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latin typeface="Tahoma" charset="0"/>
                <a:ea typeface="Bitstream Vera Sans" charset="0"/>
                <a:cs typeface="Bitstream Vera Sans" charset="0"/>
              </a:rPr>
              <a:t>10 numerals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ja-JP" altLang="en-GB" dirty="0">
                <a:latin typeface="Tahoma" charset="0"/>
                <a:ea typeface="Bitstream Vera Sans" charset="0"/>
                <a:cs typeface="Bitstream Vera Sans" charset="0"/>
              </a:rPr>
              <a:t>‘</a:t>
            </a:r>
            <a:r>
              <a:rPr lang="en-GB" dirty="0">
                <a:latin typeface="Tahoma" charset="0"/>
                <a:ea typeface="Bitstream Vera Sans" charset="0"/>
                <a:cs typeface="Bitstream Vera Sans" charset="0"/>
              </a:rPr>
              <a:t>0</a:t>
            </a:r>
            <a:r>
              <a:rPr lang="ja-JP" altLang="en-GB" dirty="0">
                <a:latin typeface="Tahoma" charset="0"/>
                <a:ea typeface="Bitstream Vera Sans" charset="0"/>
                <a:cs typeface="Bitstream Vera Sans" charset="0"/>
              </a:rPr>
              <a:t>’</a:t>
            </a:r>
            <a:r>
              <a:rPr lang="en-GB" dirty="0">
                <a:latin typeface="Tahoma" charset="0"/>
                <a:ea typeface="Bitstream Vera Sans" charset="0"/>
                <a:cs typeface="Bitstream Vera Sans" charset="0"/>
              </a:rPr>
              <a:t>, </a:t>
            </a:r>
            <a:r>
              <a:rPr lang="ja-JP" altLang="en-GB" dirty="0">
                <a:latin typeface="Tahoma" charset="0"/>
                <a:ea typeface="Bitstream Vera Sans" charset="0"/>
                <a:cs typeface="Bitstream Vera Sans" charset="0"/>
              </a:rPr>
              <a:t>‘</a:t>
            </a:r>
            <a:r>
              <a:rPr lang="en-GB" dirty="0">
                <a:latin typeface="Tahoma" charset="0"/>
                <a:ea typeface="Bitstream Vera Sans" charset="0"/>
                <a:cs typeface="Bitstream Vera Sans" charset="0"/>
              </a:rPr>
              <a:t>1</a:t>
            </a:r>
            <a:r>
              <a:rPr lang="ja-JP" altLang="en-GB" dirty="0">
                <a:latin typeface="Tahoma" charset="0"/>
                <a:ea typeface="Bitstream Vera Sans" charset="0"/>
                <a:cs typeface="Bitstream Vera Sans" charset="0"/>
              </a:rPr>
              <a:t>’</a:t>
            </a:r>
            <a:r>
              <a:rPr lang="en-GB" dirty="0">
                <a:latin typeface="Tahoma" charset="0"/>
                <a:ea typeface="Bitstream Vera Sans" charset="0"/>
                <a:cs typeface="Bitstream Vera Sans" charset="0"/>
              </a:rPr>
              <a:t>, </a:t>
            </a:r>
            <a:r>
              <a:rPr lang="ja-JP" altLang="en-GB" dirty="0">
                <a:latin typeface="Tahoma" charset="0"/>
                <a:ea typeface="Bitstream Vera Sans" charset="0"/>
                <a:cs typeface="Bitstream Vera Sans" charset="0"/>
              </a:rPr>
              <a:t>‘</a:t>
            </a:r>
            <a:r>
              <a:rPr lang="en-GB" dirty="0">
                <a:latin typeface="Tahoma" charset="0"/>
                <a:ea typeface="Bitstream Vera Sans" charset="0"/>
                <a:cs typeface="Bitstream Vera Sans" charset="0"/>
              </a:rPr>
              <a:t>2</a:t>
            </a:r>
            <a:r>
              <a:rPr lang="ja-JP" altLang="en-GB" dirty="0">
                <a:latin typeface="Tahoma" charset="0"/>
                <a:ea typeface="Bitstream Vera Sans" charset="0"/>
                <a:cs typeface="Bitstream Vera Sans" charset="0"/>
              </a:rPr>
              <a:t>’</a:t>
            </a:r>
            <a:r>
              <a:rPr lang="en-GB" dirty="0">
                <a:latin typeface="Tahoma" charset="0"/>
                <a:ea typeface="Bitstream Vera Sans" charset="0"/>
                <a:cs typeface="Bitstream Vera Sans" charset="0"/>
              </a:rPr>
              <a:t>, … , </a:t>
            </a:r>
            <a:r>
              <a:rPr lang="ja-JP" altLang="en-GB" dirty="0">
                <a:latin typeface="Tahoma" charset="0"/>
                <a:ea typeface="Bitstream Vera Sans" charset="0"/>
                <a:cs typeface="Bitstream Vera Sans" charset="0"/>
              </a:rPr>
              <a:t>‘</a:t>
            </a:r>
            <a:r>
              <a:rPr lang="en-GB" dirty="0">
                <a:latin typeface="Tahoma" charset="0"/>
                <a:ea typeface="Bitstream Vera Sans" charset="0"/>
                <a:cs typeface="Bitstream Vera Sans" charset="0"/>
              </a:rPr>
              <a:t>9</a:t>
            </a:r>
            <a:r>
              <a:rPr lang="ja-JP" altLang="en-GB" dirty="0">
                <a:latin typeface="Tahoma" charset="0"/>
                <a:ea typeface="Bitstream Vera Sans" charset="0"/>
                <a:cs typeface="Bitstream Vera Sans" charset="0"/>
              </a:rPr>
              <a:t>’</a:t>
            </a:r>
            <a:endParaRPr lang="en-GB" dirty="0">
              <a:latin typeface="Tahoma" charset="0"/>
              <a:ea typeface="Bitstream Vera Sans" charset="0"/>
              <a:cs typeface="Bitstream Vera Sans" charset="0"/>
            </a:endParaRP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latin typeface="Tahoma" charset="0"/>
                <a:cs typeface="Bitstream Vera Sans" charset="0"/>
              </a:rPr>
              <a:t>What does </a:t>
            </a:r>
            <a:r>
              <a:rPr lang="ja-JP" altLang="en-GB" dirty="0">
                <a:latin typeface="Tahoma" charset="0"/>
                <a:cs typeface="Bitstream Vera Sans" charset="0"/>
              </a:rPr>
              <a:t>‘</a:t>
            </a:r>
            <a:r>
              <a:rPr lang="en-GB" dirty="0">
                <a:latin typeface="Tahoma" charset="0"/>
                <a:cs typeface="Bitstream Vera Sans" charset="0"/>
              </a:rPr>
              <a:t>123</a:t>
            </a:r>
            <a:r>
              <a:rPr lang="ja-JP" altLang="en-GB" dirty="0">
                <a:latin typeface="Tahoma" charset="0"/>
                <a:cs typeface="Bitstream Vera Sans" charset="0"/>
              </a:rPr>
              <a:t>’</a:t>
            </a:r>
            <a:r>
              <a:rPr lang="en-GB" dirty="0">
                <a:latin typeface="Tahoma" charset="0"/>
                <a:cs typeface="Bitstream Vera Sans" charset="0"/>
              </a:rPr>
              <a:t> mean?</a:t>
            </a:r>
          </a:p>
          <a:p>
            <a:pPr eaLnBrk="1" hangingPunct="1"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dirty="0">
              <a:latin typeface="Tahoma" charset="0"/>
              <a:cs typeface="Bitstream Vera Sans" charset="0"/>
            </a:endParaRPr>
          </a:p>
        </p:txBody>
      </p:sp>
      <p:sp>
        <p:nvSpPr>
          <p:cNvPr id="44036" name="Rectangle 3"/>
          <p:cNvSpPr>
            <a:spLocks noChangeArrowheads="1"/>
          </p:cNvSpPr>
          <p:nvPr/>
        </p:nvSpPr>
        <p:spPr bwMode="auto">
          <a:xfrm>
            <a:off x="755576" y="3733800"/>
            <a:ext cx="6336704" cy="586957"/>
          </a:xfrm>
          <a:prstGeom prst="rect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ts val="175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200" dirty="0">
                <a:solidFill>
                  <a:srgbClr val="FF0000"/>
                </a:solidFill>
                <a:latin typeface="Tahoma" charset="0"/>
              </a:rPr>
              <a:t>123</a:t>
            </a:r>
            <a:r>
              <a:rPr lang="en-GB" sz="3200" dirty="0">
                <a:solidFill>
                  <a:srgbClr val="40458C"/>
                </a:solidFill>
                <a:latin typeface="Tahoma" charset="0"/>
              </a:rPr>
              <a:t>  = </a:t>
            </a:r>
            <a:r>
              <a:rPr lang="en-GB" sz="3200" dirty="0">
                <a:solidFill>
                  <a:srgbClr val="FF0000"/>
                </a:solidFill>
                <a:latin typeface="Tahoma" charset="0"/>
              </a:rPr>
              <a:t>1</a:t>
            </a:r>
            <a:r>
              <a:rPr lang="en-GB" sz="3200" dirty="0">
                <a:solidFill>
                  <a:srgbClr val="40458C"/>
                </a:solidFill>
                <a:latin typeface="Tahoma" charset="0"/>
              </a:rPr>
              <a:t> x 100 +</a:t>
            </a:r>
            <a:r>
              <a:rPr lang="en-GB" sz="3200" dirty="0">
                <a:solidFill>
                  <a:srgbClr val="FF0000"/>
                </a:solidFill>
                <a:latin typeface="Tahoma" charset="0"/>
              </a:rPr>
              <a:t> 2 </a:t>
            </a:r>
            <a:r>
              <a:rPr lang="en-GB" sz="3200" dirty="0">
                <a:solidFill>
                  <a:srgbClr val="40458C"/>
                </a:solidFill>
                <a:latin typeface="Tahoma" charset="0"/>
              </a:rPr>
              <a:t>x 10 + </a:t>
            </a:r>
            <a:r>
              <a:rPr lang="en-GB" sz="3200" dirty="0" smtClean="0">
                <a:solidFill>
                  <a:srgbClr val="FF0000"/>
                </a:solidFill>
                <a:latin typeface="Tahoma" charset="0"/>
              </a:rPr>
              <a:t>3 </a:t>
            </a:r>
            <a:r>
              <a:rPr lang="en-GB" sz="3200" dirty="0">
                <a:solidFill>
                  <a:srgbClr val="40458C"/>
                </a:solidFill>
                <a:latin typeface="Tahoma" charset="0"/>
              </a:rPr>
              <a:t>x </a:t>
            </a:r>
            <a:r>
              <a:rPr lang="en-GB" sz="3200" dirty="0" smtClean="0">
                <a:solidFill>
                  <a:srgbClr val="40458C"/>
                </a:solidFill>
                <a:latin typeface="Tahoma" charset="0"/>
              </a:rPr>
              <a:t>1</a:t>
            </a:r>
            <a:endParaRPr lang="en-GB" sz="3200" dirty="0">
              <a:solidFill>
                <a:srgbClr val="FF0000"/>
              </a:solidFill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88308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>
                <a:latin typeface="Tahoma" charset="0"/>
                <a:cs typeface="Bitstream Vera Sans" charset="0"/>
              </a:rPr>
              <a:t>Base </a:t>
            </a:r>
            <a:r>
              <a:rPr lang="en-GB" dirty="0" smtClean="0">
                <a:latin typeface="Tahoma" charset="0"/>
                <a:cs typeface="Bitstream Vera Sans" charset="0"/>
              </a:rPr>
              <a:t>10 Table</a:t>
            </a:r>
            <a:endParaRPr lang="en-GB" dirty="0">
              <a:latin typeface="Tahoma" charset="0"/>
              <a:cs typeface="Bitstream Vera Sans" charset="0"/>
            </a:endParaRPr>
          </a:p>
        </p:txBody>
      </p:sp>
      <p:sp>
        <p:nvSpPr>
          <p:cNvPr id="50181" name="Line 4"/>
          <p:cNvSpPr>
            <a:spLocks noChangeShapeType="1"/>
          </p:cNvSpPr>
          <p:nvPr/>
        </p:nvSpPr>
        <p:spPr bwMode="auto">
          <a:xfrm>
            <a:off x="2740968" y="2589981"/>
            <a:ext cx="1588" cy="16002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82" name="Line 5"/>
          <p:cNvSpPr>
            <a:spLocks noChangeShapeType="1"/>
          </p:cNvSpPr>
          <p:nvPr/>
        </p:nvSpPr>
        <p:spPr bwMode="auto">
          <a:xfrm>
            <a:off x="3655368" y="2589981"/>
            <a:ext cx="1588" cy="16002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83" name="Line 6"/>
          <p:cNvSpPr>
            <a:spLocks noChangeShapeType="1"/>
          </p:cNvSpPr>
          <p:nvPr/>
        </p:nvSpPr>
        <p:spPr bwMode="auto">
          <a:xfrm>
            <a:off x="4569768" y="2589981"/>
            <a:ext cx="1588" cy="16002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84" name="Line 7"/>
          <p:cNvSpPr>
            <a:spLocks noChangeShapeType="1"/>
          </p:cNvSpPr>
          <p:nvPr/>
        </p:nvSpPr>
        <p:spPr bwMode="auto">
          <a:xfrm>
            <a:off x="2740968" y="3351981"/>
            <a:ext cx="2743200" cy="1588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85" name="Line 8"/>
          <p:cNvSpPr>
            <a:spLocks noChangeShapeType="1"/>
          </p:cNvSpPr>
          <p:nvPr/>
        </p:nvSpPr>
        <p:spPr bwMode="auto">
          <a:xfrm>
            <a:off x="5484168" y="2589981"/>
            <a:ext cx="1588" cy="16002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86" name="Text Box 9"/>
          <p:cNvSpPr txBox="1">
            <a:spLocks noChangeArrowheads="1"/>
          </p:cNvSpPr>
          <p:nvPr/>
        </p:nvSpPr>
        <p:spPr bwMode="auto">
          <a:xfrm>
            <a:off x="4814295" y="2698027"/>
            <a:ext cx="405777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3200" dirty="0">
                <a:solidFill>
                  <a:srgbClr val="40458C"/>
                </a:solidFill>
                <a:latin typeface="Tahoma" charset="0"/>
              </a:rPr>
              <a:t>1</a:t>
            </a:r>
            <a:endParaRPr lang="en-GB" sz="3200" baseline="30000" dirty="0">
              <a:solidFill>
                <a:srgbClr val="40458C"/>
              </a:solidFill>
              <a:latin typeface="Tahoma" charset="0"/>
            </a:endParaRPr>
          </a:p>
        </p:txBody>
      </p:sp>
      <p:sp>
        <p:nvSpPr>
          <p:cNvPr id="50187" name="Text Box 10"/>
          <p:cNvSpPr txBox="1">
            <a:spLocks noChangeArrowheads="1"/>
          </p:cNvSpPr>
          <p:nvPr/>
        </p:nvSpPr>
        <p:spPr bwMode="auto">
          <a:xfrm>
            <a:off x="3798187" y="2698027"/>
            <a:ext cx="629797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3200" dirty="0" smtClean="0">
                <a:solidFill>
                  <a:srgbClr val="40458C"/>
                </a:solidFill>
                <a:latin typeface="Tahoma" charset="0"/>
              </a:rPr>
              <a:t>10</a:t>
            </a:r>
            <a:endParaRPr lang="en-GB" sz="3200" baseline="30000" dirty="0">
              <a:solidFill>
                <a:srgbClr val="40458C"/>
              </a:solidFill>
              <a:latin typeface="Tahoma" charset="0"/>
            </a:endParaRPr>
          </a:p>
        </p:txBody>
      </p:sp>
      <p:sp>
        <p:nvSpPr>
          <p:cNvPr id="50188" name="Text Box 11"/>
          <p:cNvSpPr txBox="1">
            <a:spLocks noChangeArrowheads="1"/>
          </p:cNvSpPr>
          <p:nvPr/>
        </p:nvSpPr>
        <p:spPr bwMode="auto">
          <a:xfrm>
            <a:off x="2771800" y="2698027"/>
            <a:ext cx="853817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3200" dirty="0" smtClean="0">
                <a:solidFill>
                  <a:srgbClr val="40458C"/>
                </a:solidFill>
                <a:latin typeface="Tahoma" charset="0"/>
              </a:rPr>
              <a:t>100</a:t>
            </a:r>
            <a:endParaRPr lang="en-GB" sz="3200" baseline="30000" dirty="0">
              <a:solidFill>
                <a:srgbClr val="40458C"/>
              </a:solidFill>
              <a:latin typeface="Tahoma" charset="0"/>
            </a:endParaRPr>
          </a:p>
        </p:txBody>
      </p:sp>
      <p:sp>
        <p:nvSpPr>
          <p:cNvPr id="50193" name="Text Box 16"/>
          <p:cNvSpPr txBox="1">
            <a:spLocks noChangeArrowheads="1"/>
          </p:cNvSpPr>
          <p:nvPr/>
        </p:nvSpPr>
        <p:spPr bwMode="auto">
          <a:xfrm>
            <a:off x="2947343" y="3504381"/>
            <a:ext cx="708025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3200" dirty="0">
                <a:solidFill>
                  <a:srgbClr val="FF0000"/>
                </a:solidFill>
                <a:latin typeface="Tahoma" charset="0"/>
              </a:rPr>
              <a:t>1</a:t>
            </a:r>
            <a:endParaRPr lang="en-GB" sz="3200" baseline="-25000" dirty="0">
              <a:solidFill>
                <a:srgbClr val="FF0000"/>
              </a:solidFill>
              <a:latin typeface="Tahoma" charset="0"/>
            </a:endParaRPr>
          </a:p>
        </p:txBody>
      </p:sp>
      <p:sp>
        <p:nvSpPr>
          <p:cNvPr id="50194" name="Text Box 17"/>
          <p:cNvSpPr txBox="1">
            <a:spLocks noChangeArrowheads="1"/>
          </p:cNvSpPr>
          <p:nvPr/>
        </p:nvSpPr>
        <p:spPr bwMode="auto">
          <a:xfrm>
            <a:off x="3807768" y="3504381"/>
            <a:ext cx="762000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3200" dirty="0" smtClean="0">
                <a:solidFill>
                  <a:srgbClr val="FF0000"/>
                </a:solidFill>
                <a:latin typeface="Tahoma" charset="0"/>
              </a:rPr>
              <a:t>2</a:t>
            </a:r>
            <a:endParaRPr lang="en-GB" sz="3200" baseline="-25000" dirty="0">
              <a:solidFill>
                <a:srgbClr val="FF0000"/>
              </a:solidFill>
              <a:latin typeface="Tahoma" charset="0"/>
            </a:endParaRPr>
          </a:p>
        </p:txBody>
      </p:sp>
      <p:sp>
        <p:nvSpPr>
          <p:cNvPr id="50195" name="Text Box 18"/>
          <p:cNvSpPr txBox="1">
            <a:spLocks noChangeArrowheads="1"/>
          </p:cNvSpPr>
          <p:nvPr/>
        </p:nvSpPr>
        <p:spPr bwMode="auto">
          <a:xfrm>
            <a:off x="4776143" y="3504381"/>
            <a:ext cx="708025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3200" dirty="0" smtClean="0">
                <a:solidFill>
                  <a:srgbClr val="FF0000"/>
                </a:solidFill>
                <a:latin typeface="Tahoma" charset="0"/>
              </a:rPr>
              <a:t>3</a:t>
            </a:r>
            <a:endParaRPr lang="en-GB" sz="3200" baseline="-25000" dirty="0">
              <a:solidFill>
                <a:srgbClr val="FF0000"/>
              </a:solidFill>
              <a:latin typeface="Tahoma" charset="0"/>
            </a:endParaRPr>
          </a:p>
        </p:txBody>
      </p:sp>
      <p:sp>
        <p:nvSpPr>
          <p:cNvPr id="50196" name="Line 19"/>
          <p:cNvSpPr>
            <a:spLocks noChangeShapeType="1"/>
          </p:cNvSpPr>
          <p:nvPr/>
        </p:nvSpPr>
        <p:spPr bwMode="auto">
          <a:xfrm>
            <a:off x="3131840" y="4185989"/>
            <a:ext cx="0" cy="453033"/>
          </a:xfrm>
          <a:prstGeom prst="line">
            <a:avLst/>
          </a:prstGeom>
          <a:noFill/>
          <a:ln w="25560">
            <a:solidFill>
              <a:srgbClr val="FF0000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97" name="Line 20"/>
          <p:cNvSpPr>
            <a:spLocks noChangeShapeType="1"/>
          </p:cNvSpPr>
          <p:nvPr/>
        </p:nvSpPr>
        <p:spPr bwMode="auto">
          <a:xfrm>
            <a:off x="5026968" y="4190181"/>
            <a:ext cx="1588" cy="448841"/>
          </a:xfrm>
          <a:prstGeom prst="line">
            <a:avLst/>
          </a:prstGeom>
          <a:noFill/>
          <a:ln w="25560">
            <a:solidFill>
              <a:srgbClr val="FF0000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98" name="Text Box 21"/>
          <p:cNvSpPr txBox="1">
            <a:spLocks noChangeArrowheads="1"/>
          </p:cNvSpPr>
          <p:nvPr/>
        </p:nvSpPr>
        <p:spPr bwMode="auto">
          <a:xfrm>
            <a:off x="2932236" y="4639022"/>
            <a:ext cx="1553928" cy="1202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dirty="0">
                <a:solidFill>
                  <a:srgbClr val="40458C"/>
                </a:solidFill>
                <a:latin typeface="Tahoma" charset="0"/>
              </a:rPr>
              <a:t>most</a:t>
            </a:r>
          </a:p>
          <a:p>
            <a:pPr eaLnBrk="1" hangingPunct="1">
              <a:buFont typeface="Tahoma" charset="0"/>
              <a:buNone/>
            </a:pPr>
            <a:r>
              <a:rPr lang="en-GB" dirty="0">
                <a:solidFill>
                  <a:srgbClr val="40458C"/>
                </a:solidFill>
                <a:latin typeface="Tahoma" charset="0"/>
              </a:rPr>
              <a:t>significant </a:t>
            </a:r>
          </a:p>
          <a:p>
            <a:pPr eaLnBrk="1" hangingPunct="1">
              <a:buFont typeface="Tahoma" charset="0"/>
              <a:buNone/>
            </a:pPr>
            <a:r>
              <a:rPr lang="en-GB" b="1" dirty="0" smtClean="0">
                <a:solidFill>
                  <a:srgbClr val="40458C"/>
                </a:solidFill>
                <a:latin typeface="Tahoma" charset="0"/>
              </a:rPr>
              <a:t>digit</a:t>
            </a:r>
            <a:endParaRPr lang="en-GB" b="1" dirty="0">
              <a:solidFill>
                <a:srgbClr val="40458C"/>
              </a:solidFill>
              <a:latin typeface="Tahoma" charset="0"/>
            </a:endParaRPr>
          </a:p>
        </p:txBody>
      </p:sp>
      <p:sp>
        <p:nvSpPr>
          <p:cNvPr id="50199" name="Text Box 22"/>
          <p:cNvSpPr txBox="1">
            <a:spLocks noChangeArrowheads="1"/>
          </p:cNvSpPr>
          <p:nvPr/>
        </p:nvSpPr>
        <p:spPr bwMode="auto">
          <a:xfrm>
            <a:off x="4876453" y="4686647"/>
            <a:ext cx="1553928" cy="1202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dirty="0">
                <a:solidFill>
                  <a:srgbClr val="40458C"/>
                </a:solidFill>
                <a:latin typeface="Tahoma" charset="0"/>
              </a:rPr>
              <a:t>least</a:t>
            </a:r>
          </a:p>
          <a:p>
            <a:pPr eaLnBrk="1" hangingPunct="1">
              <a:buFont typeface="Tahoma" charset="0"/>
              <a:buNone/>
            </a:pPr>
            <a:r>
              <a:rPr lang="en-GB" dirty="0">
                <a:solidFill>
                  <a:srgbClr val="40458C"/>
                </a:solidFill>
                <a:latin typeface="Tahoma" charset="0"/>
              </a:rPr>
              <a:t>significant </a:t>
            </a:r>
          </a:p>
          <a:p>
            <a:pPr eaLnBrk="1" hangingPunct="1">
              <a:buFont typeface="Tahoma" charset="0"/>
              <a:buNone/>
            </a:pPr>
            <a:r>
              <a:rPr lang="en-GB" b="1" dirty="0" smtClean="0">
                <a:solidFill>
                  <a:srgbClr val="40458C"/>
                </a:solidFill>
                <a:latin typeface="Tahoma" charset="0"/>
              </a:rPr>
              <a:t>digit</a:t>
            </a:r>
            <a:endParaRPr lang="en-GB" b="1" dirty="0">
              <a:solidFill>
                <a:srgbClr val="40458C"/>
              </a:solidFill>
              <a:latin typeface="Tahoma" charset="0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115616" y="1401883"/>
            <a:ext cx="6264696" cy="586957"/>
          </a:xfrm>
          <a:prstGeom prst="rect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175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200" dirty="0" smtClean="0">
                <a:solidFill>
                  <a:srgbClr val="FF0000"/>
                </a:solidFill>
                <a:latin typeface="Tahoma" charset="0"/>
              </a:rPr>
              <a:t>123</a:t>
            </a:r>
            <a:r>
              <a:rPr lang="en-GB" sz="3200" dirty="0" smtClean="0">
                <a:solidFill>
                  <a:srgbClr val="40458C"/>
                </a:solidFill>
                <a:latin typeface="Tahoma" charset="0"/>
              </a:rPr>
              <a:t>  = </a:t>
            </a:r>
            <a:r>
              <a:rPr lang="en-GB" sz="3200" dirty="0">
                <a:solidFill>
                  <a:srgbClr val="FF0000"/>
                </a:solidFill>
                <a:latin typeface="Tahoma" charset="0"/>
              </a:rPr>
              <a:t>1</a:t>
            </a:r>
            <a:r>
              <a:rPr lang="en-GB" sz="3200" dirty="0">
                <a:solidFill>
                  <a:srgbClr val="40458C"/>
                </a:solidFill>
                <a:latin typeface="Tahoma" charset="0"/>
              </a:rPr>
              <a:t> x 100 +</a:t>
            </a:r>
            <a:r>
              <a:rPr lang="en-GB" sz="3200" dirty="0">
                <a:solidFill>
                  <a:srgbClr val="FF0000"/>
                </a:solidFill>
                <a:latin typeface="Tahoma" charset="0"/>
              </a:rPr>
              <a:t> 2 </a:t>
            </a:r>
            <a:r>
              <a:rPr lang="en-GB" sz="3200" dirty="0">
                <a:solidFill>
                  <a:srgbClr val="40458C"/>
                </a:solidFill>
                <a:latin typeface="Tahoma" charset="0"/>
              </a:rPr>
              <a:t>x 10 + </a:t>
            </a:r>
            <a:r>
              <a:rPr lang="en-GB" sz="3200" dirty="0" smtClean="0">
                <a:solidFill>
                  <a:srgbClr val="FF0000"/>
                </a:solidFill>
                <a:latin typeface="Tahoma" charset="0"/>
              </a:rPr>
              <a:t>3 </a:t>
            </a:r>
            <a:r>
              <a:rPr lang="en-GB" sz="3200" dirty="0">
                <a:solidFill>
                  <a:srgbClr val="40458C"/>
                </a:solidFill>
                <a:latin typeface="Tahoma" charset="0"/>
              </a:rPr>
              <a:t>x </a:t>
            </a:r>
            <a:r>
              <a:rPr lang="en-GB" sz="3200" dirty="0" smtClean="0">
                <a:solidFill>
                  <a:srgbClr val="40458C"/>
                </a:solidFill>
                <a:latin typeface="Tahoma" charset="0"/>
              </a:rPr>
              <a:t>1</a:t>
            </a:r>
            <a:endParaRPr lang="en-GB" sz="3200" baseline="30000" dirty="0">
              <a:solidFill>
                <a:srgbClr val="40458C"/>
              </a:solidFill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45158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2522240" cy="17700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>
                <a:latin typeface="Tahoma" charset="0"/>
                <a:cs typeface="Bitstream Vera Sans" charset="0"/>
              </a:rPr>
              <a:t>Base </a:t>
            </a:r>
            <a:r>
              <a:rPr lang="en-GB" dirty="0" smtClean="0">
                <a:latin typeface="Tahoma" charset="0"/>
                <a:cs typeface="Bitstream Vera Sans" charset="0"/>
              </a:rPr>
              <a:t>2 Table</a:t>
            </a:r>
            <a:endParaRPr lang="en-GB" dirty="0">
              <a:latin typeface="Tahoma" charset="0"/>
              <a:cs typeface="Bitstream Vera Sans" charset="0"/>
            </a:endParaRPr>
          </a:p>
        </p:txBody>
      </p:sp>
      <p:sp>
        <p:nvSpPr>
          <p:cNvPr id="50179" name="Line 2"/>
          <p:cNvSpPr>
            <a:spLocks noChangeShapeType="1"/>
          </p:cNvSpPr>
          <p:nvPr/>
        </p:nvSpPr>
        <p:spPr bwMode="auto">
          <a:xfrm>
            <a:off x="3429000" y="457200"/>
            <a:ext cx="1588" cy="16002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80" name="Line 3"/>
          <p:cNvSpPr>
            <a:spLocks noChangeShapeType="1"/>
          </p:cNvSpPr>
          <p:nvPr/>
        </p:nvSpPr>
        <p:spPr bwMode="auto">
          <a:xfrm>
            <a:off x="4343400" y="457200"/>
            <a:ext cx="1588" cy="16002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81" name="Line 4"/>
          <p:cNvSpPr>
            <a:spLocks noChangeShapeType="1"/>
          </p:cNvSpPr>
          <p:nvPr/>
        </p:nvSpPr>
        <p:spPr bwMode="auto">
          <a:xfrm>
            <a:off x="5257800" y="457200"/>
            <a:ext cx="1588" cy="16002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82" name="Line 5"/>
          <p:cNvSpPr>
            <a:spLocks noChangeShapeType="1"/>
          </p:cNvSpPr>
          <p:nvPr/>
        </p:nvSpPr>
        <p:spPr bwMode="auto">
          <a:xfrm>
            <a:off x="6172200" y="457200"/>
            <a:ext cx="1588" cy="16002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83" name="Line 6"/>
          <p:cNvSpPr>
            <a:spLocks noChangeShapeType="1"/>
          </p:cNvSpPr>
          <p:nvPr/>
        </p:nvSpPr>
        <p:spPr bwMode="auto">
          <a:xfrm>
            <a:off x="7086600" y="457200"/>
            <a:ext cx="1588" cy="16002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84" name="Line 7"/>
          <p:cNvSpPr>
            <a:spLocks noChangeShapeType="1"/>
          </p:cNvSpPr>
          <p:nvPr/>
        </p:nvSpPr>
        <p:spPr bwMode="auto">
          <a:xfrm>
            <a:off x="3429000" y="1219200"/>
            <a:ext cx="4572000" cy="1588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85" name="Line 8"/>
          <p:cNvSpPr>
            <a:spLocks noChangeShapeType="1"/>
          </p:cNvSpPr>
          <p:nvPr/>
        </p:nvSpPr>
        <p:spPr bwMode="auto">
          <a:xfrm>
            <a:off x="8001000" y="457200"/>
            <a:ext cx="1588" cy="16002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86" name="Text Box 9"/>
          <p:cNvSpPr txBox="1">
            <a:spLocks noChangeArrowheads="1"/>
          </p:cNvSpPr>
          <p:nvPr/>
        </p:nvSpPr>
        <p:spPr bwMode="auto">
          <a:xfrm>
            <a:off x="7227888" y="487363"/>
            <a:ext cx="405777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3200" dirty="0">
                <a:solidFill>
                  <a:srgbClr val="40458C"/>
                </a:solidFill>
                <a:latin typeface="Tahoma" charset="0"/>
              </a:rPr>
              <a:t>1</a:t>
            </a:r>
            <a:endParaRPr lang="en-GB" sz="3200" baseline="30000" dirty="0">
              <a:solidFill>
                <a:srgbClr val="40458C"/>
              </a:solidFill>
              <a:latin typeface="Tahoma" charset="0"/>
            </a:endParaRPr>
          </a:p>
        </p:txBody>
      </p:sp>
      <p:sp>
        <p:nvSpPr>
          <p:cNvPr id="50187" name="Text Box 10"/>
          <p:cNvSpPr txBox="1">
            <a:spLocks noChangeArrowheads="1"/>
          </p:cNvSpPr>
          <p:nvPr/>
        </p:nvSpPr>
        <p:spPr bwMode="auto">
          <a:xfrm>
            <a:off x="6305550" y="487363"/>
            <a:ext cx="405777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3200" dirty="0" smtClean="0">
                <a:solidFill>
                  <a:srgbClr val="40458C"/>
                </a:solidFill>
                <a:latin typeface="Tahoma" charset="0"/>
              </a:rPr>
              <a:t>2</a:t>
            </a:r>
            <a:endParaRPr lang="en-GB" sz="3200" baseline="30000" dirty="0">
              <a:solidFill>
                <a:srgbClr val="40458C"/>
              </a:solidFill>
              <a:latin typeface="Tahoma" charset="0"/>
            </a:endParaRPr>
          </a:p>
        </p:txBody>
      </p:sp>
      <p:sp>
        <p:nvSpPr>
          <p:cNvPr id="50188" name="Text Box 11"/>
          <p:cNvSpPr txBox="1">
            <a:spLocks noChangeArrowheads="1"/>
          </p:cNvSpPr>
          <p:nvPr/>
        </p:nvSpPr>
        <p:spPr bwMode="auto">
          <a:xfrm>
            <a:off x="5391150" y="487363"/>
            <a:ext cx="405777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3200" dirty="0" smtClean="0">
                <a:solidFill>
                  <a:srgbClr val="40458C"/>
                </a:solidFill>
                <a:latin typeface="Tahoma" charset="0"/>
              </a:rPr>
              <a:t>4</a:t>
            </a:r>
            <a:endParaRPr lang="en-GB" sz="3200" baseline="30000" dirty="0">
              <a:solidFill>
                <a:srgbClr val="40458C"/>
              </a:solidFill>
              <a:latin typeface="Tahoma" charset="0"/>
            </a:endParaRPr>
          </a:p>
        </p:txBody>
      </p:sp>
      <p:sp>
        <p:nvSpPr>
          <p:cNvPr id="50189" name="Text Box 12"/>
          <p:cNvSpPr txBox="1">
            <a:spLocks noChangeArrowheads="1"/>
          </p:cNvSpPr>
          <p:nvPr/>
        </p:nvSpPr>
        <p:spPr bwMode="auto">
          <a:xfrm>
            <a:off x="4476750" y="487363"/>
            <a:ext cx="405777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3200" dirty="0" smtClean="0">
                <a:solidFill>
                  <a:srgbClr val="40458C"/>
                </a:solidFill>
                <a:latin typeface="Tahoma" charset="0"/>
              </a:rPr>
              <a:t>8</a:t>
            </a:r>
            <a:endParaRPr lang="en-GB" sz="3200" baseline="30000" dirty="0">
              <a:solidFill>
                <a:srgbClr val="40458C"/>
              </a:solidFill>
              <a:latin typeface="Tahoma" charset="0"/>
            </a:endParaRPr>
          </a:p>
        </p:txBody>
      </p:sp>
      <p:sp>
        <p:nvSpPr>
          <p:cNvPr id="50190" name="Text Box 13"/>
          <p:cNvSpPr txBox="1">
            <a:spLocks noChangeArrowheads="1"/>
          </p:cNvSpPr>
          <p:nvPr/>
        </p:nvSpPr>
        <p:spPr bwMode="auto">
          <a:xfrm>
            <a:off x="3562350" y="487363"/>
            <a:ext cx="629797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3200" dirty="0" smtClean="0">
                <a:solidFill>
                  <a:srgbClr val="40458C"/>
                </a:solidFill>
                <a:latin typeface="Tahoma" charset="0"/>
              </a:rPr>
              <a:t>16</a:t>
            </a:r>
            <a:endParaRPr lang="en-GB" sz="3200" baseline="30000" dirty="0">
              <a:solidFill>
                <a:srgbClr val="40458C"/>
              </a:solidFill>
              <a:latin typeface="Tahoma" charset="0"/>
            </a:endParaRPr>
          </a:p>
        </p:txBody>
      </p:sp>
      <p:sp>
        <p:nvSpPr>
          <p:cNvPr id="50191" name="Text Box 14"/>
          <p:cNvSpPr txBox="1">
            <a:spLocks noChangeArrowheads="1"/>
          </p:cNvSpPr>
          <p:nvPr/>
        </p:nvSpPr>
        <p:spPr bwMode="auto">
          <a:xfrm>
            <a:off x="3581400" y="1371600"/>
            <a:ext cx="762000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3200" dirty="0">
                <a:solidFill>
                  <a:srgbClr val="FF0000"/>
                </a:solidFill>
                <a:latin typeface="Tahoma" charset="0"/>
              </a:rPr>
              <a:t>1</a:t>
            </a:r>
            <a:endParaRPr lang="en-GB" sz="3200" baseline="-25000" dirty="0">
              <a:solidFill>
                <a:srgbClr val="FF0000"/>
              </a:solidFill>
              <a:latin typeface="Tahoma" charset="0"/>
            </a:endParaRPr>
          </a:p>
        </p:txBody>
      </p:sp>
      <p:sp>
        <p:nvSpPr>
          <p:cNvPr id="50192" name="Text Box 15"/>
          <p:cNvSpPr txBox="1">
            <a:spLocks noChangeArrowheads="1"/>
          </p:cNvSpPr>
          <p:nvPr/>
        </p:nvSpPr>
        <p:spPr bwMode="auto">
          <a:xfrm>
            <a:off x="4495800" y="1371600"/>
            <a:ext cx="762000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3200" dirty="0">
                <a:solidFill>
                  <a:srgbClr val="FF0000"/>
                </a:solidFill>
                <a:latin typeface="Tahoma" charset="0"/>
              </a:rPr>
              <a:t>0</a:t>
            </a:r>
            <a:endParaRPr lang="en-GB" sz="3200" baseline="-25000" dirty="0">
              <a:solidFill>
                <a:srgbClr val="FF0000"/>
              </a:solidFill>
              <a:latin typeface="Tahoma" charset="0"/>
            </a:endParaRPr>
          </a:p>
        </p:txBody>
      </p:sp>
      <p:sp>
        <p:nvSpPr>
          <p:cNvPr id="50193" name="Text Box 16"/>
          <p:cNvSpPr txBox="1">
            <a:spLocks noChangeArrowheads="1"/>
          </p:cNvSpPr>
          <p:nvPr/>
        </p:nvSpPr>
        <p:spPr bwMode="auto">
          <a:xfrm>
            <a:off x="5464175" y="1371600"/>
            <a:ext cx="708025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3200" dirty="0">
                <a:solidFill>
                  <a:srgbClr val="FF0000"/>
                </a:solidFill>
                <a:latin typeface="Tahoma" charset="0"/>
              </a:rPr>
              <a:t>1</a:t>
            </a:r>
            <a:endParaRPr lang="en-GB" sz="3200" baseline="-25000" dirty="0">
              <a:solidFill>
                <a:srgbClr val="FF0000"/>
              </a:solidFill>
              <a:latin typeface="Tahoma" charset="0"/>
            </a:endParaRPr>
          </a:p>
        </p:txBody>
      </p:sp>
      <p:sp>
        <p:nvSpPr>
          <p:cNvPr id="50194" name="Text Box 17"/>
          <p:cNvSpPr txBox="1">
            <a:spLocks noChangeArrowheads="1"/>
          </p:cNvSpPr>
          <p:nvPr/>
        </p:nvSpPr>
        <p:spPr bwMode="auto">
          <a:xfrm>
            <a:off x="6324600" y="1371600"/>
            <a:ext cx="762000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3200" dirty="0">
                <a:solidFill>
                  <a:srgbClr val="FF0000"/>
                </a:solidFill>
                <a:latin typeface="Tahoma" charset="0"/>
              </a:rPr>
              <a:t>0</a:t>
            </a:r>
            <a:endParaRPr lang="en-GB" sz="3200" baseline="-25000" dirty="0">
              <a:solidFill>
                <a:srgbClr val="FF0000"/>
              </a:solidFill>
              <a:latin typeface="Tahoma" charset="0"/>
            </a:endParaRPr>
          </a:p>
        </p:txBody>
      </p:sp>
      <p:sp>
        <p:nvSpPr>
          <p:cNvPr id="50195" name="Text Box 18"/>
          <p:cNvSpPr txBox="1">
            <a:spLocks noChangeArrowheads="1"/>
          </p:cNvSpPr>
          <p:nvPr/>
        </p:nvSpPr>
        <p:spPr bwMode="auto">
          <a:xfrm>
            <a:off x="7292975" y="1371600"/>
            <a:ext cx="708025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3200" dirty="0">
                <a:solidFill>
                  <a:srgbClr val="FF0000"/>
                </a:solidFill>
                <a:latin typeface="Tahoma" charset="0"/>
              </a:rPr>
              <a:t>0</a:t>
            </a:r>
            <a:endParaRPr lang="en-GB" sz="3200" baseline="-25000" dirty="0">
              <a:solidFill>
                <a:srgbClr val="FF0000"/>
              </a:solidFill>
              <a:latin typeface="Tahoma" charset="0"/>
            </a:endParaRPr>
          </a:p>
        </p:txBody>
      </p:sp>
      <p:sp>
        <p:nvSpPr>
          <p:cNvPr id="50196" name="Line 19"/>
          <p:cNvSpPr>
            <a:spLocks noChangeShapeType="1"/>
          </p:cNvSpPr>
          <p:nvPr/>
        </p:nvSpPr>
        <p:spPr bwMode="auto">
          <a:xfrm>
            <a:off x="3886200" y="1981201"/>
            <a:ext cx="0" cy="401190"/>
          </a:xfrm>
          <a:prstGeom prst="line">
            <a:avLst/>
          </a:prstGeom>
          <a:noFill/>
          <a:ln w="25560">
            <a:solidFill>
              <a:srgbClr val="FF0000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97" name="Line 20"/>
          <p:cNvSpPr>
            <a:spLocks noChangeShapeType="1"/>
          </p:cNvSpPr>
          <p:nvPr/>
        </p:nvSpPr>
        <p:spPr bwMode="auto">
          <a:xfrm>
            <a:off x="7543800" y="2057400"/>
            <a:ext cx="1588" cy="363488"/>
          </a:xfrm>
          <a:prstGeom prst="line">
            <a:avLst/>
          </a:prstGeom>
          <a:noFill/>
          <a:ln w="25560">
            <a:solidFill>
              <a:srgbClr val="FF0000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98" name="Text Box 21"/>
          <p:cNvSpPr txBox="1">
            <a:spLocks noChangeArrowheads="1"/>
          </p:cNvSpPr>
          <p:nvPr/>
        </p:nvSpPr>
        <p:spPr bwMode="auto">
          <a:xfrm>
            <a:off x="3580308" y="2420888"/>
            <a:ext cx="1855788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dirty="0">
                <a:solidFill>
                  <a:srgbClr val="40458C"/>
                </a:solidFill>
                <a:latin typeface="Tahoma" charset="0"/>
              </a:rPr>
              <a:t>most</a:t>
            </a:r>
          </a:p>
          <a:p>
            <a:pPr eaLnBrk="1" hangingPunct="1">
              <a:buFont typeface="Tahoma" charset="0"/>
              <a:buNone/>
            </a:pPr>
            <a:r>
              <a:rPr lang="en-GB" dirty="0">
                <a:solidFill>
                  <a:srgbClr val="40458C"/>
                </a:solidFill>
                <a:latin typeface="Tahoma" charset="0"/>
              </a:rPr>
              <a:t>significant </a:t>
            </a:r>
          </a:p>
          <a:p>
            <a:pPr eaLnBrk="1" hangingPunct="1">
              <a:buFont typeface="Tahoma" charset="0"/>
              <a:buNone/>
            </a:pPr>
            <a:r>
              <a:rPr lang="en-GB" b="1" dirty="0">
                <a:solidFill>
                  <a:srgbClr val="40458C"/>
                </a:solidFill>
                <a:latin typeface="Tahoma" charset="0"/>
              </a:rPr>
              <a:t>bit</a:t>
            </a:r>
          </a:p>
        </p:txBody>
      </p:sp>
      <p:sp>
        <p:nvSpPr>
          <p:cNvPr id="50199" name="Text Box 22"/>
          <p:cNvSpPr txBox="1">
            <a:spLocks noChangeArrowheads="1"/>
          </p:cNvSpPr>
          <p:nvPr/>
        </p:nvSpPr>
        <p:spPr bwMode="auto">
          <a:xfrm>
            <a:off x="7059613" y="2382391"/>
            <a:ext cx="1855787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dirty="0">
                <a:solidFill>
                  <a:srgbClr val="40458C"/>
                </a:solidFill>
                <a:latin typeface="Tahoma" charset="0"/>
              </a:rPr>
              <a:t>least</a:t>
            </a:r>
          </a:p>
          <a:p>
            <a:pPr eaLnBrk="1" hangingPunct="1">
              <a:buFont typeface="Tahoma" charset="0"/>
              <a:buNone/>
            </a:pPr>
            <a:r>
              <a:rPr lang="en-GB" dirty="0">
                <a:solidFill>
                  <a:srgbClr val="40458C"/>
                </a:solidFill>
                <a:latin typeface="Tahoma" charset="0"/>
              </a:rPr>
              <a:t>significant </a:t>
            </a:r>
          </a:p>
          <a:p>
            <a:pPr eaLnBrk="1" hangingPunct="1">
              <a:buFont typeface="Tahoma" charset="0"/>
              <a:buNone/>
            </a:pPr>
            <a:r>
              <a:rPr lang="en-GB" b="1" dirty="0">
                <a:solidFill>
                  <a:srgbClr val="40458C"/>
                </a:solidFill>
                <a:latin typeface="Tahoma" charset="0"/>
              </a:rPr>
              <a:t>bit</a:t>
            </a:r>
          </a:p>
        </p:txBody>
      </p:sp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107504" y="3717032"/>
            <a:ext cx="9001000" cy="586957"/>
          </a:xfrm>
          <a:prstGeom prst="rect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175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200" dirty="0" smtClean="0">
                <a:solidFill>
                  <a:srgbClr val="FF0000"/>
                </a:solidFill>
                <a:latin typeface="Tahoma" charset="0"/>
              </a:rPr>
              <a:t>10100</a:t>
            </a:r>
            <a:r>
              <a:rPr lang="en-GB" sz="3200" dirty="0" smtClean="0">
                <a:solidFill>
                  <a:srgbClr val="40458C"/>
                </a:solidFill>
                <a:latin typeface="Tahoma" charset="0"/>
              </a:rPr>
              <a:t>  = </a:t>
            </a:r>
            <a:r>
              <a:rPr lang="en-GB" sz="3200" dirty="0">
                <a:solidFill>
                  <a:srgbClr val="FF0000"/>
                </a:solidFill>
                <a:latin typeface="Tahoma" charset="0"/>
              </a:rPr>
              <a:t>1</a:t>
            </a:r>
            <a:r>
              <a:rPr lang="en-GB" sz="3200" dirty="0">
                <a:solidFill>
                  <a:srgbClr val="40458C"/>
                </a:solidFill>
                <a:latin typeface="Tahoma" charset="0"/>
              </a:rPr>
              <a:t> x </a:t>
            </a:r>
            <a:r>
              <a:rPr lang="en-GB" sz="3200" dirty="0" smtClean="0">
                <a:solidFill>
                  <a:srgbClr val="40458C"/>
                </a:solidFill>
                <a:latin typeface="Tahoma" charset="0"/>
              </a:rPr>
              <a:t>16 </a:t>
            </a:r>
            <a:r>
              <a:rPr lang="en-GB" sz="3200" dirty="0">
                <a:solidFill>
                  <a:srgbClr val="40458C"/>
                </a:solidFill>
                <a:latin typeface="Tahoma" charset="0"/>
              </a:rPr>
              <a:t>+</a:t>
            </a:r>
            <a:r>
              <a:rPr lang="en-GB" sz="3200" dirty="0">
                <a:solidFill>
                  <a:srgbClr val="FF0000"/>
                </a:solidFill>
                <a:latin typeface="Tahoma" charset="0"/>
              </a:rPr>
              <a:t> </a:t>
            </a:r>
            <a:r>
              <a:rPr lang="en-GB" sz="3200" dirty="0" smtClean="0">
                <a:solidFill>
                  <a:srgbClr val="FF0000"/>
                </a:solidFill>
                <a:latin typeface="Tahoma" charset="0"/>
              </a:rPr>
              <a:t>0 </a:t>
            </a:r>
            <a:r>
              <a:rPr lang="en-GB" sz="3200" dirty="0">
                <a:solidFill>
                  <a:srgbClr val="40458C"/>
                </a:solidFill>
                <a:latin typeface="Tahoma" charset="0"/>
              </a:rPr>
              <a:t>x 8</a:t>
            </a:r>
            <a:r>
              <a:rPr lang="en-GB" sz="3200" dirty="0" smtClean="0">
                <a:solidFill>
                  <a:srgbClr val="40458C"/>
                </a:solidFill>
                <a:latin typeface="Tahoma" charset="0"/>
              </a:rPr>
              <a:t> </a:t>
            </a:r>
            <a:r>
              <a:rPr lang="en-GB" sz="3200" dirty="0">
                <a:solidFill>
                  <a:srgbClr val="40458C"/>
                </a:solidFill>
                <a:latin typeface="Tahoma" charset="0"/>
              </a:rPr>
              <a:t>+ </a:t>
            </a:r>
            <a:r>
              <a:rPr lang="en-GB" sz="3200" dirty="0">
                <a:solidFill>
                  <a:srgbClr val="FF0000"/>
                </a:solidFill>
                <a:latin typeface="Tahoma" charset="0"/>
              </a:rPr>
              <a:t>1</a:t>
            </a:r>
            <a:r>
              <a:rPr lang="en-GB" sz="3200" dirty="0" smtClean="0">
                <a:solidFill>
                  <a:srgbClr val="FF0000"/>
                </a:solidFill>
                <a:latin typeface="Tahoma" charset="0"/>
              </a:rPr>
              <a:t> </a:t>
            </a:r>
            <a:r>
              <a:rPr lang="en-GB" sz="3200" dirty="0">
                <a:solidFill>
                  <a:srgbClr val="40458C"/>
                </a:solidFill>
                <a:latin typeface="Tahoma" charset="0"/>
              </a:rPr>
              <a:t>x </a:t>
            </a:r>
            <a:r>
              <a:rPr lang="en-GB" sz="3200" dirty="0" smtClean="0">
                <a:solidFill>
                  <a:srgbClr val="40458C"/>
                </a:solidFill>
                <a:latin typeface="Tahoma" charset="0"/>
              </a:rPr>
              <a:t>4 + </a:t>
            </a:r>
            <a:r>
              <a:rPr lang="en-GB" sz="3200" dirty="0" smtClean="0">
                <a:solidFill>
                  <a:srgbClr val="FF0000"/>
                </a:solidFill>
                <a:latin typeface="Tahoma" charset="0"/>
              </a:rPr>
              <a:t>0</a:t>
            </a:r>
            <a:r>
              <a:rPr lang="en-GB" sz="3200" dirty="0" smtClean="0">
                <a:solidFill>
                  <a:srgbClr val="40458C"/>
                </a:solidFill>
                <a:latin typeface="Tahoma" charset="0"/>
              </a:rPr>
              <a:t> x 2 + </a:t>
            </a:r>
            <a:r>
              <a:rPr lang="en-GB" sz="3200" dirty="0" smtClean="0">
                <a:solidFill>
                  <a:srgbClr val="FF0000"/>
                </a:solidFill>
                <a:latin typeface="Tahoma" charset="0"/>
              </a:rPr>
              <a:t>0</a:t>
            </a:r>
            <a:r>
              <a:rPr lang="en-GB" sz="3200" dirty="0" smtClean="0">
                <a:solidFill>
                  <a:srgbClr val="40458C"/>
                </a:solidFill>
                <a:latin typeface="Tahoma" charset="0"/>
              </a:rPr>
              <a:t> x 1</a:t>
            </a:r>
            <a:endParaRPr lang="en-GB" sz="3200" baseline="30000" dirty="0">
              <a:solidFill>
                <a:srgbClr val="40458C"/>
              </a:solidFill>
              <a:latin typeface="Tahoma" charset="0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7504" y="4570235"/>
            <a:ext cx="4536504" cy="586957"/>
          </a:xfrm>
          <a:prstGeom prst="rect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175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200" dirty="0" smtClean="0">
                <a:solidFill>
                  <a:srgbClr val="FF0000"/>
                </a:solidFill>
                <a:latin typeface="Tahoma" charset="0"/>
              </a:rPr>
              <a:t>10100</a:t>
            </a:r>
            <a:r>
              <a:rPr lang="en-GB" sz="3200" dirty="0" smtClean="0">
                <a:solidFill>
                  <a:srgbClr val="40458C"/>
                </a:solidFill>
                <a:latin typeface="Tahoma" charset="0"/>
              </a:rPr>
              <a:t>  = 16 </a:t>
            </a:r>
            <a:r>
              <a:rPr lang="en-GB" sz="3200" dirty="0">
                <a:solidFill>
                  <a:srgbClr val="40458C"/>
                </a:solidFill>
                <a:latin typeface="Tahoma" charset="0"/>
              </a:rPr>
              <a:t>+</a:t>
            </a:r>
            <a:r>
              <a:rPr lang="en-GB" sz="3200" dirty="0">
                <a:solidFill>
                  <a:srgbClr val="FF0000"/>
                </a:solidFill>
                <a:latin typeface="Tahoma" charset="0"/>
              </a:rPr>
              <a:t> </a:t>
            </a:r>
            <a:r>
              <a:rPr lang="en-GB" sz="3200" dirty="0" smtClean="0">
                <a:solidFill>
                  <a:srgbClr val="40458C"/>
                </a:solidFill>
                <a:latin typeface="Tahoma" charset="0"/>
              </a:rPr>
              <a:t>4  = 20</a:t>
            </a:r>
            <a:endParaRPr lang="en-GB" sz="3200" baseline="30000" dirty="0">
              <a:solidFill>
                <a:srgbClr val="40458C"/>
              </a:solidFill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6567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latin typeface="Tahoma" charset="0"/>
                <a:cs typeface="Bitstream Vera Sans" charset="0"/>
              </a:rPr>
              <a:t>Conversion to Binary</a:t>
            </a:r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295400"/>
            <a:ext cx="8077200" cy="2057400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latin typeface="Tahoma" charset="0"/>
                <a:cs typeface="Bitstream Vera Sans" charset="0"/>
              </a:rPr>
              <a:t>To convert a decimal integer to binary: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latin typeface="Tahoma" charset="0"/>
                <a:ea typeface="Bitstream Vera Sans" charset="0"/>
                <a:cs typeface="Bitstream Vera Sans" charset="0"/>
              </a:rPr>
              <a:t>Odd </a:t>
            </a:r>
            <a:r>
              <a:rPr lang="en-US" dirty="0">
                <a:latin typeface="Tahoma" charset="0"/>
                <a:ea typeface="Bitstream Vera Sans" charset="0"/>
                <a:cs typeface="Bitstream Vera Sans" charset="0"/>
                <a:sym typeface="Wingdings" charset="0"/>
              </a:rPr>
              <a:t> 1, Even  </a:t>
            </a:r>
            <a:r>
              <a:rPr lang="en-US" dirty="0" smtClean="0">
                <a:latin typeface="Tahoma" charset="0"/>
                <a:ea typeface="Bitstream Vera Sans" charset="0"/>
                <a:cs typeface="Bitstream Vera Sans" charset="0"/>
                <a:sym typeface="Wingdings" charset="0"/>
              </a:rPr>
              <a:t>0</a:t>
            </a:r>
            <a:endParaRPr lang="en-US" dirty="0">
              <a:latin typeface="Tahoma" charset="0"/>
              <a:ea typeface="Bitstream Vera Sans" charset="0"/>
              <a:cs typeface="Bitstream Vera Sans" charset="0"/>
              <a:sym typeface="Wingdings" charset="0"/>
            </a:endParaRP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latin typeface="Tahoma" charset="0"/>
                <a:ea typeface="Bitstream Vera Sans" charset="0"/>
                <a:cs typeface="Bitstream Vera Sans" charset="0"/>
              </a:rPr>
              <a:t>Divide by 2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latin typeface="Tahoma" charset="0"/>
                <a:ea typeface="Bitstream Vera Sans" charset="0"/>
                <a:cs typeface="Bitstream Vera Sans" charset="0"/>
              </a:rPr>
              <a:t>Stop when result of the division is 0</a:t>
            </a:r>
          </a:p>
        </p:txBody>
      </p:sp>
      <p:sp>
        <p:nvSpPr>
          <p:cNvPr id="72708" name="Rectangle 3"/>
          <p:cNvSpPr>
            <a:spLocks noChangeArrowheads="1"/>
          </p:cNvSpPr>
          <p:nvPr/>
        </p:nvSpPr>
        <p:spPr bwMode="auto">
          <a:xfrm>
            <a:off x="1676400" y="3429000"/>
            <a:ext cx="6019800" cy="494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400" dirty="0">
                <a:solidFill>
                  <a:srgbClr val="40458C"/>
                </a:solidFill>
                <a:latin typeface="Tahoma" charset="0"/>
              </a:rPr>
              <a:t>123 </a:t>
            </a:r>
            <a:r>
              <a:rPr lang="en-US" sz="2400" dirty="0">
                <a:solidFill>
                  <a:srgbClr val="40458C"/>
                </a:solidFill>
                <a:latin typeface="Tahoma" charset="0"/>
                <a:sym typeface="Wingdings" charset="0"/>
              </a:rPr>
              <a:t> 61  30  15  7  3  1  0</a:t>
            </a:r>
          </a:p>
        </p:txBody>
      </p:sp>
      <p:sp>
        <p:nvSpPr>
          <p:cNvPr id="72709" name="Line 4"/>
          <p:cNvSpPr>
            <a:spLocks noChangeShapeType="1"/>
          </p:cNvSpPr>
          <p:nvPr/>
        </p:nvSpPr>
        <p:spPr bwMode="auto">
          <a:xfrm>
            <a:off x="2055813" y="4000500"/>
            <a:ext cx="1587" cy="528638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2710" name="Rectangle 5"/>
          <p:cNvSpPr>
            <a:spLocks noChangeArrowheads="1"/>
          </p:cNvSpPr>
          <p:nvPr/>
        </p:nvSpPr>
        <p:spPr bwMode="auto">
          <a:xfrm>
            <a:off x="7558088" y="4191000"/>
            <a:ext cx="15859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>
                <a:solidFill>
                  <a:srgbClr val="40458C"/>
                </a:solidFill>
                <a:latin typeface="Tahoma" charset="0"/>
              </a:rPr>
              <a:t>Most</a:t>
            </a:r>
          </a:p>
          <a:p>
            <a:r>
              <a:rPr lang="en-GB">
                <a:solidFill>
                  <a:srgbClr val="40458C"/>
                </a:solidFill>
                <a:latin typeface="Tahoma" charset="0"/>
              </a:rPr>
              <a:t>Significant</a:t>
            </a:r>
          </a:p>
          <a:p>
            <a:r>
              <a:rPr lang="en-GB">
                <a:solidFill>
                  <a:srgbClr val="40458C"/>
                </a:solidFill>
                <a:latin typeface="Tahoma" charset="0"/>
              </a:rPr>
              <a:t>bit</a:t>
            </a:r>
            <a:endParaRPr lang="en-GB"/>
          </a:p>
        </p:txBody>
      </p:sp>
      <p:sp>
        <p:nvSpPr>
          <p:cNvPr id="72711" name="Line 4"/>
          <p:cNvSpPr>
            <a:spLocks noChangeShapeType="1"/>
          </p:cNvSpPr>
          <p:nvPr/>
        </p:nvSpPr>
        <p:spPr bwMode="auto">
          <a:xfrm>
            <a:off x="2894013" y="3995738"/>
            <a:ext cx="1587" cy="528637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2712" name="Line 4"/>
          <p:cNvSpPr>
            <a:spLocks noChangeShapeType="1"/>
          </p:cNvSpPr>
          <p:nvPr/>
        </p:nvSpPr>
        <p:spPr bwMode="auto">
          <a:xfrm>
            <a:off x="3732213" y="3995738"/>
            <a:ext cx="1587" cy="528637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2713" name="Line 4"/>
          <p:cNvSpPr>
            <a:spLocks noChangeShapeType="1"/>
          </p:cNvSpPr>
          <p:nvPr/>
        </p:nvSpPr>
        <p:spPr bwMode="auto">
          <a:xfrm>
            <a:off x="4570413" y="4000500"/>
            <a:ext cx="1587" cy="528638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2714" name="Line 4"/>
          <p:cNvSpPr>
            <a:spLocks noChangeShapeType="1"/>
          </p:cNvSpPr>
          <p:nvPr/>
        </p:nvSpPr>
        <p:spPr bwMode="auto">
          <a:xfrm>
            <a:off x="5257800" y="3995738"/>
            <a:ext cx="1588" cy="528637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2715" name="Line 4"/>
          <p:cNvSpPr>
            <a:spLocks noChangeShapeType="1"/>
          </p:cNvSpPr>
          <p:nvPr/>
        </p:nvSpPr>
        <p:spPr bwMode="auto">
          <a:xfrm>
            <a:off x="5942013" y="3995738"/>
            <a:ext cx="1587" cy="528637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2716" name="Line 4"/>
          <p:cNvSpPr>
            <a:spLocks noChangeShapeType="1"/>
          </p:cNvSpPr>
          <p:nvPr/>
        </p:nvSpPr>
        <p:spPr bwMode="auto">
          <a:xfrm>
            <a:off x="6627813" y="3995738"/>
            <a:ext cx="1587" cy="528637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2717" name="Line 4"/>
          <p:cNvSpPr>
            <a:spLocks noChangeShapeType="1"/>
          </p:cNvSpPr>
          <p:nvPr/>
        </p:nvSpPr>
        <p:spPr bwMode="auto">
          <a:xfrm>
            <a:off x="7313613" y="3995738"/>
            <a:ext cx="1587" cy="528637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2718" name="Rectangle 13"/>
          <p:cNvSpPr>
            <a:spLocks noChangeArrowheads="1"/>
          </p:cNvSpPr>
          <p:nvPr/>
        </p:nvSpPr>
        <p:spPr bwMode="auto">
          <a:xfrm>
            <a:off x="3581400" y="4605338"/>
            <a:ext cx="3526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40458C"/>
                </a:solidFill>
                <a:latin typeface="Tahoma" charset="0"/>
                <a:sym typeface="Wingdings" charset="0"/>
              </a:rPr>
              <a:t>0</a:t>
            </a:r>
            <a:endParaRPr lang="en-GB" sz="2400"/>
          </a:p>
        </p:txBody>
      </p:sp>
      <p:sp>
        <p:nvSpPr>
          <p:cNvPr id="72719" name="Rectangle 14"/>
          <p:cNvSpPr>
            <a:spLocks noChangeArrowheads="1"/>
          </p:cNvSpPr>
          <p:nvPr/>
        </p:nvSpPr>
        <p:spPr bwMode="auto">
          <a:xfrm>
            <a:off x="1905000" y="4605338"/>
            <a:ext cx="3526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ahoma" charset="0"/>
                <a:sym typeface="Wingdings" charset="0"/>
              </a:rPr>
              <a:t>1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72720" name="Rectangle 15"/>
          <p:cNvSpPr>
            <a:spLocks noChangeArrowheads="1"/>
          </p:cNvSpPr>
          <p:nvPr/>
        </p:nvSpPr>
        <p:spPr bwMode="auto">
          <a:xfrm>
            <a:off x="2743200" y="4605338"/>
            <a:ext cx="3526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0000"/>
                </a:solidFill>
                <a:latin typeface="Tahoma" charset="0"/>
                <a:sym typeface="Wingdings" charset="0"/>
              </a:rPr>
              <a:t>1</a:t>
            </a:r>
            <a:endParaRPr lang="en-GB" sz="2400">
              <a:solidFill>
                <a:srgbClr val="FF0000"/>
              </a:solidFill>
            </a:endParaRPr>
          </a:p>
        </p:txBody>
      </p:sp>
      <p:sp>
        <p:nvSpPr>
          <p:cNvPr id="72721" name="Rectangle 16"/>
          <p:cNvSpPr>
            <a:spLocks noChangeArrowheads="1"/>
          </p:cNvSpPr>
          <p:nvPr/>
        </p:nvSpPr>
        <p:spPr bwMode="auto">
          <a:xfrm>
            <a:off x="4419600" y="4605338"/>
            <a:ext cx="3526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0000"/>
                </a:solidFill>
                <a:latin typeface="Tahoma" charset="0"/>
                <a:sym typeface="Wingdings" charset="0"/>
              </a:rPr>
              <a:t>1</a:t>
            </a:r>
            <a:endParaRPr lang="en-GB" sz="2400">
              <a:solidFill>
                <a:srgbClr val="FF0000"/>
              </a:solidFill>
            </a:endParaRPr>
          </a:p>
        </p:txBody>
      </p:sp>
      <p:sp>
        <p:nvSpPr>
          <p:cNvPr id="72722" name="Rectangle 17"/>
          <p:cNvSpPr>
            <a:spLocks noChangeArrowheads="1"/>
          </p:cNvSpPr>
          <p:nvPr/>
        </p:nvSpPr>
        <p:spPr bwMode="auto">
          <a:xfrm>
            <a:off x="5105400" y="4605338"/>
            <a:ext cx="3526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0000"/>
                </a:solidFill>
                <a:latin typeface="Tahoma" charset="0"/>
                <a:sym typeface="Wingdings" charset="0"/>
              </a:rPr>
              <a:t>1</a:t>
            </a:r>
            <a:endParaRPr lang="en-GB" sz="2400">
              <a:solidFill>
                <a:srgbClr val="FF0000"/>
              </a:solidFill>
            </a:endParaRPr>
          </a:p>
        </p:txBody>
      </p:sp>
      <p:sp>
        <p:nvSpPr>
          <p:cNvPr id="72723" name="Rectangle 18"/>
          <p:cNvSpPr>
            <a:spLocks noChangeArrowheads="1"/>
          </p:cNvSpPr>
          <p:nvPr/>
        </p:nvSpPr>
        <p:spPr bwMode="auto">
          <a:xfrm>
            <a:off x="5791200" y="4605338"/>
            <a:ext cx="3526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0000"/>
                </a:solidFill>
                <a:latin typeface="Tahoma" charset="0"/>
                <a:sym typeface="Wingdings" charset="0"/>
              </a:rPr>
              <a:t>1</a:t>
            </a:r>
            <a:endParaRPr lang="en-GB" sz="2400">
              <a:solidFill>
                <a:srgbClr val="FF0000"/>
              </a:solidFill>
            </a:endParaRPr>
          </a:p>
        </p:txBody>
      </p:sp>
      <p:sp>
        <p:nvSpPr>
          <p:cNvPr id="72724" name="Rectangle 19"/>
          <p:cNvSpPr>
            <a:spLocks noChangeArrowheads="1"/>
          </p:cNvSpPr>
          <p:nvPr/>
        </p:nvSpPr>
        <p:spPr bwMode="auto">
          <a:xfrm>
            <a:off x="6477000" y="4600575"/>
            <a:ext cx="3526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0000"/>
                </a:solidFill>
                <a:latin typeface="Tahoma" charset="0"/>
                <a:sym typeface="Wingdings" charset="0"/>
              </a:rPr>
              <a:t>1</a:t>
            </a:r>
            <a:endParaRPr lang="en-GB" sz="2400">
              <a:solidFill>
                <a:srgbClr val="FF0000"/>
              </a:solidFill>
            </a:endParaRPr>
          </a:p>
        </p:txBody>
      </p:sp>
      <p:sp>
        <p:nvSpPr>
          <p:cNvPr id="72725" name="Rectangle 20"/>
          <p:cNvSpPr>
            <a:spLocks noChangeArrowheads="1"/>
          </p:cNvSpPr>
          <p:nvPr/>
        </p:nvSpPr>
        <p:spPr bwMode="auto">
          <a:xfrm>
            <a:off x="2195736" y="5606177"/>
            <a:ext cx="4709718" cy="559127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lnSpc>
                <a:spcPct val="110000"/>
              </a:lnSpc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dirty="0">
                <a:solidFill>
                  <a:srgbClr val="40458C"/>
                </a:solidFill>
                <a:latin typeface="Courier"/>
                <a:cs typeface="Courier"/>
              </a:rPr>
              <a:t>123</a:t>
            </a:r>
            <a:r>
              <a:rPr lang="en-GB" sz="2800" baseline="-25000" dirty="0">
                <a:solidFill>
                  <a:srgbClr val="40458C"/>
                </a:solidFill>
                <a:latin typeface="Courier"/>
                <a:cs typeface="Courier"/>
              </a:rPr>
              <a:t>10</a:t>
            </a:r>
            <a:r>
              <a:rPr lang="en-GB" sz="2800" dirty="0">
                <a:solidFill>
                  <a:srgbClr val="40458C"/>
                </a:solidFill>
                <a:latin typeface="Courier"/>
                <a:cs typeface="Courier"/>
              </a:rPr>
              <a:t> = 1 1 1 1 0 1 1</a:t>
            </a:r>
            <a:r>
              <a:rPr lang="en-GB" sz="2800" baseline="-25000" dirty="0">
                <a:solidFill>
                  <a:srgbClr val="40458C"/>
                </a:solidFill>
                <a:latin typeface="Courier"/>
                <a:cs typeface="Courier"/>
              </a:rPr>
              <a:t>2</a:t>
            </a:r>
          </a:p>
        </p:txBody>
      </p:sp>
      <p:sp>
        <p:nvSpPr>
          <p:cNvPr id="72726" name="Rectangle 21"/>
          <p:cNvSpPr>
            <a:spLocks noChangeArrowheads="1"/>
          </p:cNvSpPr>
          <p:nvPr/>
        </p:nvSpPr>
        <p:spPr bwMode="auto">
          <a:xfrm>
            <a:off x="152400" y="4191000"/>
            <a:ext cx="15859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GB">
                <a:solidFill>
                  <a:srgbClr val="40458C"/>
                </a:solidFill>
                <a:latin typeface="Tahoma" charset="0"/>
              </a:rPr>
              <a:t>Least</a:t>
            </a:r>
          </a:p>
          <a:p>
            <a:pPr algn="r"/>
            <a:r>
              <a:rPr lang="en-GB">
                <a:solidFill>
                  <a:srgbClr val="40458C"/>
                </a:solidFill>
                <a:latin typeface="Tahoma" charset="0"/>
              </a:rPr>
              <a:t>Significant</a:t>
            </a:r>
          </a:p>
          <a:p>
            <a:pPr algn="r"/>
            <a:r>
              <a:rPr lang="en-GB">
                <a:solidFill>
                  <a:srgbClr val="40458C"/>
                </a:solidFill>
                <a:latin typeface="Tahoma" charset="0"/>
              </a:rPr>
              <a:t>bit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36058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latin typeface="Tahoma" charset="0"/>
                <a:cs typeface="Bitstream Vera Sans" charset="0"/>
              </a:rPr>
              <a:t>Quiz</a:t>
            </a: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4930775"/>
          </a:xfrm>
        </p:spPr>
        <p:txBody>
          <a:bodyPr/>
          <a:lstStyle/>
          <a:p>
            <a:pPr marL="527050" indent="-527050" eaLnBrk="1" hangingPunct="1">
              <a:lnSpc>
                <a:spcPct val="105000"/>
              </a:lnSpc>
              <a:tabLst>
                <a:tab pos="644525" algn="l"/>
                <a:tab pos="1101725" algn="l"/>
                <a:tab pos="1558925" algn="l"/>
                <a:tab pos="2016125" algn="l"/>
                <a:tab pos="2473325" algn="l"/>
                <a:tab pos="2930525" algn="l"/>
                <a:tab pos="3387725" algn="l"/>
                <a:tab pos="3844925" algn="l"/>
                <a:tab pos="4302125" algn="l"/>
                <a:tab pos="4759325" algn="l"/>
                <a:tab pos="5216525" algn="l"/>
                <a:tab pos="5673725" algn="l"/>
                <a:tab pos="6130925" algn="l"/>
                <a:tab pos="6588125" algn="l"/>
                <a:tab pos="7045325" algn="l"/>
                <a:tab pos="7502525" algn="l"/>
                <a:tab pos="7959725" algn="l"/>
                <a:tab pos="8416925" algn="l"/>
                <a:tab pos="8874125" algn="l"/>
                <a:tab pos="93313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Convert 0011</a:t>
            </a:r>
            <a:r>
              <a:rPr lang="en-GB" baseline="-25000" dirty="0" smtClean="0">
                <a:latin typeface="Tahoma" charset="0"/>
                <a:cs typeface="Bitstream Vera Sans" charset="0"/>
              </a:rPr>
              <a:t>2</a:t>
            </a:r>
            <a:r>
              <a:rPr lang="en-GB" dirty="0" smtClean="0">
                <a:latin typeface="Tahoma" charset="0"/>
                <a:cs typeface="Bitstream Vera Sans" charset="0"/>
              </a:rPr>
              <a:t> </a:t>
            </a:r>
            <a:r>
              <a:rPr lang="en-GB" dirty="0">
                <a:latin typeface="Tahoma" charset="0"/>
                <a:cs typeface="Bitstream Vera Sans" charset="0"/>
              </a:rPr>
              <a:t>to decimal</a:t>
            </a:r>
          </a:p>
          <a:p>
            <a:pPr marL="527050" indent="-527050" eaLnBrk="1" hangingPunct="1">
              <a:lnSpc>
                <a:spcPct val="105000"/>
              </a:lnSpc>
              <a:buFont typeface="Wingdings" charset="0"/>
              <a:buNone/>
              <a:tabLst>
                <a:tab pos="644525" algn="l"/>
                <a:tab pos="1101725" algn="l"/>
                <a:tab pos="1558925" algn="l"/>
                <a:tab pos="2016125" algn="l"/>
                <a:tab pos="2473325" algn="l"/>
                <a:tab pos="2930525" algn="l"/>
                <a:tab pos="3387725" algn="l"/>
                <a:tab pos="3844925" algn="l"/>
                <a:tab pos="4302125" algn="l"/>
                <a:tab pos="4759325" algn="l"/>
                <a:tab pos="5216525" algn="l"/>
                <a:tab pos="5673725" algn="l"/>
                <a:tab pos="6130925" algn="l"/>
                <a:tab pos="6588125" algn="l"/>
                <a:tab pos="7045325" algn="l"/>
                <a:tab pos="7502525" algn="l"/>
                <a:tab pos="7959725" algn="l"/>
                <a:tab pos="8416925" algn="l"/>
                <a:tab pos="8874125" algn="l"/>
                <a:tab pos="9331325" algn="l"/>
              </a:tabLst>
            </a:pPr>
            <a:endParaRPr lang="en-GB" dirty="0">
              <a:latin typeface="Tahoma" charset="0"/>
              <a:cs typeface="Bitstream Vera Sans" charset="0"/>
            </a:endParaRPr>
          </a:p>
          <a:p>
            <a:pPr marL="527050" indent="-527050" eaLnBrk="1" hangingPunct="1">
              <a:lnSpc>
                <a:spcPct val="105000"/>
              </a:lnSpc>
              <a:tabLst>
                <a:tab pos="644525" algn="l"/>
                <a:tab pos="1101725" algn="l"/>
                <a:tab pos="1558925" algn="l"/>
                <a:tab pos="2016125" algn="l"/>
                <a:tab pos="2473325" algn="l"/>
                <a:tab pos="2930525" algn="l"/>
                <a:tab pos="3387725" algn="l"/>
                <a:tab pos="3844925" algn="l"/>
                <a:tab pos="4302125" algn="l"/>
                <a:tab pos="4759325" algn="l"/>
                <a:tab pos="5216525" algn="l"/>
                <a:tab pos="5673725" algn="l"/>
                <a:tab pos="6130925" algn="l"/>
                <a:tab pos="6588125" algn="l"/>
                <a:tab pos="7045325" algn="l"/>
                <a:tab pos="7502525" algn="l"/>
                <a:tab pos="7959725" algn="l"/>
                <a:tab pos="8416925" algn="l"/>
                <a:tab pos="8874125" algn="l"/>
                <a:tab pos="93313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Convert 1111</a:t>
            </a:r>
            <a:r>
              <a:rPr lang="en-GB" baseline="-25000" dirty="0" smtClean="0">
                <a:latin typeface="Tahoma" charset="0"/>
                <a:cs typeface="Bitstream Vera Sans" charset="0"/>
              </a:rPr>
              <a:t>2</a:t>
            </a:r>
            <a:r>
              <a:rPr lang="en-GB" dirty="0" smtClean="0">
                <a:latin typeface="Tahoma" charset="0"/>
                <a:cs typeface="Bitstream Vera Sans" charset="0"/>
              </a:rPr>
              <a:t> </a:t>
            </a:r>
            <a:r>
              <a:rPr lang="en-GB" dirty="0">
                <a:latin typeface="Tahoma" charset="0"/>
                <a:cs typeface="Bitstream Vera Sans" charset="0"/>
              </a:rPr>
              <a:t>to </a:t>
            </a:r>
            <a:r>
              <a:rPr lang="en-GB" dirty="0" smtClean="0">
                <a:latin typeface="Tahoma" charset="0"/>
                <a:cs typeface="Bitstream Vera Sans" charset="0"/>
              </a:rPr>
              <a:t>decimal</a:t>
            </a:r>
          </a:p>
          <a:p>
            <a:pPr marL="0" indent="0" eaLnBrk="1" hangingPunct="1">
              <a:lnSpc>
                <a:spcPct val="105000"/>
              </a:lnSpc>
              <a:buNone/>
              <a:tabLst>
                <a:tab pos="644525" algn="l"/>
                <a:tab pos="1101725" algn="l"/>
                <a:tab pos="1558925" algn="l"/>
                <a:tab pos="2016125" algn="l"/>
                <a:tab pos="2473325" algn="l"/>
                <a:tab pos="2930525" algn="l"/>
                <a:tab pos="3387725" algn="l"/>
                <a:tab pos="3844925" algn="l"/>
                <a:tab pos="4302125" algn="l"/>
                <a:tab pos="4759325" algn="l"/>
                <a:tab pos="5216525" algn="l"/>
                <a:tab pos="5673725" algn="l"/>
                <a:tab pos="6130925" algn="l"/>
                <a:tab pos="6588125" algn="l"/>
                <a:tab pos="7045325" algn="l"/>
                <a:tab pos="7502525" algn="l"/>
                <a:tab pos="7959725" algn="l"/>
                <a:tab pos="8416925" algn="l"/>
                <a:tab pos="8874125" algn="l"/>
                <a:tab pos="9331325" algn="l"/>
              </a:tabLst>
            </a:pPr>
            <a:endParaRPr lang="en-GB" dirty="0" smtClean="0">
              <a:latin typeface="Tahoma" charset="0"/>
              <a:cs typeface="Bitstream Vera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35518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3096344"/>
          </a:xfrm>
        </p:spPr>
        <p:txBody>
          <a:bodyPr/>
          <a:lstStyle/>
          <a:p>
            <a:r>
              <a:rPr lang="en-GB" dirty="0" smtClean="0"/>
              <a:t>Powers and Exponents</a:t>
            </a:r>
            <a:br>
              <a:rPr lang="en-GB" dirty="0" smtClean="0"/>
            </a:b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159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Powers and Exponents</a:t>
            </a:r>
            <a:endParaRPr lang="en-GB" dirty="0">
              <a:latin typeface="Tahoma" charset="0"/>
              <a:cs typeface="Bitstream Vera Sans" charset="0"/>
            </a:endParaRPr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671264" y="1052736"/>
            <a:ext cx="8077200" cy="5328592"/>
          </a:xfrm>
        </p:spPr>
        <p:txBody>
          <a:bodyPr/>
          <a:lstStyle/>
          <a:p>
            <a:pPr eaLnBrk="1" hangingPunct="1">
              <a:spcBef>
                <a:spcPts val="800"/>
              </a:spcBef>
              <a:buSzPct val="96000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  <a:tab pos="10048875" algn="l"/>
                <a:tab pos="10506075" algn="l"/>
                <a:tab pos="10509250" algn="l"/>
                <a:tab pos="10512425" algn="l"/>
              </a:tabLst>
            </a:pPr>
            <a:r>
              <a:rPr lang="en-GB" sz="3200" dirty="0">
                <a:solidFill>
                  <a:srgbClr val="FF0000"/>
                </a:solidFill>
                <a:latin typeface="Tahoma" charset="0"/>
                <a:cs typeface="Bitstream Vera Sans" charset="0"/>
              </a:rPr>
              <a:t>10</a:t>
            </a:r>
            <a:r>
              <a:rPr lang="en-GB" sz="3200" baseline="30000" dirty="0">
                <a:solidFill>
                  <a:srgbClr val="FF0000"/>
                </a:solidFill>
                <a:latin typeface="Tahoma" charset="0"/>
                <a:cs typeface="Bitstream Vera Sans" charset="0"/>
              </a:rPr>
              <a:t>N</a:t>
            </a:r>
            <a:r>
              <a:rPr lang="en-GB" sz="3200" dirty="0">
                <a:latin typeface="Tahoma" charset="0"/>
                <a:cs typeface="Bitstream Vera Sans" charset="0"/>
              </a:rPr>
              <a:t> 	</a:t>
            </a:r>
            <a:r>
              <a:rPr lang="en-GB" sz="3200" dirty="0" smtClean="0">
                <a:latin typeface="Tahoma" charset="0"/>
                <a:cs typeface="Bitstream Vera Sans" charset="0"/>
              </a:rPr>
              <a:t>Power of 10</a:t>
            </a:r>
            <a:br>
              <a:rPr lang="en-GB" sz="3200" dirty="0" smtClean="0">
                <a:latin typeface="Tahoma" charset="0"/>
                <a:cs typeface="Bitstream Vera Sans" charset="0"/>
              </a:rPr>
            </a:br>
            <a:r>
              <a:rPr lang="en-GB" sz="3200" dirty="0" smtClean="0">
                <a:latin typeface="Tahoma" charset="0"/>
                <a:cs typeface="Bitstream Vera Sans" charset="0"/>
              </a:rPr>
              <a:t>           </a:t>
            </a:r>
            <a:r>
              <a:rPr lang="ja-JP" altLang="en-GB" sz="3200" dirty="0" smtClean="0">
                <a:latin typeface="Tahoma" charset="0"/>
                <a:cs typeface="Bitstream Vera Sans" charset="0"/>
              </a:rPr>
              <a:t>‘</a:t>
            </a:r>
            <a:r>
              <a:rPr lang="en-GB" sz="3200" dirty="0">
                <a:latin typeface="Tahoma" charset="0"/>
                <a:cs typeface="Bitstream Vera Sans" charset="0"/>
              </a:rPr>
              <a:t>N</a:t>
            </a:r>
            <a:r>
              <a:rPr lang="ja-JP" altLang="en-GB" sz="3200" dirty="0">
                <a:latin typeface="Tahoma" charset="0"/>
                <a:cs typeface="Bitstream Vera Sans" charset="0"/>
              </a:rPr>
              <a:t>’</a:t>
            </a:r>
            <a:r>
              <a:rPr lang="en-GB" sz="3200" dirty="0">
                <a:latin typeface="Tahoma" charset="0"/>
                <a:cs typeface="Bitstream Vera Sans" charset="0"/>
              </a:rPr>
              <a:t> is an exponent</a:t>
            </a:r>
          </a:p>
          <a:p>
            <a:pPr eaLnBrk="1" hangingPunct="1">
              <a:spcBef>
                <a:spcPts val="800"/>
              </a:spcBef>
              <a:buFont typeface="Wingdings" charset="0"/>
              <a:buNone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  <a:tab pos="10048875" algn="l"/>
                <a:tab pos="10506075" algn="l"/>
                <a:tab pos="10509250" algn="l"/>
                <a:tab pos="10512425" algn="l"/>
              </a:tabLst>
            </a:pPr>
            <a:endParaRPr lang="en-GB" sz="3200" dirty="0">
              <a:latin typeface="Tahoma" charset="0"/>
              <a:cs typeface="Bitstream Vera Sans" charset="0"/>
            </a:endParaRPr>
          </a:p>
          <a:p>
            <a:pPr eaLnBrk="1" hangingPunct="1">
              <a:spcBef>
                <a:spcPts val="800"/>
              </a:spcBef>
              <a:buFont typeface="Wingdings" charset="0"/>
              <a:buNone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  <a:tab pos="10048875" algn="l"/>
                <a:tab pos="10506075" algn="l"/>
                <a:tab pos="10509250" algn="l"/>
                <a:tab pos="10512425" algn="l"/>
              </a:tabLst>
            </a:pPr>
            <a:endParaRPr lang="en-GB" sz="3200" dirty="0" smtClean="0">
              <a:latin typeface="Tahoma" charset="0"/>
              <a:cs typeface="Bitstream Vera Sans" charset="0"/>
            </a:endParaRPr>
          </a:p>
          <a:p>
            <a:pPr eaLnBrk="1" hangingPunct="1">
              <a:spcBef>
                <a:spcPts val="800"/>
              </a:spcBef>
              <a:buFont typeface="Wingdings" charset="0"/>
              <a:buNone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  <a:tab pos="10048875" algn="l"/>
                <a:tab pos="10506075" algn="l"/>
                <a:tab pos="10509250" algn="l"/>
                <a:tab pos="10512425" algn="l"/>
              </a:tabLst>
            </a:pPr>
            <a:endParaRPr lang="en-GB" sz="3200" dirty="0">
              <a:latin typeface="Tahoma" charset="0"/>
              <a:cs typeface="Bitstream Vera Sans" charset="0"/>
            </a:endParaRPr>
          </a:p>
          <a:p>
            <a:pPr eaLnBrk="1" hangingPunct="1">
              <a:spcBef>
                <a:spcPts val="800"/>
              </a:spcBef>
              <a:buFont typeface="Wingdings" charset="0"/>
              <a:buNone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  <a:tab pos="10048875" algn="l"/>
                <a:tab pos="10506075" algn="l"/>
                <a:tab pos="10509250" algn="l"/>
                <a:tab pos="10512425" algn="l"/>
              </a:tabLst>
            </a:pPr>
            <a:endParaRPr lang="en-GB" sz="3200" dirty="0">
              <a:latin typeface="Tahoma" charset="0"/>
              <a:cs typeface="Bitstream Vera Sans" charset="0"/>
            </a:endParaRPr>
          </a:p>
          <a:p>
            <a:pPr eaLnBrk="1" hangingPunct="1">
              <a:spcBef>
                <a:spcPts val="800"/>
              </a:spcBef>
              <a:buSzPct val="96000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  <a:tab pos="10048875" algn="l"/>
                <a:tab pos="10506075" algn="l"/>
                <a:tab pos="10509250" algn="l"/>
                <a:tab pos="10512425" algn="l"/>
              </a:tabLst>
            </a:pPr>
            <a:endParaRPr lang="en-GB" sz="3200" dirty="0" smtClean="0">
              <a:latin typeface="Tahoma" charset="0"/>
              <a:cs typeface="Bitstream Vera Sans" charset="0"/>
            </a:endParaRPr>
          </a:p>
          <a:p>
            <a:pPr eaLnBrk="1" hangingPunct="1">
              <a:spcBef>
                <a:spcPts val="800"/>
              </a:spcBef>
              <a:buSzPct val="96000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  <a:tab pos="10048875" algn="l"/>
                <a:tab pos="10506075" algn="l"/>
                <a:tab pos="10509250" algn="l"/>
                <a:tab pos="10512425" algn="l"/>
              </a:tabLst>
            </a:pPr>
            <a:r>
              <a:rPr lang="en-GB" sz="3200" dirty="0" smtClean="0">
                <a:latin typeface="Tahoma" charset="0"/>
                <a:cs typeface="Bitstream Vera Sans" charset="0"/>
              </a:rPr>
              <a:t>10</a:t>
            </a:r>
            <a:r>
              <a:rPr lang="en-GB" sz="3200" baseline="30000" dirty="0" smtClean="0">
                <a:latin typeface="Tahoma" charset="0"/>
                <a:cs typeface="Bitstream Vera Sans" charset="0"/>
              </a:rPr>
              <a:t>0</a:t>
            </a:r>
            <a:r>
              <a:rPr lang="en-GB" sz="3200" dirty="0" smtClean="0">
                <a:latin typeface="Tahoma" charset="0"/>
                <a:cs typeface="Bitstream Vera Sans" charset="0"/>
              </a:rPr>
              <a:t> </a:t>
            </a:r>
            <a:r>
              <a:rPr lang="en-GB" sz="3200" dirty="0">
                <a:latin typeface="Tahoma" charset="0"/>
                <a:cs typeface="Bitstream Vera Sans" charset="0"/>
              </a:rPr>
              <a:t>= </a:t>
            </a:r>
            <a:r>
              <a:rPr lang="en-GB" sz="3200" dirty="0" smtClean="0">
                <a:latin typeface="Tahoma" charset="0"/>
                <a:cs typeface="Bitstream Vera Sans" charset="0"/>
              </a:rPr>
              <a:t>1</a:t>
            </a:r>
            <a:endParaRPr lang="en-GB" sz="3200" dirty="0">
              <a:latin typeface="Tahoma" charset="0"/>
              <a:cs typeface="Bitstream Vera Sans" charset="0"/>
            </a:endParaRPr>
          </a:p>
          <a:p>
            <a:pPr eaLnBrk="1" hangingPunct="1">
              <a:spcBef>
                <a:spcPts val="800"/>
              </a:spcBef>
              <a:buSzPct val="96000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  <a:tab pos="10048875" algn="l"/>
                <a:tab pos="10506075" algn="l"/>
                <a:tab pos="10509250" algn="l"/>
                <a:tab pos="10512425" algn="l"/>
              </a:tabLst>
            </a:pPr>
            <a:r>
              <a:rPr lang="en-GB" sz="3200" dirty="0" smtClean="0">
                <a:latin typeface="Tahoma" charset="0"/>
                <a:cs typeface="Bitstream Vera Sans" charset="0"/>
              </a:rPr>
              <a:t>10</a:t>
            </a:r>
            <a:r>
              <a:rPr lang="en-GB" sz="3200" baseline="30000" dirty="0">
                <a:latin typeface="Tahoma" charset="0"/>
                <a:cs typeface="Bitstream Vera Sans" charset="0"/>
              </a:rPr>
              <a:t>(X+Y)</a:t>
            </a:r>
            <a:r>
              <a:rPr lang="en-GB" sz="3200" dirty="0">
                <a:latin typeface="Tahoma" charset="0"/>
                <a:cs typeface="Bitstream Vera Sans" charset="0"/>
              </a:rPr>
              <a:t> = 10</a:t>
            </a:r>
            <a:r>
              <a:rPr lang="en-GB" sz="3200" baseline="30000" dirty="0">
                <a:latin typeface="Tahoma" charset="0"/>
                <a:cs typeface="Bitstream Vera Sans" charset="0"/>
              </a:rPr>
              <a:t>X</a:t>
            </a:r>
            <a:r>
              <a:rPr lang="en-GB" sz="3200" dirty="0">
                <a:latin typeface="Tahoma" charset="0"/>
                <a:cs typeface="Bitstream Vera Sans" charset="0"/>
              </a:rPr>
              <a:t> x 10</a:t>
            </a:r>
            <a:r>
              <a:rPr lang="en-GB" sz="3200" baseline="30000" dirty="0">
                <a:latin typeface="Tahoma" charset="0"/>
                <a:cs typeface="Bitstream Vera Sans" charset="0"/>
              </a:rPr>
              <a:t>Y</a:t>
            </a:r>
            <a:r>
              <a:rPr lang="en-GB" sz="3200" dirty="0">
                <a:latin typeface="Tahoma" charset="0"/>
                <a:cs typeface="Bitstream Vera Sans" charset="0"/>
              </a:rPr>
              <a:t> </a:t>
            </a:r>
          </a:p>
          <a:p>
            <a:pPr eaLnBrk="1" hangingPunct="1">
              <a:spcBef>
                <a:spcPts val="800"/>
              </a:spcBef>
              <a:buFont typeface="Wingdings" charset="0"/>
              <a:buNone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  <a:tab pos="10048875" algn="l"/>
                <a:tab pos="10506075" algn="l"/>
                <a:tab pos="10509250" algn="l"/>
                <a:tab pos="10512425" algn="l"/>
              </a:tabLst>
            </a:pPr>
            <a:endParaRPr lang="en-GB" sz="3200" dirty="0">
              <a:latin typeface="Tahoma" charset="0"/>
              <a:cs typeface="Bitstream Vera Sans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89856" y="2564904"/>
            <a:ext cx="3366120" cy="212365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hangingPunct="1">
              <a:spcBef>
                <a:spcPts val="800"/>
              </a:spcBef>
              <a:buFont typeface="Wingdings" charset="0"/>
              <a:buNone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  <a:tab pos="10048875" algn="l"/>
                <a:tab pos="10506075" algn="l"/>
                <a:tab pos="10509250" algn="l"/>
                <a:tab pos="10512425" algn="l"/>
              </a:tabLst>
            </a:pPr>
            <a:r>
              <a:rPr lang="en-GB" sz="2800" dirty="0" smtClean="0">
                <a:latin typeface="Tahoma" charset="0"/>
                <a:cs typeface="Bitstream Vera Sans" charset="0"/>
              </a:rPr>
              <a:t>10</a:t>
            </a:r>
            <a:r>
              <a:rPr lang="en-GB" sz="2800" baseline="30000" dirty="0">
                <a:latin typeface="Tahoma" charset="0"/>
                <a:cs typeface="Bitstream Vera Sans" charset="0"/>
              </a:rPr>
              <a:t>0</a:t>
            </a:r>
            <a:r>
              <a:rPr lang="en-GB" sz="2800" dirty="0" smtClean="0">
                <a:latin typeface="Tahoma" charset="0"/>
                <a:cs typeface="Bitstream Vera Sans" charset="0"/>
              </a:rPr>
              <a:t> </a:t>
            </a:r>
            <a:r>
              <a:rPr lang="en-GB" sz="2800" dirty="0">
                <a:latin typeface="Tahoma" charset="0"/>
                <a:cs typeface="Bitstream Vera Sans" charset="0"/>
              </a:rPr>
              <a:t>= </a:t>
            </a:r>
            <a:r>
              <a:rPr lang="en-GB" sz="2800" dirty="0" smtClean="0">
                <a:latin typeface="Tahoma" charset="0"/>
                <a:cs typeface="Bitstream Vera Sans" charset="0"/>
              </a:rPr>
              <a:t>1</a:t>
            </a:r>
            <a:endParaRPr lang="en-GB" sz="2800" dirty="0">
              <a:latin typeface="Tahoma" charset="0"/>
              <a:cs typeface="Bitstream Vera Sans" charset="0"/>
            </a:endParaRPr>
          </a:p>
          <a:p>
            <a:pPr>
              <a:spcBef>
                <a:spcPts val="800"/>
              </a:spcBef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  <a:tab pos="10048875" algn="l"/>
                <a:tab pos="10506075" algn="l"/>
                <a:tab pos="10509250" algn="l"/>
                <a:tab pos="10512425" algn="l"/>
              </a:tabLst>
            </a:pPr>
            <a:r>
              <a:rPr lang="en-GB" sz="2800" dirty="0">
                <a:latin typeface="Tahoma" charset="0"/>
                <a:cs typeface="Bitstream Vera Sans" charset="0"/>
              </a:rPr>
              <a:t>10</a:t>
            </a:r>
            <a:r>
              <a:rPr lang="en-GB" sz="2800" baseline="30000" dirty="0">
                <a:latin typeface="Tahoma" charset="0"/>
                <a:cs typeface="Bitstream Vera Sans" charset="0"/>
              </a:rPr>
              <a:t>1</a:t>
            </a:r>
            <a:r>
              <a:rPr lang="en-GB" sz="2800" dirty="0">
                <a:latin typeface="Tahoma" charset="0"/>
                <a:cs typeface="Bitstream Vera Sans" charset="0"/>
              </a:rPr>
              <a:t> = 10</a:t>
            </a:r>
          </a:p>
          <a:p>
            <a:pPr eaLnBrk="1" hangingPunct="1">
              <a:spcBef>
                <a:spcPts val="800"/>
              </a:spcBef>
              <a:buFont typeface="Wingdings" charset="0"/>
              <a:buNone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  <a:tab pos="10048875" algn="l"/>
                <a:tab pos="10506075" algn="l"/>
                <a:tab pos="10509250" algn="l"/>
                <a:tab pos="10512425" algn="l"/>
              </a:tabLst>
            </a:pPr>
            <a:r>
              <a:rPr lang="en-GB" sz="2800" dirty="0" smtClean="0">
                <a:latin typeface="Tahoma" charset="0"/>
                <a:cs typeface="Bitstream Vera Sans" charset="0"/>
              </a:rPr>
              <a:t>10</a:t>
            </a:r>
            <a:r>
              <a:rPr lang="en-GB" sz="2800" baseline="30000" dirty="0" smtClean="0">
                <a:latin typeface="Tahoma" charset="0"/>
                <a:cs typeface="Bitstream Vera Sans" charset="0"/>
              </a:rPr>
              <a:t>2</a:t>
            </a:r>
            <a:r>
              <a:rPr lang="en-GB" sz="2800" dirty="0" smtClean="0">
                <a:latin typeface="Tahoma" charset="0"/>
                <a:cs typeface="Bitstream Vera Sans" charset="0"/>
              </a:rPr>
              <a:t> </a:t>
            </a:r>
            <a:r>
              <a:rPr lang="en-GB" sz="2800" dirty="0">
                <a:latin typeface="Tahoma" charset="0"/>
                <a:cs typeface="Bitstream Vera Sans" charset="0"/>
              </a:rPr>
              <a:t>= 10 x 10</a:t>
            </a:r>
          </a:p>
          <a:p>
            <a:pPr eaLnBrk="1" hangingPunct="1">
              <a:spcBef>
                <a:spcPts val="800"/>
              </a:spcBef>
              <a:buFont typeface="Wingdings" charset="0"/>
              <a:buNone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  <a:tab pos="10048875" algn="l"/>
                <a:tab pos="10506075" algn="l"/>
                <a:tab pos="10509250" algn="l"/>
                <a:tab pos="10512425" algn="l"/>
              </a:tabLst>
            </a:pPr>
            <a:r>
              <a:rPr lang="en-GB" sz="2800" dirty="0">
                <a:latin typeface="Tahoma" charset="0"/>
                <a:cs typeface="Bitstream Vera Sans" charset="0"/>
              </a:rPr>
              <a:t>10</a:t>
            </a:r>
            <a:r>
              <a:rPr lang="en-GB" sz="2800" baseline="30000" dirty="0">
                <a:latin typeface="Tahoma" charset="0"/>
                <a:cs typeface="Bitstream Vera Sans" charset="0"/>
              </a:rPr>
              <a:t>3</a:t>
            </a:r>
            <a:r>
              <a:rPr lang="en-GB" sz="2800" dirty="0">
                <a:latin typeface="Tahoma" charset="0"/>
                <a:cs typeface="Bitstream Vera Sans" charset="0"/>
              </a:rPr>
              <a:t> = 10 x 10 x 10</a:t>
            </a:r>
          </a:p>
        </p:txBody>
      </p:sp>
      <p:sp>
        <p:nvSpPr>
          <p:cNvPr id="5" name="Rectangle 4"/>
          <p:cNvSpPr/>
          <p:nvPr/>
        </p:nvSpPr>
        <p:spPr>
          <a:xfrm>
            <a:off x="4878288" y="2564904"/>
            <a:ext cx="3366120" cy="212365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hangingPunct="1">
              <a:spcBef>
                <a:spcPts val="800"/>
              </a:spcBef>
              <a:buFont typeface="Wingdings" charset="0"/>
              <a:buNone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  <a:tab pos="10048875" algn="l"/>
                <a:tab pos="10506075" algn="l"/>
                <a:tab pos="10509250" algn="l"/>
                <a:tab pos="10512425" algn="l"/>
              </a:tabLst>
            </a:pPr>
            <a:r>
              <a:rPr lang="en-GB" sz="2800" dirty="0">
                <a:latin typeface="Tahoma" charset="0"/>
                <a:cs typeface="Bitstream Vera Sans" charset="0"/>
              </a:rPr>
              <a:t>2</a:t>
            </a:r>
            <a:r>
              <a:rPr lang="en-GB" sz="2800" baseline="30000" dirty="0" smtClean="0">
                <a:latin typeface="Tahoma" charset="0"/>
                <a:cs typeface="Bitstream Vera Sans" charset="0"/>
              </a:rPr>
              <a:t>1</a:t>
            </a:r>
            <a:r>
              <a:rPr lang="en-GB" sz="2800" dirty="0" smtClean="0">
                <a:latin typeface="Tahoma" charset="0"/>
                <a:cs typeface="Bitstream Vera Sans" charset="0"/>
              </a:rPr>
              <a:t> </a:t>
            </a:r>
            <a:r>
              <a:rPr lang="en-GB" sz="2800" dirty="0">
                <a:latin typeface="Tahoma" charset="0"/>
                <a:cs typeface="Bitstream Vera Sans" charset="0"/>
              </a:rPr>
              <a:t>= </a:t>
            </a:r>
            <a:r>
              <a:rPr lang="en-GB" sz="2800" dirty="0" smtClean="0">
                <a:latin typeface="Tahoma" charset="0"/>
                <a:cs typeface="Bitstream Vera Sans" charset="0"/>
              </a:rPr>
              <a:t>1</a:t>
            </a:r>
            <a:endParaRPr lang="en-GB" sz="2800" dirty="0">
              <a:latin typeface="Tahoma" charset="0"/>
              <a:cs typeface="Bitstream Vera Sans" charset="0"/>
            </a:endParaRPr>
          </a:p>
          <a:p>
            <a:pPr>
              <a:spcBef>
                <a:spcPts val="800"/>
              </a:spcBef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  <a:tab pos="10048875" algn="l"/>
                <a:tab pos="10506075" algn="l"/>
                <a:tab pos="10509250" algn="l"/>
                <a:tab pos="10512425" algn="l"/>
              </a:tabLst>
            </a:pPr>
            <a:r>
              <a:rPr lang="en-GB" sz="2800" dirty="0">
                <a:latin typeface="Tahoma" charset="0"/>
                <a:cs typeface="Bitstream Vera Sans" charset="0"/>
              </a:rPr>
              <a:t>2</a:t>
            </a:r>
            <a:r>
              <a:rPr lang="en-GB" sz="2800" baseline="30000" dirty="0">
                <a:latin typeface="Tahoma" charset="0"/>
                <a:cs typeface="Bitstream Vera Sans" charset="0"/>
              </a:rPr>
              <a:t>1</a:t>
            </a:r>
            <a:r>
              <a:rPr lang="en-GB" sz="2800" dirty="0">
                <a:latin typeface="Tahoma" charset="0"/>
                <a:cs typeface="Bitstream Vera Sans" charset="0"/>
              </a:rPr>
              <a:t> = </a:t>
            </a:r>
            <a:r>
              <a:rPr lang="en-GB" sz="2800" dirty="0" smtClean="0">
                <a:latin typeface="Tahoma" charset="0"/>
                <a:cs typeface="Bitstream Vera Sans" charset="0"/>
              </a:rPr>
              <a:t>2</a:t>
            </a:r>
            <a:endParaRPr lang="en-GB" sz="2800" dirty="0">
              <a:latin typeface="Tahoma" charset="0"/>
              <a:cs typeface="Bitstream Vera Sans" charset="0"/>
            </a:endParaRPr>
          </a:p>
          <a:p>
            <a:pPr eaLnBrk="1" hangingPunct="1">
              <a:spcBef>
                <a:spcPts val="800"/>
              </a:spcBef>
              <a:buFont typeface="Wingdings" charset="0"/>
              <a:buNone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  <a:tab pos="10048875" algn="l"/>
                <a:tab pos="10506075" algn="l"/>
                <a:tab pos="10509250" algn="l"/>
                <a:tab pos="10512425" algn="l"/>
              </a:tabLst>
            </a:pPr>
            <a:r>
              <a:rPr lang="en-GB" sz="2800" dirty="0" smtClean="0">
                <a:latin typeface="Tahoma" charset="0"/>
                <a:cs typeface="Bitstream Vera Sans" charset="0"/>
              </a:rPr>
              <a:t>2</a:t>
            </a:r>
            <a:r>
              <a:rPr lang="en-GB" sz="2800" baseline="30000" dirty="0" smtClean="0">
                <a:latin typeface="Tahoma" charset="0"/>
                <a:cs typeface="Bitstream Vera Sans" charset="0"/>
              </a:rPr>
              <a:t>2</a:t>
            </a:r>
            <a:r>
              <a:rPr lang="en-GB" sz="2800" dirty="0" smtClean="0">
                <a:latin typeface="Tahoma" charset="0"/>
                <a:cs typeface="Bitstream Vera Sans" charset="0"/>
              </a:rPr>
              <a:t> </a:t>
            </a:r>
            <a:r>
              <a:rPr lang="en-GB" sz="2800" dirty="0">
                <a:latin typeface="Tahoma" charset="0"/>
                <a:cs typeface="Bitstream Vera Sans" charset="0"/>
              </a:rPr>
              <a:t>= 2</a:t>
            </a:r>
            <a:r>
              <a:rPr lang="en-GB" sz="2800" dirty="0" smtClean="0">
                <a:latin typeface="Tahoma" charset="0"/>
                <a:cs typeface="Bitstream Vera Sans" charset="0"/>
              </a:rPr>
              <a:t> </a:t>
            </a:r>
            <a:r>
              <a:rPr lang="en-GB" sz="2800" dirty="0">
                <a:latin typeface="Tahoma" charset="0"/>
                <a:cs typeface="Bitstream Vera Sans" charset="0"/>
              </a:rPr>
              <a:t>x 2</a:t>
            </a:r>
          </a:p>
          <a:p>
            <a:pPr eaLnBrk="1" hangingPunct="1">
              <a:spcBef>
                <a:spcPts val="800"/>
              </a:spcBef>
              <a:buFont typeface="Wingdings" charset="0"/>
              <a:buNone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  <a:tab pos="10048875" algn="l"/>
                <a:tab pos="10506075" algn="l"/>
                <a:tab pos="10509250" algn="l"/>
                <a:tab pos="10512425" algn="l"/>
              </a:tabLst>
            </a:pPr>
            <a:r>
              <a:rPr lang="en-GB" sz="2800" dirty="0">
                <a:latin typeface="Tahoma" charset="0"/>
                <a:cs typeface="Bitstream Vera Sans" charset="0"/>
              </a:rPr>
              <a:t>2</a:t>
            </a:r>
            <a:r>
              <a:rPr lang="en-GB" sz="2800" baseline="30000" dirty="0" smtClean="0">
                <a:latin typeface="Tahoma" charset="0"/>
                <a:cs typeface="Bitstream Vera Sans" charset="0"/>
              </a:rPr>
              <a:t>3</a:t>
            </a:r>
            <a:r>
              <a:rPr lang="en-GB" sz="2800" dirty="0" smtClean="0">
                <a:latin typeface="Tahoma" charset="0"/>
                <a:cs typeface="Bitstream Vera Sans" charset="0"/>
              </a:rPr>
              <a:t> </a:t>
            </a:r>
            <a:r>
              <a:rPr lang="en-GB" sz="2800" dirty="0">
                <a:latin typeface="Tahoma" charset="0"/>
                <a:cs typeface="Bitstream Vera Sans" charset="0"/>
              </a:rPr>
              <a:t>= 2</a:t>
            </a:r>
            <a:r>
              <a:rPr lang="en-GB" sz="2800" dirty="0" smtClean="0">
                <a:latin typeface="Tahoma" charset="0"/>
                <a:cs typeface="Bitstream Vera Sans" charset="0"/>
              </a:rPr>
              <a:t> </a:t>
            </a:r>
            <a:r>
              <a:rPr lang="en-GB" sz="2800" dirty="0">
                <a:latin typeface="Tahoma" charset="0"/>
                <a:cs typeface="Bitstream Vera Sans" charset="0"/>
              </a:rPr>
              <a:t>x 2</a:t>
            </a:r>
            <a:r>
              <a:rPr lang="en-GB" sz="2800" dirty="0" smtClean="0">
                <a:latin typeface="Tahoma" charset="0"/>
                <a:cs typeface="Bitstream Vera Sans" charset="0"/>
              </a:rPr>
              <a:t> </a:t>
            </a:r>
            <a:r>
              <a:rPr lang="en-GB" sz="2800" dirty="0">
                <a:latin typeface="Tahoma" charset="0"/>
                <a:cs typeface="Bitstream Vera Sans" charset="0"/>
              </a:rPr>
              <a:t>x 2</a:t>
            </a:r>
          </a:p>
        </p:txBody>
      </p:sp>
    </p:spTree>
    <p:extLst>
      <p:ext uri="{BB962C8B-B14F-4D97-AF65-F5344CB8AC3E}">
        <p14:creationId xmlns:p14="http://schemas.microsoft.com/office/powerpoint/2010/main" val="284154720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2522240" cy="17700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>
                <a:latin typeface="Tahoma" charset="0"/>
                <a:cs typeface="Bitstream Vera Sans" charset="0"/>
              </a:rPr>
              <a:t>Base </a:t>
            </a:r>
            <a:r>
              <a:rPr lang="en-GB" dirty="0" smtClean="0">
                <a:latin typeface="Tahoma" charset="0"/>
                <a:cs typeface="Bitstream Vera Sans" charset="0"/>
              </a:rPr>
              <a:t>2 Table</a:t>
            </a:r>
            <a:endParaRPr lang="en-GB" dirty="0">
              <a:latin typeface="Tahoma" charset="0"/>
              <a:cs typeface="Bitstream Vera Sans" charset="0"/>
            </a:endParaRPr>
          </a:p>
        </p:txBody>
      </p:sp>
      <p:sp>
        <p:nvSpPr>
          <p:cNvPr id="50179" name="Line 2"/>
          <p:cNvSpPr>
            <a:spLocks noChangeShapeType="1"/>
          </p:cNvSpPr>
          <p:nvPr/>
        </p:nvSpPr>
        <p:spPr bwMode="auto">
          <a:xfrm>
            <a:off x="3429000" y="457200"/>
            <a:ext cx="1588" cy="16002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80" name="Line 3"/>
          <p:cNvSpPr>
            <a:spLocks noChangeShapeType="1"/>
          </p:cNvSpPr>
          <p:nvPr/>
        </p:nvSpPr>
        <p:spPr bwMode="auto">
          <a:xfrm>
            <a:off x="4343400" y="457200"/>
            <a:ext cx="1588" cy="16002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81" name="Line 4"/>
          <p:cNvSpPr>
            <a:spLocks noChangeShapeType="1"/>
          </p:cNvSpPr>
          <p:nvPr/>
        </p:nvSpPr>
        <p:spPr bwMode="auto">
          <a:xfrm>
            <a:off x="5257800" y="457200"/>
            <a:ext cx="1588" cy="16002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82" name="Line 5"/>
          <p:cNvSpPr>
            <a:spLocks noChangeShapeType="1"/>
          </p:cNvSpPr>
          <p:nvPr/>
        </p:nvSpPr>
        <p:spPr bwMode="auto">
          <a:xfrm>
            <a:off x="6172200" y="457200"/>
            <a:ext cx="1588" cy="16002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83" name="Line 6"/>
          <p:cNvSpPr>
            <a:spLocks noChangeShapeType="1"/>
          </p:cNvSpPr>
          <p:nvPr/>
        </p:nvSpPr>
        <p:spPr bwMode="auto">
          <a:xfrm>
            <a:off x="7086600" y="457200"/>
            <a:ext cx="1588" cy="16002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84" name="Line 7"/>
          <p:cNvSpPr>
            <a:spLocks noChangeShapeType="1"/>
          </p:cNvSpPr>
          <p:nvPr/>
        </p:nvSpPr>
        <p:spPr bwMode="auto">
          <a:xfrm>
            <a:off x="3429000" y="1219200"/>
            <a:ext cx="4572000" cy="1588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85" name="Line 8"/>
          <p:cNvSpPr>
            <a:spLocks noChangeShapeType="1"/>
          </p:cNvSpPr>
          <p:nvPr/>
        </p:nvSpPr>
        <p:spPr bwMode="auto">
          <a:xfrm>
            <a:off x="8001000" y="457200"/>
            <a:ext cx="1588" cy="16002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86" name="Text Box 9"/>
          <p:cNvSpPr txBox="1">
            <a:spLocks noChangeArrowheads="1"/>
          </p:cNvSpPr>
          <p:nvPr/>
        </p:nvSpPr>
        <p:spPr bwMode="auto">
          <a:xfrm>
            <a:off x="7257236" y="487363"/>
            <a:ext cx="555124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3200" dirty="0" smtClean="0">
                <a:solidFill>
                  <a:srgbClr val="40458C"/>
                </a:solidFill>
                <a:latin typeface="Tahoma" charset="0"/>
              </a:rPr>
              <a:t>2</a:t>
            </a:r>
            <a:r>
              <a:rPr lang="en-GB" sz="3200" baseline="30000" dirty="0" smtClean="0">
                <a:solidFill>
                  <a:srgbClr val="40458C"/>
                </a:solidFill>
                <a:latin typeface="Tahoma" charset="0"/>
              </a:rPr>
              <a:t>0</a:t>
            </a:r>
            <a:endParaRPr lang="en-GB" sz="3200" baseline="30000" dirty="0">
              <a:solidFill>
                <a:srgbClr val="40458C"/>
              </a:solidFill>
              <a:latin typeface="Tahoma" charset="0"/>
            </a:endParaRPr>
          </a:p>
        </p:txBody>
      </p:sp>
      <p:sp>
        <p:nvSpPr>
          <p:cNvPr id="50187" name="Text Box 10"/>
          <p:cNvSpPr txBox="1">
            <a:spLocks noChangeArrowheads="1"/>
          </p:cNvSpPr>
          <p:nvPr/>
        </p:nvSpPr>
        <p:spPr bwMode="auto">
          <a:xfrm>
            <a:off x="6334898" y="487363"/>
            <a:ext cx="555124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3200" dirty="0" smtClean="0">
                <a:solidFill>
                  <a:srgbClr val="40458C"/>
                </a:solidFill>
                <a:latin typeface="Tahoma" charset="0"/>
              </a:rPr>
              <a:t>2</a:t>
            </a:r>
            <a:r>
              <a:rPr lang="en-GB" sz="3200" baseline="30000" dirty="0" smtClean="0">
                <a:solidFill>
                  <a:srgbClr val="40458C"/>
                </a:solidFill>
                <a:latin typeface="Tahoma" charset="0"/>
              </a:rPr>
              <a:t>1</a:t>
            </a:r>
            <a:endParaRPr lang="en-GB" sz="3200" baseline="30000" dirty="0">
              <a:solidFill>
                <a:srgbClr val="40458C"/>
              </a:solidFill>
              <a:latin typeface="Tahoma" charset="0"/>
            </a:endParaRPr>
          </a:p>
        </p:txBody>
      </p:sp>
      <p:sp>
        <p:nvSpPr>
          <p:cNvPr id="50188" name="Text Box 11"/>
          <p:cNvSpPr txBox="1">
            <a:spLocks noChangeArrowheads="1"/>
          </p:cNvSpPr>
          <p:nvPr/>
        </p:nvSpPr>
        <p:spPr bwMode="auto">
          <a:xfrm>
            <a:off x="5420498" y="487363"/>
            <a:ext cx="555124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3200" dirty="0" smtClean="0">
                <a:solidFill>
                  <a:srgbClr val="40458C"/>
                </a:solidFill>
                <a:latin typeface="Tahoma" charset="0"/>
              </a:rPr>
              <a:t>2</a:t>
            </a:r>
            <a:r>
              <a:rPr lang="en-GB" sz="3200" baseline="30000" dirty="0" smtClean="0">
                <a:solidFill>
                  <a:srgbClr val="40458C"/>
                </a:solidFill>
                <a:latin typeface="Tahoma" charset="0"/>
              </a:rPr>
              <a:t>2</a:t>
            </a:r>
            <a:endParaRPr lang="en-GB" sz="3200" baseline="30000" dirty="0">
              <a:solidFill>
                <a:srgbClr val="40458C"/>
              </a:solidFill>
              <a:latin typeface="Tahoma" charset="0"/>
            </a:endParaRPr>
          </a:p>
        </p:txBody>
      </p:sp>
      <p:sp>
        <p:nvSpPr>
          <p:cNvPr id="50189" name="Text Box 12"/>
          <p:cNvSpPr txBox="1">
            <a:spLocks noChangeArrowheads="1"/>
          </p:cNvSpPr>
          <p:nvPr/>
        </p:nvSpPr>
        <p:spPr bwMode="auto">
          <a:xfrm>
            <a:off x="4476750" y="487363"/>
            <a:ext cx="555124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3200" dirty="0" smtClean="0">
                <a:solidFill>
                  <a:srgbClr val="40458C"/>
                </a:solidFill>
                <a:latin typeface="Tahoma" charset="0"/>
              </a:rPr>
              <a:t>2</a:t>
            </a:r>
            <a:r>
              <a:rPr lang="en-GB" sz="3200" baseline="30000" dirty="0" smtClean="0">
                <a:solidFill>
                  <a:srgbClr val="40458C"/>
                </a:solidFill>
                <a:latin typeface="Tahoma" charset="0"/>
              </a:rPr>
              <a:t>3</a:t>
            </a:r>
            <a:endParaRPr lang="en-GB" sz="3200" baseline="30000" dirty="0">
              <a:solidFill>
                <a:srgbClr val="40458C"/>
              </a:solidFill>
              <a:latin typeface="Tahoma" charset="0"/>
            </a:endParaRPr>
          </a:p>
        </p:txBody>
      </p:sp>
      <p:sp>
        <p:nvSpPr>
          <p:cNvPr id="50190" name="Text Box 13"/>
          <p:cNvSpPr txBox="1">
            <a:spLocks noChangeArrowheads="1"/>
          </p:cNvSpPr>
          <p:nvPr/>
        </p:nvSpPr>
        <p:spPr bwMode="auto">
          <a:xfrm>
            <a:off x="3562350" y="487363"/>
            <a:ext cx="555124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3200" dirty="0" smtClean="0">
                <a:solidFill>
                  <a:srgbClr val="40458C"/>
                </a:solidFill>
                <a:latin typeface="Tahoma" charset="0"/>
              </a:rPr>
              <a:t>2</a:t>
            </a:r>
            <a:r>
              <a:rPr lang="en-GB" sz="3200" baseline="30000" dirty="0" smtClean="0">
                <a:solidFill>
                  <a:srgbClr val="40458C"/>
                </a:solidFill>
                <a:latin typeface="Tahoma" charset="0"/>
              </a:rPr>
              <a:t>4</a:t>
            </a:r>
            <a:endParaRPr lang="en-GB" sz="3200" baseline="30000" dirty="0">
              <a:solidFill>
                <a:srgbClr val="40458C"/>
              </a:solidFill>
              <a:latin typeface="Tahoma" charset="0"/>
            </a:endParaRPr>
          </a:p>
        </p:txBody>
      </p:sp>
      <p:sp>
        <p:nvSpPr>
          <p:cNvPr id="50191" name="Text Box 14"/>
          <p:cNvSpPr txBox="1">
            <a:spLocks noChangeArrowheads="1"/>
          </p:cNvSpPr>
          <p:nvPr/>
        </p:nvSpPr>
        <p:spPr bwMode="auto">
          <a:xfrm>
            <a:off x="3581400" y="1371600"/>
            <a:ext cx="762000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3200" dirty="0">
                <a:solidFill>
                  <a:srgbClr val="FF0000"/>
                </a:solidFill>
                <a:latin typeface="Tahoma" charset="0"/>
              </a:rPr>
              <a:t>1</a:t>
            </a:r>
            <a:endParaRPr lang="en-GB" sz="3200" baseline="-25000" dirty="0">
              <a:solidFill>
                <a:srgbClr val="FF0000"/>
              </a:solidFill>
              <a:latin typeface="Tahoma" charset="0"/>
            </a:endParaRPr>
          </a:p>
        </p:txBody>
      </p:sp>
      <p:sp>
        <p:nvSpPr>
          <p:cNvPr id="50192" name="Text Box 15"/>
          <p:cNvSpPr txBox="1">
            <a:spLocks noChangeArrowheads="1"/>
          </p:cNvSpPr>
          <p:nvPr/>
        </p:nvSpPr>
        <p:spPr bwMode="auto">
          <a:xfrm>
            <a:off x="4495800" y="1371600"/>
            <a:ext cx="762000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3200" dirty="0">
                <a:solidFill>
                  <a:srgbClr val="FF0000"/>
                </a:solidFill>
                <a:latin typeface="Tahoma" charset="0"/>
              </a:rPr>
              <a:t>0</a:t>
            </a:r>
            <a:endParaRPr lang="en-GB" sz="3200" baseline="-25000" dirty="0">
              <a:solidFill>
                <a:srgbClr val="FF0000"/>
              </a:solidFill>
              <a:latin typeface="Tahoma" charset="0"/>
            </a:endParaRPr>
          </a:p>
        </p:txBody>
      </p:sp>
      <p:sp>
        <p:nvSpPr>
          <p:cNvPr id="50193" name="Text Box 16"/>
          <p:cNvSpPr txBox="1">
            <a:spLocks noChangeArrowheads="1"/>
          </p:cNvSpPr>
          <p:nvPr/>
        </p:nvSpPr>
        <p:spPr bwMode="auto">
          <a:xfrm>
            <a:off x="5464175" y="1371600"/>
            <a:ext cx="708025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3200" dirty="0">
                <a:solidFill>
                  <a:srgbClr val="FF0000"/>
                </a:solidFill>
                <a:latin typeface="Tahoma" charset="0"/>
              </a:rPr>
              <a:t>1</a:t>
            </a:r>
            <a:endParaRPr lang="en-GB" sz="3200" baseline="-25000" dirty="0">
              <a:solidFill>
                <a:srgbClr val="FF0000"/>
              </a:solidFill>
              <a:latin typeface="Tahoma" charset="0"/>
            </a:endParaRPr>
          </a:p>
        </p:txBody>
      </p:sp>
      <p:sp>
        <p:nvSpPr>
          <p:cNvPr id="50194" name="Text Box 17"/>
          <p:cNvSpPr txBox="1">
            <a:spLocks noChangeArrowheads="1"/>
          </p:cNvSpPr>
          <p:nvPr/>
        </p:nvSpPr>
        <p:spPr bwMode="auto">
          <a:xfrm>
            <a:off x="6324600" y="1371600"/>
            <a:ext cx="762000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3200" dirty="0">
                <a:solidFill>
                  <a:srgbClr val="FF0000"/>
                </a:solidFill>
                <a:latin typeface="Tahoma" charset="0"/>
              </a:rPr>
              <a:t>0</a:t>
            </a:r>
            <a:endParaRPr lang="en-GB" sz="3200" baseline="-25000" dirty="0">
              <a:solidFill>
                <a:srgbClr val="FF0000"/>
              </a:solidFill>
              <a:latin typeface="Tahoma" charset="0"/>
            </a:endParaRPr>
          </a:p>
        </p:txBody>
      </p:sp>
      <p:sp>
        <p:nvSpPr>
          <p:cNvPr id="50195" name="Text Box 18"/>
          <p:cNvSpPr txBox="1">
            <a:spLocks noChangeArrowheads="1"/>
          </p:cNvSpPr>
          <p:nvPr/>
        </p:nvSpPr>
        <p:spPr bwMode="auto">
          <a:xfrm>
            <a:off x="7292975" y="1371600"/>
            <a:ext cx="708025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3200" dirty="0">
                <a:solidFill>
                  <a:srgbClr val="FF0000"/>
                </a:solidFill>
                <a:latin typeface="Tahoma" charset="0"/>
              </a:rPr>
              <a:t>0</a:t>
            </a:r>
            <a:endParaRPr lang="en-GB" sz="3200" baseline="-25000" dirty="0">
              <a:solidFill>
                <a:srgbClr val="FF0000"/>
              </a:solidFill>
              <a:latin typeface="Tahoma" charset="0"/>
            </a:endParaRPr>
          </a:p>
        </p:txBody>
      </p:sp>
      <p:sp>
        <p:nvSpPr>
          <p:cNvPr id="50196" name="Line 19"/>
          <p:cNvSpPr>
            <a:spLocks noChangeShapeType="1"/>
          </p:cNvSpPr>
          <p:nvPr/>
        </p:nvSpPr>
        <p:spPr bwMode="auto">
          <a:xfrm>
            <a:off x="3886200" y="1981201"/>
            <a:ext cx="0" cy="401190"/>
          </a:xfrm>
          <a:prstGeom prst="line">
            <a:avLst/>
          </a:prstGeom>
          <a:noFill/>
          <a:ln w="25560">
            <a:solidFill>
              <a:srgbClr val="FF0000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97" name="Line 20"/>
          <p:cNvSpPr>
            <a:spLocks noChangeShapeType="1"/>
          </p:cNvSpPr>
          <p:nvPr/>
        </p:nvSpPr>
        <p:spPr bwMode="auto">
          <a:xfrm>
            <a:off x="7543800" y="2057400"/>
            <a:ext cx="1588" cy="363488"/>
          </a:xfrm>
          <a:prstGeom prst="line">
            <a:avLst/>
          </a:prstGeom>
          <a:noFill/>
          <a:ln w="25560">
            <a:solidFill>
              <a:srgbClr val="FF0000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98" name="Text Box 21"/>
          <p:cNvSpPr txBox="1">
            <a:spLocks noChangeArrowheads="1"/>
          </p:cNvSpPr>
          <p:nvPr/>
        </p:nvSpPr>
        <p:spPr bwMode="auto">
          <a:xfrm>
            <a:off x="3580308" y="2420888"/>
            <a:ext cx="1855788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dirty="0">
                <a:solidFill>
                  <a:srgbClr val="40458C"/>
                </a:solidFill>
                <a:latin typeface="Tahoma" charset="0"/>
              </a:rPr>
              <a:t>most</a:t>
            </a:r>
          </a:p>
          <a:p>
            <a:pPr eaLnBrk="1" hangingPunct="1">
              <a:buFont typeface="Tahoma" charset="0"/>
              <a:buNone/>
            </a:pPr>
            <a:r>
              <a:rPr lang="en-GB" dirty="0">
                <a:solidFill>
                  <a:srgbClr val="40458C"/>
                </a:solidFill>
                <a:latin typeface="Tahoma" charset="0"/>
              </a:rPr>
              <a:t>significant </a:t>
            </a:r>
          </a:p>
          <a:p>
            <a:pPr eaLnBrk="1" hangingPunct="1">
              <a:buFont typeface="Tahoma" charset="0"/>
              <a:buNone/>
            </a:pPr>
            <a:r>
              <a:rPr lang="en-GB" b="1" dirty="0">
                <a:solidFill>
                  <a:srgbClr val="40458C"/>
                </a:solidFill>
                <a:latin typeface="Tahoma" charset="0"/>
              </a:rPr>
              <a:t>bit</a:t>
            </a:r>
          </a:p>
        </p:txBody>
      </p:sp>
      <p:sp>
        <p:nvSpPr>
          <p:cNvPr id="50199" name="Text Box 22"/>
          <p:cNvSpPr txBox="1">
            <a:spLocks noChangeArrowheads="1"/>
          </p:cNvSpPr>
          <p:nvPr/>
        </p:nvSpPr>
        <p:spPr bwMode="auto">
          <a:xfrm>
            <a:off x="7059613" y="2382391"/>
            <a:ext cx="1855787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dirty="0">
                <a:solidFill>
                  <a:srgbClr val="40458C"/>
                </a:solidFill>
                <a:latin typeface="Tahoma" charset="0"/>
              </a:rPr>
              <a:t>least</a:t>
            </a:r>
          </a:p>
          <a:p>
            <a:pPr eaLnBrk="1" hangingPunct="1">
              <a:buFont typeface="Tahoma" charset="0"/>
              <a:buNone/>
            </a:pPr>
            <a:r>
              <a:rPr lang="en-GB" dirty="0">
                <a:solidFill>
                  <a:srgbClr val="40458C"/>
                </a:solidFill>
                <a:latin typeface="Tahoma" charset="0"/>
              </a:rPr>
              <a:t>significant </a:t>
            </a:r>
          </a:p>
          <a:p>
            <a:pPr eaLnBrk="1" hangingPunct="1">
              <a:buFont typeface="Tahoma" charset="0"/>
              <a:buNone/>
            </a:pPr>
            <a:r>
              <a:rPr lang="en-GB" b="1" dirty="0">
                <a:solidFill>
                  <a:srgbClr val="40458C"/>
                </a:solidFill>
                <a:latin typeface="Tahoma" charset="0"/>
              </a:rPr>
              <a:t>bit</a:t>
            </a:r>
          </a:p>
        </p:txBody>
      </p:sp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107504" y="3717032"/>
            <a:ext cx="9001000" cy="1836016"/>
          </a:xfrm>
          <a:prstGeom prst="rect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1750"/>
              </a:spcBef>
              <a:buClr>
                <a:srgbClr val="6F89F7"/>
              </a:buClr>
              <a:buSzPct val="11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dirty="0" smtClean="0">
                <a:solidFill>
                  <a:srgbClr val="FF0000"/>
                </a:solidFill>
                <a:latin typeface="Tahoma" charset="0"/>
              </a:rPr>
              <a:t>10100</a:t>
            </a:r>
            <a:r>
              <a:rPr lang="en-GB" sz="2800" dirty="0">
                <a:solidFill>
                  <a:srgbClr val="40458C"/>
                </a:solidFill>
                <a:latin typeface="Tahoma" charset="0"/>
              </a:rPr>
              <a:t>  = </a:t>
            </a:r>
            <a:r>
              <a:rPr lang="en-GB" sz="2800" dirty="0">
                <a:solidFill>
                  <a:srgbClr val="FF0000"/>
                </a:solidFill>
                <a:latin typeface="Tahoma" charset="0"/>
              </a:rPr>
              <a:t>1</a:t>
            </a:r>
            <a:r>
              <a:rPr lang="en-GB" sz="2800" dirty="0">
                <a:solidFill>
                  <a:srgbClr val="40458C"/>
                </a:solidFill>
                <a:latin typeface="Tahoma" charset="0"/>
              </a:rPr>
              <a:t> x </a:t>
            </a:r>
            <a:r>
              <a:rPr lang="en-GB" sz="2800" dirty="0" smtClean="0">
                <a:solidFill>
                  <a:srgbClr val="40458C"/>
                </a:solidFill>
                <a:latin typeface="Tahoma" charset="0"/>
              </a:rPr>
              <a:t>2</a:t>
            </a:r>
            <a:r>
              <a:rPr lang="en-GB" sz="2800" baseline="30000" dirty="0" smtClean="0">
                <a:solidFill>
                  <a:srgbClr val="40458C"/>
                </a:solidFill>
                <a:latin typeface="Tahoma" charset="0"/>
              </a:rPr>
              <a:t>4</a:t>
            </a:r>
            <a:r>
              <a:rPr lang="en-GB" sz="2800" dirty="0" smtClean="0">
                <a:solidFill>
                  <a:srgbClr val="40458C"/>
                </a:solidFill>
                <a:latin typeface="Tahoma" charset="0"/>
              </a:rPr>
              <a:t> </a:t>
            </a:r>
            <a:r>
              <a:rPr lang="en-GB" sz="2800" dirty="0">
                <a:solidFill>
                  <a:srgbClr val="40458C"/>
                </a:solidFill>
                <a:latin typeface="Tahoma" charset="0"/>
              </a:rPr>
              <a:t>+</a:t>
            </a:r>
            <a:r>
              <a:rPr lang="en-GB" sz="2800" dirty="0">
                <a:solidFill>
                  <a:srgbClr val="FF0000"/>
                </a:solidFill>
                <a:latin typeface="Tahoma" charset="0"/>
              </a:rPr>
              <a:t> 0 </a:t>
            </a:r>
            <a:r>
              <a:rPr lang="en-GB" sz="2800" dirty="0">
                <a:solidFill>
                  <a:srgbClr val="40458C"/>
                </a:solidFill>
                <a:latin typeface="Tahoma" charset="0"/>
              </a:rPr>
              <a:t>x </a:t>
            </a:r>
            <a:r>
              <a:rPr lang="en-GB" sz="2800" dirty="0" smtClean="0">
                <a:solidFill>
                  <a:srgbClr val="40458C"/>
                </a:solidFill>
                <a:latin typeface="Tahoma" charset="0"/>
              </a:rPr>
              <a:t>2</a:t>
            </a:r>
            <a:r>
              <a:rPr lang="en-GB" sz="2800" baseline="30000" dirty="0" smtClean="0">
                <a:solidFill>
                  <a:srgbClr val="40458C"/>
                </a:solidFill>
                <a:latin typeface="Tahoma" charset="0"/>
              </a:rPr>
              <a:t>3</a:t>
            </a:r>
            <a:r>
              <a:rPr lang="en-GB" sz="2800" dirty="0" smtClean="0">
                <a:solidFill>
                  <a:srgbClr val="40458C"/>
                </a:solidFill>
                <a:latin typeface="Tahoma" charset="0"/>
              </a:rPr>
              <a:t> </a:t>
            </a:r>
            <a:r>
              <a:rPr lang="en-GB" sz="2800" dirty="0">
                <a:solidFill>
                  <a:srgbClr val="40458C"/>
                </a:solidFill>
                <a:latin typeface="Tahoma" charset="0"/>
              </a:rPr>
              <a:t>+ </a:t>
            </a:r>
            <a:r>
              <a:rPr lang="en-GB" sz="2800" dirty="0">
                <a:solidFill>
                  <a:srgbClr val="FF0000"/>
                </a:solidFill>
                <a:latin typeface="Tahoma" charset="0"/>
              </a:rPr>
              <a:t>1 </a:t>
            </a:r>
            <a:r>
              <a:rPr lang="en-GB" sz="2800" dirty="0">
                <a:solidFill>
                  <a:srgbClr val="40458C"/>
                </a:solidFill>
                <a:latin typeface="Tahoma" charset="0"/>
              </a:rPr>
              <a:t>x </a:t>
            </a:r>
            <a:r>
              <a:rPr lang="en-GB" sz="2800" dirty="0" smtClean="0">
                <a:solidFill>
                  <a:srgbClr val="40458C"/>
                </a:solidFill>
                <a:latin typeface="Tahoma" charset="0"/>
              </a:rPr>
              <a:t>2</a:t>
            </a:r>
            <a:r>
              <a:rPr lang="en-GB" sz="2800" baseline="30000" dirty="0" smtClean="0">
                <a:solidFill>
                  <a:srgbClr val="40458C"/>
                </a:solidFill>
                <a:latin typeface="Tahoma" charset="0"/>
              </a:rPr>
              <a:t>2</a:t>
            </a:r>
            <a:r>
              <a:rPr lang="en-GB" sz="2800" dirty="0" smtClean="0">
                <a:solidFill>
                  <a:srgbClr val="40458C"/>
                </a:solidFill>
                <a:latin typeface="Tahoma" charset="0"/>
              </a:rPr>
              <a:t> </a:t>
            </a:r>
            <a:r>
              <a:rPr lang="en-GB" sz="2800" dirty="0">
                <a:solidFill>
                  <a:srgbClr val="40458C"/>
                </a:solidFill>
                <a:latin typeface="Tahoma" charset="0"/>
              </a:rPr>
              <a:t>+ </a:t>
            </a:r>
            <a:r>
              <a:rPr lang="en-GB" sz="2800" dirty="0">
                <a:solidFill>
                  <a:srgbClr val="FF0000"/>
                </a:solidFill>
                <a:latin typeface="Tahoma" charset="0"/>
              </a:rPr>
              <a:t>0</a:t>
            </a:r>
            <a:r>
              <a:rPr lang="en-GB" sz="2800" dirty="0">
                <a:solidFill>
                  <a:srgbClr val="40458C"/>
                </a:solidFill>
                <a:latin typeface="Tahoma" charset="0"/>
              </a:rPr>
              <a:t> x </a:t>
            </a:r>
            <a:r>
              <a:rPr lang="en-GB" sz="2800" dirty="0" smtClean="0">
                <a:solidFill>
                  <a:srgbClr val="40458C"/>
                </a:solidFill>
                <a:latin typeface="Tahoma" charset="0"/>
              </a:rPr>
              <a:t>2</a:t>
            </a:r>
            <a:r>
              <a:rPr lang="en-GB" sz="2800" baseline="30000" dirty="0" smtClean="0">
                <a:solidFill>
                  <a:srgbClr val="40458C"/>
                </a:solidFill>
                <a:latin typeface="Tahoma" charset="0"/>
              </a:rPr>
              <a:t>1</a:t>
            </a:r>
            <a:r>
              <a:rPr lang="en-GB" sz="2800" dirty="0" smtClean="0">
                <a:solidFill>
                  <a:srgbClr val="40458C"/>
                </a:solidFill>
                <a:latin typeface="Tahoma" charset="0"/>
              </a:rPr>
              <a:t> </a:t>
            </a:r>
            <a:r>
              <a:rPr lang="en-GB" sz="2800" dirty="0">
                <a:solidFill>
                  <a:srgbClr val="40458C"/>
                </a:solidFill>
                <a:latin typeface="Tahoma" charset="0"/>
              </a:rPr>
              <a:t>+ </a:t>
            </a:r>
            <a:r>
              <a:rPr lang="en-GB" sz="2800" dirty="0">
                <a:solidFill>
                  <a:srgbClr val="FF0000"/>
                </a:solidFill>
                <a:latin typeface="Tahoma" charset="0"/>
              </a:rPr>
              <a:t>0</a:t>
            </a:r>
            <a:r>
              <a:rPr lang="en-GB" sz="2800" dirty="0">
                <a:solidFill>
                  <a:srgbClr val="40458C"/>
                </a:solidFill>
                <a:latin typeface="Tahoma" charset="0"/>
              </a:rPr>
              <a:t> x </a:t>
            </a:r>
            <a:r>
              <a:rPr lang="en-GB" sz="2800" dirty="0" smtClean="0">
                <a:solidFill>
                  <a:srgbClr val="40458C"/>
                </a:solidFill>
                <a:latin typeface="Tahoma" charset="0"/>
              </a:rPr>
              <a:t>2</a:t>
            </a:r>
            <a:r>
              <a:rPr lang="en-GB" sz="2800" baseline="30000" dirty="0" smtClean="0">
                <a:solidFill>
                  <a:srgbClr val="40458C"/>
                </a:solidFill>
                <a:latin typeface="Tahoma" charset="0"/>
              </a:rPr>
              <a:t>0</a:t>
            </a:r>
            <a:endParaRPr lang="en-GB" sz="2800" dirty="0" smtClean="0">
              <a:solidFill>
                <a:srgbClr val="40458C"/>
              </a:solidFill>
              <a:latin typeface="Tahoma" charset="0"/>
            </a:endParaRPr>
          </a:p>
          <a:p>
            <a:pPr>
              <a:spcBef>
                <a:spcPts val="175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dirty="0" smtClean="0">
                <a:solidFill>
                  <a:srgbClr val="40458C"/>
                </a:solidFill>
                <a:latin typeface="Tahoma" charset="0"/>
              </a:rPr>
              <a:t>           = </a:t>
            </a:r>
            <a:r>
              <a:rPr lang="en-GB" sz="2800" dirty="0">
                <a:solidFill>
                  <a:srgbClr val="FF0000"/>
                </a:solidFill>
                <a:latin typeface="Tahoma" charset="0"/>
              </a:rPr>
              <a:t>1</a:t>
            </a:r>
            <a:r>
              <a:rPr lang="en-GB" sz="2800" dirty="0">
                <a:solidFill>
                  <a:srgbClr val="40458C"/>
                </a:solidFill>
                <a:latin typeface="Tahoma" charset="0"/>
              </a:rPr>
              <a:t> x </a:t>
            </a:r>
            <a:r>
              <a:rPr lang="en-GB" sz="2800" dirty="0" smtClean="0">
                <a:solidFill>
                  <a:srgbClr val="40458C"/>
                </a:solidFill>
                <a:latin typeface="Tahoma" charset="0"/>
              </a:rPr>
              <a:t>16 </a:t>
            </a:r>
            <a:r>
              <a:rPr lang="en-GB" sz="2800" dirty="0">
                <a:solidFill>
                  <a:srgbClr val="40458C"/>
                </a:solidFill>
                <a:latin typeface="Tahoma" charset="0"/>
              </a:rPr>
              <a:t>+</a:t>
            </a:r>
            <a:r>
              <a:rPr lang="en-GB" sz="2800" dirty="0">
                <a:solidFill>
                  <a:srgbClr val="FF0000"/>
                </a:solidFill>
                <a:latin typeface="Tahoma" charset="0"/>
              </a:rPr>
              <a:t> </a:t>
            </a:r>
            <a:r>
              <a:rPr lang="en-GB" sz="2800" dirty="0" smtClean="0">
                <a:solidFill>
                  <a:srgbClr val="FF0000"/>
                </a:solidFill>
                <a:latin typeface="Tahoma" charset="0"/>
              </a:rPr>
              <a:t>0 </a:t>
            </a:r>
            <a:r>
              <a:rPr lang="en-GB" sz="2800" dirty="0">
                <a:solidFill>
                  <a:srgbClr val="40458C"/>
                </a:solidFill>
                <a:latin typeface="Tahoma" charset="0"/>
              </a:rPr>
              <a:t>x 8</a:t>
            </a:r>
            <a:r>
              <a:rPr lang="en-GB" sz="2800" dirty="0" smtClean="0">
                <a:solidFill>
                  <a:srgbClr val="40458C"/>
                </a:solidFill>
                <a:latin typeface="Tahoma" charset="0"/>
              </a:rPr>
              <a:t> </a:t>
            </a:r>
            <a:r>
              <a:rPr lang="en-GB" sz="2800" dirty="0">
                <a:solidFill>
                  <a:srgbClr val="40458C"/>
                </a:solidFill>
                <a:latin typeface="Tahoma" charset="0"/>
              </a:rPr>
              <a:t>+ </a:t>
            </a:r>
            <a:r>
              <a:rPr lang="en-GB" sz="2800" dirty="0">
                <a:solidFill>
                  <a:srgbClr val="FF0000"/>
                </a:solidFill>
                <a:latin typeface="Tahoma" charset="0"/>
              </a:rPr>
              <a:t>1</a:t>
            </a:r>
            <a:r>
              <a:rPr lang="en-GB" sz="2800" dirty="0" smtClean="0">
                <a:solidFill>
                  <a:srgbClr val="FF0000"/>
                </a:solidFill>
                <a:latin typeface="Tahoma" charset="0"/>
              </a:rPr>
              <a:t> </a:t>
            </a:r>
            <a:r>
              <a:rPr lang="en-GB" sz="2800" dirty="0">
                <a:solidFill>
                  <a:srgbClr val="40458C"/>
                </a:solidFill>
                <a:latin typeface="Tahoma" charset="0"/>
              </a:rPr>
              <a:t>x </a:t>
            </a:r>
            <a:r>
              <a:rPr lang="en-GB" sz="2800" dirty="0" smtClean="0">
                <a:solidFill>
                  <a:srgbClr val="40458C"/>
                </a:solidFill>
                <a:latin typeface="Tahoma" charset="0"/>
              </a:rPr>
              <a:t>4 + </a:t>
            </a:r>
            <a:r>
              <a:rPr lang="en-GB" sz="2800" dirty="0" smtClean="0">
                <a:solidFill>
                  <a:srgbClr val="FF0000"/>
                </a:solidFill>
                <a:latin typeface="Tahoma" charset="0"/>
              </a:rPr>
              <a:t>0</a:t>
            </a:r>
            <a:r>
              <a:rPr lang="en-GB" sz="2800" dirty="0" smtClean="0">
                <a:solidFill>
                  <a:srgbClr val="40458C"/>
                </a:solidFill>
                <a:latin typeface="Tahoma" charset="0"/>
              </a:rPr>
              <a:t> x 2 + </a:t>
            </a:r>
            <a:r>
              <a:rPr lang="en-GB" sz="2800" dirty="0" smtClean="0">
                <a:solidFill>
                  <a:srgbClr val="FF0000"/>
                </a:solidFill>
                <a:latin typeface="Tahoma" charset="0"/>
              </a:rPr>
              <a:t>0</a:t>
            </a:r>
            <a:r>
              <a:rPr lang="en-GB" sz="2800" dirty="0" smtClean="0">
                <a:solidFill>
                  <a:srgbClr val="40458C"/>
                </a:solidFill>
                <a:latin typeface="Tahoma" charset="0"/>
              </a:rPr>
              <a:t> x 1</a:t>
            </a:r>
          </a:p>
          <a:p>
            <a:pPr>
              <a:spcBef>
                <a:spcPts val="175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dirty="0">
                <a:solidFill>
                  <a:srgbClr val="40458C"/>
                </a:solidFill>
                <a:latin typeface="Tahoma" charset="0"/>
              </a:rPr>
              <a:t> </a:t>
            </a:r>
            <a:r>
              <a:rPr lang="en-GB" sz="2800" dirty="0" smtClean="0">
                <a:solidFill>
                  <a:srgbClr val="40458C"/>
                </a:solidFill>
                <a:latin typeface="Tahoma" charset="0"/>
              </a:rPr>
              <a:t>          = 16 + 4  = 20</a:t>
            </a:r>
          </a:p>
        </p:txBody>
      </p:sp>
    </p:spTree>
    <p:extLst>
      <p:ext uri="{BB962C8B-B14F-4D97-AF65-F5344CB8AC3E}">
        <p14:creationId xmlns:p14="http://schemas.microsoft.com/office/powerpoint/2010/main" val="313341081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latin typeface="Tahoma" charset="0"/>
                <a:cs typeface="Bitstream Vera Sans" charset="0"/>
              </a:rPr>
              <a:t>Quiz</a:t>
            </a: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4930775"/>
          </a:xfrm>
        </p:spPr>
        <p:txBody>
          <a:bodyPr/>
          <a:lstStyle/>
          <a:p>
            <a:pPr marL="527050" indent="-527050" eaLnBrk="1" hangingPunct="1">
              <a:lnSpc>
                <a:spcPct val="105000"/>
              </a:lnSpc>
              <a:tabLst>
                <a:tab pos="644525" algn="l"/>
                <a:tab pos="1101725" algn="l"/>
                <a:tab pos="1558925" algn="l"/>
                <a:tab pos="2016125" algn="l"/>
                <a:tab pos="2473325" algn="l"/>
                <a:tab pos="2930525" algn="l"/>
                <a:tab pos="3387725" algn="l"/>
                <a:tab pos="3844925" algn="l"/>
                <a:tab pos="4302125" algn="l"/>
                <a:tab pos="4759325" algn="l"/>
                <a:tab pos="5216525" algn="l"/>
                <a:tab pos="5673725" algn="l"/>
                <a:tab pos="6130925" algn="l"/>
                <a:tab pos="6588125" algn="l"/>
                <a:tab pos="7045325" algn="l"/>
                <a:tab pos="7502525" algn="l"/>
                <a:tab pos="7959725" algn="l"/>
                <a:tab pos="8416925" algn="l"/>
                <a:tab pos="8874125" algn="l"/>
                <a:tab pos="9331325" algn="l"/>
              </a:tabLst>
            </a:pPr>
            <a:r>
              <a:rPr lang="en-GB" dirty="0">
                <a:latin typeface="Tahoma" charset="0"/>
                <a:cs typeface="Bitstream Vera Sans" charset="0"/>
              </a:rPr>
              <a:t>Write out powers of 2, up to </a:t>
            </a:r>
            <a:r>
              <a:rPr lang="en-GB" dirty="0" smtClean="0">
                <a:latin typeface="Tahoma" charset="0"/>
                <a:cs typeface="Bitstream Vera Sans" charset="0"/>
              </a:rPr>
              <a:t>2</a:t>
            </a:r>
            <a:r>
              <a:rPr lang="en-GB" baseline="30000" dirty="0">
                <a:latin typeface="Tahoma" charset="0"/>
                <a:cs typeface="Bitstream Vera Sans" charset="0"/>
              </a:rPr>
              <a:t>8</a:t>
            </a:r>
            <a:r>
              <a:rPr lang="en-GB" baseline="30000" dirty="0" smtClean="0">
                <a:latin typeface="Tahoma" charset="0"/>
                <a:cs typeface="Bitstream Vera Sans" charset="0"/>
              </a:rPr>
              <a:t> </a:t>
            </a:r>
            <a:r>
              <a:rPr lang="en-GB" dirty="0" smtClean="0">
                <a:latin typeface="Tahoma" charset="0"/>
                <a:cs typeface="Bitstream Vera Sans" charset="0"/>
              </a:rPr>
              <a:t>(then 2</a:t>
            </a:r>
            <a:r>
              <a:rPr lang="en-GB" baseline="30000" dirty="0" smtClean="0">
                <a:latin typeface="Tahoma" charset="0"/>
                <a:cs typeface="Bitstream Vera Sans" charset="0"/>
              </a:rPr>
              <a:t>16</a:t>
            </a:r>
            <a:r>
              <a:rPr lang="en-GB" dirty="0" smtClean="0">
                <a:latin typeface="Tahoma" charset="0"/>
                <a:cs typeface="Bitstream Vera Sans" charset="0"/>
              </a:rPr>
              <a:t>)</a:t>
            </a:r>
            <a:endParaRPr lang="en-GB" dirty="0">
              <a:latin typeface="Tahoma" charset="0"/>
              <a:cs typeface="Bitstream Vera Sans" charset="0"/>
            </a:endParaRPr>
          </a:p>
          <a:p>
            <a:pPr marL="527050" indent="-527050" eaLnBrk="1" hangingPunct="1">
              <a:lnSpc>
                <a:spcPct val="105000"/>
              </a:lnSpc>
              <a:buFont typeface="Wingdings" charset="0"/>
              <a:buNone/>
              <a:tabLst>
                <a:tab pos="644525" algn="l"/>
                <a:tab pos="1101725" algn="l"/>
                <a:tab pos="1558925" algn="l"/>
                <a:tab pos="2016125" algn="l"/>
                <a:tab pos="2473325" algn="l"/>
                <a:tab pos="2930525" algn="l"/>
                <a:tab pos="3387725" algn="l"/>
                <a:tab pos="3844925" algn="l"/>
                <a:tab pos="4302125" algn="l"/>
                <a:tab pos="4759325" algn="l"/>
                <a:tab pos="5216525" algn="l"/>
                <a:tab pos="5673725" algn="l"/>
                <a:tab pos="6130925" algn="l"/>
                <a:tab pos="6588125" algn="l"/>
                <a:tab pos="7045325" algn="l"/>
                <a:tab pos="7502525" algn="l"/>
                <a:tab pos="7959725" algn="l"/>
                <a:tab pos="8416925" algn="l"/>
                <a:tab pos="8874125" algn="l"/>
                <a:tab pos="9331325" algn="l"/>
              </a:tabLst>
            </a:pPr>
            <a:endParaRPr lang="en-GB" dirty="0">
              <a:latin typeface="Tahoma" charset="0"/>
              <a:cs typeface="Bitstream Vera Sans" charset="0"/>
            </a:endParaRPr>
          </a:p>
          <a:p>
            <a:pPr marL="527050" indent="-527050" eaLnBrk="1" hangingPunct="1">
              <a:lnSpc>
                <a:spcPct val="105000"/>
              </a:lnSpc>
              <a:tabLst>
                <a:tab pos="644525" algn="l"/>
                <a:tab pos="1101725" algn="l"/>
                <a:tab pos="1558925" algn="l"/>
                <a:tab pos="2016125" algn="l"/>
                <a:tab pos="2473325" algn="l"/>
                <a:tab pos="2930525" algn="l"/>
                <a:tab pos="3387725" algn="l"/>
                <a:tab pos="3844925" algn="l"/>
                <a:tab pos="4302125" algn="l"/>
                <a:tab pos="4759325" algn="l"/>
                <a:tab pos="5216525" algn="l"/>
                <a:tab pos="5673725" algn="l"/>
                <a:tab pos="6130925" algn="l"/>
                <a:tab pos="6588125" algn="l"/>
                <a:tab pos="7045325" algn="l"/>
                <a:tab pos="7502525" algn="l"/>
                <a:tab pos="7959725" algn="l"/>
                <a:tab pos="8416925" algn="l"/>
                <a:tab pos="8874125" algn="l"/>
                <a:tab pos="9331325" algn="l"/>
              </a:tabLst>
            </a:pPr>
            <a:r>
              <a:rPr lang="en-GB" dirty="0">
                <a:latin typeface="Tahoma" charset="0"/>
                <a:cs typeface="Bitstream Vera Sans" charset="0"/>
              </a:rPr>
              <a:t>Convert 10100011</a:t>
            </a:r>
            <a:r>
              <a:rPr lang="en-GB" baseline="-25000" dirty="0">
                <a:latin typeface="Tahoma" charset="0"/>
                <a:cs typeface="Bitstream Vera Sans" charset="0"/>
              </a:rPr>
              <a:t>2</a:t>
            </a:r>
            <a:r>
              <a:rPr lang="en-GB" dirty="0">
                <a:latin typeface="Tahoma" charset="0"/>
                <a:cs typeface="Bitstream Vera Sans" charset="0"/>
              </a:rPr>
              <a:t> to decimal</a:t>
            </a:r>
          </a:p>
          <a:p>
            <a:pPr marL="527050" indent="-527050" eaLnBrk="1" hangingPunct="1">
              <a:lnSpc>
                <a:spcPct val="105000"/>
              </a:lnSpc>
              <a:buFont typeface="Wingdings" charset="0"/>
              <a:buNone/>
              <a:tabLst>
                <a:tab pos="644525" algn="l"/>
                <a:tab pos="1101725" algn="l"/>
                <a:tab pos="1558925" algn="l"/>
                <a:tab pos="2016125" algn="l"/>
                <a:tab pos="2473325" algn="l"/>
                <a:tab pos="2930525" algn="l"/>
                <a:tab pos="3387725" algn="l"/>
                <a:tab pos="3844925" algn="l"/>
                <a:tab pos="4302125" algn="l"/>
                <a:tab pos="4759325" algn="l"/>
                <a:tab pos="5216525" algn="l"/>
                <a:tab pos="5673725" algn="l"/>
                <a:tab pos="6130925" algn="l"/>
                <a:tab pos="6588125" algn="l"/>
                <a:tab pos="7045325" algn="l"/>
                <a:tab pos="7502525" algn="l"/>
                <a:tab pos="7959725" algn="l"/>
                <a:tab pos="8416925" algn="l"/>
                <a:tab pos="8874125" algn="l"/>
                <a:tab pos="9331325" algn="l"/>
              </a:tabLst>
            </a:pPr>
            <a:endParaRPr lang="en-GB" dirty="0">
              <a:latin typeface="Tahoma" charset="0"/>
              <a:cs typeface="Bitstream Vera Sans" charset="0"/>
            </a:endParaRPr>
          </a:p>
          <a:p>
            <a:pPr marL="527050" indent="-527050" eaLnBrk="1" hangingPunct="1">
              <a:lnSpc>
                <a:spcPct val="105000"/>
              </a:lnSpc>
              <a:tabLst>
                <a:tab pos="644525" algn="l"/>
                <a:tab pos="1101725" algn="l"/>
                <a:tab pos="1558925" algn="l"/>
                <a:tab pos="2016125" algn="l"/>
                <a:tab pos="2473325" algn="l"/>
                <a:tab pos="2930525" algn="l"/>
                <a:tab pos="3387725" algn="l"/>
                <a:tab pos="3844925" algn="l"/>
                <a:tab pos="4302125" algn="l"/>
                <a:tab pos="4759325" algn="l"/>
                <a:tab pos="5216525" algn="l"/>
                <a:tab pos="5673725" algn="l"/>
                <a:tab pos="6130925" algn="l"/>
                <a:tab pos="6588125" algn="l"/>
                <a:tab pos="7045325" algn="l"/>
                <a:tab pos="7502525" algn="l"/>
                <a:tab pos="7959725" algn="l"/>
                <a:tab pos="8416925" algn="l"/>
                <a:tab pos="8874125" algn="l"/>
                <a:tab pos="93313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Convert </a:t>
            </a:r>
            <a:r>
              <a:rPr lang="en-GB" dirty="0">
                <a:latin typeface="Tahoma" charset="0"/>
                <a:cs typeface="Bitstream Vera Sans" charset="0"/>
              </a:rPr>
              <a:t>01111111</a:t>
            </a:r>
            <a:r>
              <a:rPr lang="en-GB" baseline="-25000" dirty="0">
                <a:latin typeface="Tahoma" charset="0"/>
                <a:cs typeface="Bitstream Vera Sans" charset="0"/>
              </a:rPr>
              <a:t>2</a:t>
            </a:r>
            <a:r>
              <a:rPr lang="en-GB" dirty="0">
                <a:latin typeface="Tahoma" charset="0"/>
                <a:cs typeface="Bitstream Vera Sans" charset="0"/>
              </a:rPr>
              <a:t> to </a:t>
            </a:r>
            <a:r>
              <a:rPr lang="en-GB" dirty="0" smtClean="0">
                <a:latin typeface="Tahoma" charset="0"/>
                <a:cs typeface="Bitstream Vera Sans" charset="0"/>
              </a:rPr>
              <a:t>decimal</a:t>
            </a:r>
          </a:p>
          <a:p>
            <a:pPr marL="527050" indent="-527050" eaLnBrk="1" hangingPunct="1">
              <a:lnSpc>
                <a:spcPct val="105000"/>
              </a:lnSpc>
              <a:tabLst>
                <a:tab pos="644525" algn="l"/>
                <a:tab pos="1101725" algn="l"/>
                <a:tab pos="1558925" algn="l"/>
                <a:tab pos="2016125" algn="l"/>
                <a:tab pos="2473325" algn="l"/>
                <a:tab pos="2930525" algn="l"/>
                <a:tab pos="3387725" algn="l"/>
                <a:tab pos="3844925" algn="l"/>
                <a:tab pos="4302125" algn="l"/>
                <a:tab pos="4759325" algn="l"/>
                <a:tab pos="5216525" algn="l"/>
                <a:tab pos="5673725" algn="l"/>
                <a:tab pos="6130925" algn="l"/>
                <a:tab pos="6588125" algn="l"/>
                <a:tab pos="7045325" algn="l"/>
                <a:tab pos="7502525" algn="l"/>
                <a:tab pos="7959725" algn="l"/>
                <a:tab pos="8416925" algn="l"/>
                <a:tab pos="8874125" algn="l"/>
                <a:tab pos="9331325" algn="l"/>
              </a:tabLst>
            </a:pPr>
            <a:endParaRPr lang="en-GB" dirty="0" smtClean="0">
              <a:latin typeface="Tahoma" charset="0"/>
              <a:cs typeface="Bitstream Vera Sans" charset="0"/>
            </a:endParaRPr>
          </a:p>
          <a:p>
            <a:pPr marL="527050" indent="-527050" eaLnBrk="1" hangingPunct="1">
              <a:lnSpc>
                <a:spcPct val="105000"/>
              </a:lnSpc>
              <a:tabLst>
                <a:tab pos="644525" algn="l"/>
                <a:tab pos="1101725" algn="l"/>
                <a:tab pos="1558925" algn="l"/>
                <a:tab pos="2016125" algn="l"/>
                <a:tab pos="2473325" algn="l"/>
                <a:tab pos="2930525" algn="l"/>
                <a:tab pos="3387725" algn="l"/>
                <a:tab pos="3844925" algn="l"/>
                <a:tab pos="4302125" algn="l"/>
                <a:tab pos="4759325" algn="l"/>
                <a:tab pos="5216525" algn="l"/>
                <a:tab pos="5673725" algn="l"/>
                <a:tab pos="6130925" algn="l"/>
                <a:tab pos="6588125" algn="l"/>
                <a:tab pos="7045325" algn="l"/>
                <a:tab pos="7502525" algn="l"/>
                <a:tab pos="7959725" algn="l"/>
                <a:tab pos="8416925" algn="l"/>
                <a:tab pos="8874125" algn="l"/>
                <a:tab pos="93313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What </a:t>
            </a:r>
            <a:r>
              <a:rPr lang="en-GB" dirty="0">
                <a:latin typeface="Tahoma" charset="0"/>
                <a:cs typeface="Bitstream Vera Sans" charset="0"/>
              </a:rPr>
              <a:t>is the next number after (the 10 digit number)  1111111111</a:t>
            </a:r>
            <a:r>
              <a:rPr lang="en-GB" baseline="-25000" dirty="0">
                <a:latin typeface="Tahoma" charset="0"/>
                <a:cs typeface="Bitstream Vera Sans" charset="0"/>
              </a:rPr>
              <a:t>2 </a:t>
            </a:r>
            <a:r>
              <a:rPr lang="en-GB" dirty="0">
                <a:latin typeface="Tahoma" charset="0"/>
                <a:cs typeface="Bitstream Vera Sans" charset="0"/>
              </a:rPr>
              <a:t> in base 10</a:t>
            </a:r>
            <a:r>
              <a:rPr lang="en-GB" dirty="0" smtClean="0">
                <a:latin typeface="Tahoma" charset="0"/>
                <a:cs typeface="Bitstream Vera Sans" charset="0"/>
              </a:rPr>
              <a:t>?</a:t>
            </a:r>
            <a:endParaRPr lang="en-GB" dirty="0">
              <a:latin typeface="Tahoma" charset="0"/>
              <a:cs typeface="Bitstream Vera Sans" charset="0"/>
            </a:endParaRPr>
          </a:p>
          <a:p>
            <a:pPr marL="527050" indent="-527050" eaLnBrk="1" hangingPunct="1">
              <a:lnSpc>
                <a:spcPct val="105000"/>
              </a:lnSpc>
              <a:buFont typeface="Wingdings" charset="0"/>
              <a:buNone/>
              <a:tabLst>
                <a:tab pos="644525" algn="l"/>
                <a:tab pos="1101725" algn="l"/>
                <a:tab pos="1558925" algn="l"/>
                <a:tab pos="2016125" algn="l"/>
                <a:tab pos="2473325" algn="l"/>
                <a:tab pos="2930525" algn="l"/>
                <a:tab pos="3387725" algn="l"/>
                <a:tab pos="3844925" algn="l"/>
                <a:tab pos="4302125" algn="l"/>
                <a:tab pos="4759325" algn="l"/>
                <a:tab pos="5216525" algn="l"/>
                <a:tab pos="5673725" algn="l"/>
                <a:tab pos="6130925" algn="l"/>
                <a:tab pos="6588125" algn="l"/>
                <a:tab pos="7045325" algn="l"/>
                <a:tab pos="7502525" algn="l"/>
                <a:tab pos="7959725" algn="l"/>
                <a:tab pos="8416925" algn="l"/>
                <a:tab pos="8874125" algn="l"/>
                <a:tab pos="9331325" algn="l"/>
              </a:tabLst>
            </a:pPr>
            <a:endParaRPr lang="en-GB" dirty="0">
              <a:latin typeface="Tahoma" charset="0"/>
              <a:cs typeface="Bitstream Vera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73265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latin typeface="Tahoma" charset="0"/>
                <a:cs typeface="Bitstream Vera Sans" charset="0"/>
              </a:rPr>
              <a:t>K and 2</a:t>
            </a:r>
            <a:r>
              <a:rPr lang="en-GB" baseline="30000">
                <a:latin typeface="Tahoma" charset="0"/>
                <a:cs typeface="Bitstream Vera Sans" charset="0"/>
              </a:rPr>
              <a:t>10</a:t>
            </a:r>
            <a:r>
              <a:rPr lang="en-GB">
                <a:latin typeface="Tahoma" charset="0"/>
                <a:cs typeface="Bitstream Vera Sans" charset="0"/>
              </a:rPr>
              <a:t> and 10</a:t>
            </a:r>
            <a:r>
              <a:rPr lang="en-GB" baseline="30000">
                <a:latin typeface="Tahoma" charset="0"/>
                <a:cs typeface="Bitstream Vera Sans" charset="0"/>
              </a:rPr>
              <a:t>3</a:t>
            </a:r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4648200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latin typeface="Tahoma" charset="0"/>
                <a:cs typeface="Bitstream Vera Sans" charset="0"/>
              </a:rPr>
              <a:t>2</a:t>
            </a:r>
            <a:r>
              <a:rPr lang="en-GB" baseline="30000" dirty="0">
                <a:latin typeface="Tahoma" charset="0"/>
                <a:cs typeface="Bitstream Vera Sans" charset="0"/>
              </a:rPr>
              <a:t>10</a:t>
            </a:r>
            <a:r>
              <a:rPr lang="en-GB" dirty="0">
                <a:latin typeface="Tahoma" charset="0"/>
                <a:cs typeface="Bitstream Vera Sans" charset="0"/>
              </a:rPr>
              <a:t> = 1024, approximately equal to 10</a:t>
            </a:r>
            <a:r>
              <a:rPr lang="en-GB" baseline="30000" dirty="0">
                <a:latin typeface="Tahoma" charset="0"/>
                <a:cs typeface="Bitstream Vera Sans" charset="0"/>
              </a:rPr>
              <a:t>3</a:t>
            </a:r>
          </a:p>
          <a:p>
            <a:pPr eaLnBrk="1" hangingPunct="1"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dirty="0">
              <a:latin typeface="Tahoma" charset="0"/>
              <a:cs typeface="Bitstream Vera Sans" charset="0"/>
            </a:endParaRP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latin typeface="Tahoma" charset="0"/>
                <a:cs typeface="Bitstream Vera Sans" charset="0"/>
              </a:rPr>
              <a:t>2</a:t>
            </a:r>
            <a:r>
              <a:rPr lang="en-GB" baseline="30000" dirty="0">
                <a:latin typeface="Tahoma" charset="0"/>
                <a:cs typeface="Bitstream Vera Sans" charset="0"/>
              </a:rPr>
              <a:t>10</a:t>
            </a:r>
            <a:r>
              <a:rPr lang="en-GB" dirty="0">
                <a:latin typeface="Tahoma" charset="0"/>
                <a:cs typeface="Bitstream Vera Sans" charset="0"/>
              </a:rPr>
              <a:t> abbreviated by </a:t>
            </a:r>
            <a:r>
              <a:rPr lang="ja-JP" altLang="en-GB" dirty="0">
                <a:latin typeface="Tahoma" charset="0"/>
                <a:cs typeface="Bitstream Vera Sans" charset="0"/>
              </a:rPr>
              <a:t>‘</a:t>
            </a:r>
            <a:r>
              <a:rPr lang="en-GB" dirty="0">
                <a:latin typeface="Tahoma" charset="0"/>
                <a:cs typeface="Bitstream Vera Sans" charset="0"/>
              </a:rPr>
              <a:t>K</a:t>
            </a:r>
            <a:r>
              <a:rPr lang="ja-JP" altLang="en-GB" dirty="0">
                <a:latin typeface="Tahoma" charset="0"/>
                <a:cs typeface="Bitstream Vera Sans" charset="0"/>
              </a:rPr>
              <a:t>’</a:t>
            </a:r>
            <a:endParaRPr lang="en-GB" dirty="0">
              <a:latin typeface="Tahoma" charset="0"/>
              <a:cs typeface="Bitstream Vera Sans" charset="0"/>
            </a:endParaRP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latin typeface="Tahoma" charset="0"/>
                <a:cs typeface="Bitstream Vera Sans" charset="0"/>
              </a:rPr>
              <a:t>1 </a:t>
            </a:r>
            <a:r>
              <a:rPr lang="en-GB" dirty="0" err="1">
                <a:latin typeface="Tahoma" charset="0"/>
                <a:cs typeface="Bitstream Vera Sans" charset="0"/>
              </a:rPr>
              <a:t>KByte</a:t>
            </a:r>
            <a:r>
              <a:rPr lang="en-GB" dirty="0">
                <a:latin typeface="Tahoma" charset="0"/>
                <a:cs typeface="Bitstream Vera Sans" charset="0"/>
              </a:rPr>
              <a:t> is 1024 Bytes</a:t>
            </a:r>
          </a:p>
          <a:p>
            <a:pPr eaLnBrk="1" hangingPunct="1"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dirty="0">
              <a:latin typeface="Tahoma" charset="0"/>
              <a:cs typeface="Bitstream Vera Sans" charset="0"/>
            </a:endParaRPr>
          </a:p>
          <a:p>
            <a:pPr eaLnBrk="1" hangingPunct="1"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dirty="0">
              <a:latin typeface="Tahoma" charset="0"/>
              <a:cs typeface="Bitstream Vera Sans" charset="0"/>
            </a:endParaRP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latin typeface="Tahoma" charset="0"/>
                <a:cs typeface="Bitstream Vera Sans" charset="0"/>
              </a:rPr>
              <a:t>2</a:t>
            </a:r>
            <a:r>
              <a:rPr lang="en-GB" baseline="30000" dirty="0">
                <a:latin typeface="Tahoma" charset="0"/>
                <a:cs typeface="Bitstream Vera Sans" charset="0"/>
              </a:rPr>
              <a:t>20</a:t>
            </a:r>
            <a:r>
              <a:rPr lang="en-GB" dirty="0">
                <a:latin typeface="Tahoma" charset="0"/>
                <a:cs typeface="Bitstream Vera Sans" charset="0"/>
              </a:rPr>
              <a:t> </a:t>
            </a:r>
            <a:r>
              <a:rPr lang="en-GB" dirty="0" smtClean="0">
                <a:latin typeface="Tahoma" charset="0"/>
                <a:cs typeface="Bitstream Vera Sans" charset="0"/>
              </a:rPr>
              <a:t>= 2</a:t>
            </a:r>
            <a:r>
              <a:rPr lang="en-GB" baseline="30000" dirty="0" smtClean="0">
                <a:latin typeface="Tahoma" charset="0"/>
                <a:cs typeface="Bitstream Vera Sans" charset="0"/>
              </a:rPr>
              <a:t>10</a:t>
            </a:r>
            <a:r>
              <a:rPr lang="en-GB" dirty="0" smtClean="0">
                <a:latin typeface="Tahoma" charset="0"/>
                <a:cs typeface="Bitstream Vera Sans" charset="0"/>
              </a:rPr>
              <a:t> x 2</a:t>
            </a:r>
            <a:r>
              <a:rPr lang="en-GB" baseline="30000" dirty="0" smtClean="0">
                <a:latin typeface="Tahoma" charset="0"/>
                <a:cs typeface="Bitstream Vera Sans" charset="0"/>
              </a:rPr>
              <a:t>10</a:t>
            </a:r>
            <a:r>
              <a:rPr lang="en-GB" dirty="0" smtClean="0">
                <a:latin typeface="Tahoma" charset="0"/>
                <a:cs typeface="Bitstream Vera Sans" charset="0"/>
              </a:rPr>
              <a:t> </a:t>
            </a:r>
            <a:r>
              <a:rPr lang="en-GB" dirty="0" smtClean="0">
                <a:latin typeface="Symbol" charset="0"/>
                <a:cs typeface="Bitstream Vera Sans" charset="0"/>
              </a:rPr>
              <a:t> </a:t>
            </a:r>
            <a:r>
              <a:rPr lang="en-GB" dirty="0" smtClean="0">
                <a:latin typeface="Tahoma" charset="0"/>
                <a:cs typeface="Bitstream Vera Sans" charset="0"/>
              </a:rPr>
              <a:t>10</a:t>
            </a:r>
            <a:r>
              <a:rPr lang="en-GB" baseline="30000" dirty="0" smtClean="0">
                <a:latin typeface="Tahoma" charset="0"/>
                <a:cs typeface="Bitstream Vera Sans" charset="0"/>
              </a:rPr>
              <a:t>3</a:t>
            </a:r>
            <a:r>
              <a:rPr lang="en-GB" dirty="0" smtClean="0">
                <a:latin typeface="Tahoma" charset="0"/>
                <a:cs typeface="Bitstream Vera Sans" charset="0"/>
              </a:rPr>
              <a:t> x 10</a:t>
            </a:r>
            <a:r>
              <a:rPr lang="en-GB" baseline="30000" dirty="0" smtClean="0">
                <a:latin typeface="Tahoma" charset="0"/>
                <a:cs typeface="Bitstream Vera Sans" charset="0"/>
              </a:rPr>
              <a:t>3</a:t>
            </a:r>
            <a:r>
              <a:rPr lang="en-GB" dirty="0" smtClean="0">
                <a:latin typeface="Tahoma" charset="0"/>
                <a:cs typeface="Bitstream Vera Sans" charset="0"/>
              </a:rPr>
              <a:t> = 10</a:t>
            </a:r>
            <a:r>
              <a:rPr lang="en-GB" baseline="30000" dirty="0" smtClean="0">
                <a:latin typeface="Tahoma" charset="0"/>
                <a:cs typeface="Bitstream Vera Sans" charset="0"/>
              </a:rPr>
              <a:t>6</a:t>
            </a:r>
            <a:r>
              <a:rPr lang="en-GB" dirty="0" smtClean="0">
                <a:latin typeface="Tahoma" charset="0"/>
                <a:cs typeface="Bitstream Vera Sans" charset="0"/>
              </a:rPr>
              <a:t> </a:t>
            </a: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2</a:t>
            </a:r>
            <a:r>
              <a:rPr lang="en-GB" baseline="30000" dirty="0" smtClean="0">
                <a:latin typeface="Tahoma" charset="0"/>
                <a:cs typeface="Bitstream Vera Sans" charset="0"/>
              </a:rPr>
              <a:t>20</a:t>
            </a:r>
            <a:r>
              <a:rPr lang="en-GB" dirty="0" smtClean="0">
                <a:latin typeface="Tahoma" charset="0"/>
                <a:cs typeface="Bitstream Vera Sans" charset="0"/>
              </a:rPr>
              <a:t> abbreviated ‘M’ </a:t>
            </a: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1 </a:t>
            </a:r>
            <a:r>
              <a:rPr lang="en-GB" dirty="0" err="1">
                <a:latin typeface="Tahoma" charset="0"/>
                <a:cs typeface="Bitstream Vera Sans" charset="0"/>
              </a:rPr>
              <a:t>MByte</a:t>
            </a:r>
            <a:r>
              <a:rPr lang="en-GB" dirty="0">
                <a:latin typeface="Tahoma" charset="0"/>
                <a:cs typeface="Bitstream Vera Sans" charset="0"/>
              </a:rPr>
              <a:t> = 2</a:t>
            </a:r>
            <a:r>
              <a:rPr lang="en-GB" baseline="30000" dirty="0">
                <a:latin typeface="Tahoma" charset="0"/>
                <a:cs typeface="Bitstream Vera Sans" charset="0"/>
              </a:rPr>
              <a:t>20</a:t>
            </a:r>
            <a:r>
              <a:rPr lang="en-GB" dirty="0">
                <a:latin typeface="Tahoma" charset="0"/>
                <a:cs typeface="Bitstream Vera Sans" charset="0"/>
              </a:rPr>
              <a:t> Bytes </a:t>
            </a:r>
            <a:r>
              <a:rPr lang="en-GB" dirty="0">
                <a:latin typeface="Symbol" charset="0"/>
                <a:cs typeface="Bitstream Vera Sans" charset="0"/>
              </a:rPr>
              <a:t></a:t>
            </a:r>
            <a:r>
              <a:rPr lang="en-GB" dirty="0">
                <a:latin typeface="Tahoma" charset="0"/>
                <a:cs typeface="Bitstream Vera Sans" charset="0"/>
              </a:rPr>
              <a:t> 10</a:t>
            </a:r>
            <a:r>
              <a:rPr lang="en-GB" baseline="30000" dirty="0">
                <a:latin typeface="Tahoma" charset="0"/>
                <a:cs typeface="Bitstream Vera Sans" charset="0"/>
              </a:rPr>
              <a:t>6</a:t>
            </a:r>
            <a:r>
              <a:rPr lang="en-GB" dirty="0">
                <a:latin typeface="Tahoma" charset="0"/>
                <a:cs typeface="Bitstream Vera Sans" charset="0"/>
              </a:rPr>
              <a:t> Bytes</a:t>
            </a:r>
          </a:p>
        </p:txBody>
      </p:sp>
    </p:spTree>
    <p:extLst>
      <p:ext uri="{BB962C8B-B14F-4D97-AF65-F5344CB8AC3E}">
        <p14:creationId xmlns:p14="http://schemas.microsoft.com/office/powerpoint/2010/main" val="386780752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latin typeface="Tahoma" charset="0"/>
                <a:cs typeface="Bitstream Vera Sans" charset="0"/>
              </a:rPr>
              <a:t>Quiz</a:t>
            </a:r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4648200"/>
          </a:xfrm>
        </p:spPr>
        <p:txBody>
          <a:bodyPr/>
          <a:lstStyle/>
          <a:p>
            <a:pPr eaLnBrk="1" hangingPunct="1">
              <a:spcBef>
                <a:spcPts val="800"/>
              </a:spcBef>
              <a:buSzPct val="9600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200" dirty="0" smtClean="0">
                <a:latin typeface="Tahoma" charset="0"/>
                <a:cs typeface="Bitstream Vera Sans" charset="0"/>
              </a:rPr>
              <a:t>Which </a:t>
            </a:r>
            <a:r>
              <a:rPr lang="en-GB" sz="3200" dirty="0">
                <a:latin typeface="Tahoma" charset="0"/>
                <a:cs typeface="Bitstream Vera Sans" charset="0"/>
              </a:rPr>
              <a:t>is larger</a:t>
            </a:r>
          </a:p>
          <a:p>
            <a:pPr lvl="1" eaLnBrk="1" hangingPunct="1">
              <a:spcBef>
                <a:spcPts val="7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800" dirty="0">
                <a:latin typeface="Tahoma" charset="0"/>
                <a:ea typeface="Bitstream Vera Sans" charset="0"/>
                <a:cs typeface="Bitstream Vera Sans" charset="0"/>
              </a:rPr>
              <a:t>2</a:t>
            </a:r>
            <a:r>
              <a:rPr lang="en-GB" sz="2800" baseline="30000" dirty="0">
                <a:latin typeface="Tahoma" charset="0"/>
                <a:ea typeface="Bitstream Vera Sans" charset="0"/>
                <a:cs typeface="Bitstream Vera Sans" charset="0"/>
              </a:rPr>
              <a:t>32 </a:t>
            </a:r>
            <a:r>
              <a:rPr lang="en-GB" sz="2800" dirty="0">
                <a:latin typeface="Tahoma" charset="0"/>
                <a:ea typeface="Bitstream Vera Sans" charset="0"/>
                <a:cs typeface="Bitstream Vera Sans" charset="0"/>
              </a:rPr>
              <a:t>or</a:t>
            </a:r>
          </a:p>
          <a:p>
            <a:pPr lvl="1" eaLnBrk="1" hangingPunct="1">
              <a:spcBef>
                <a:spcPts val="7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800" dirty="0">
                <a:latin typeface="Tahoma" charset="0"/>
                <a:ea typeface="Bitstream Vera Sans" charset="0"/>
                <a:cs typeface="Bitstream Vera Sans" charset="0"/>
              </a:rPr>
              <a:t>the number of people in the world?</a:t>
            </a:r>
          </a:p>
          <a:p>
            <a:pPr eaLnBrk="1" hangingPunct="1">
              <a:spcBef>
                <a:spcPts val="800"/>
              </a:spcBef>
              <a:buSzPct val="96000"/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sz="3200" baseline="30000" dirty="0">
              <a:latin typeface="Tahoma" charset="0"/>
              <a:cs typeface="Bitstream Vera Sans" charset="0"/>
            </a:endParaRPr>
          </a:p>
          <a:p>
            <a:pPr eaLnBrk="1" hangingPunct="1">
              <a:spcBef>
                <a:spcPts val="800"/>
              </a:spcBef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sz="3200" baseline="30000" dirty="0">
              <a:latin typeface="Tahoma" charset="0"/>
              <a:cs typeface="Bitstream Vera Sans" charset="0"/>
            </a:endParaRPr>
          </a:p>
          <a:p>
            <a:pPr eaLnBrk="1" hangingPunct="1">
              <a:spcBef>
                <a:spcPts val="800"/>
              </a:spcBef>
              <a:buSzPct val="96000"/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sz="3200" baseline="30000" dirty="0">
              <a:latin typeface="Tahoma" charset="0"/>
              <a:cs typeface="Bitstream Vera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97719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3096344"/>
          </a:xfrm>
        </p:spPr>
        <p:txBody>
          <a:bodyPr/>
          <a:lstStyle/>
          <a:p>
            <a:r>
              <a:rPr lang="en-GB" sz="4800" dirty="0" smtClean="0"/>
              <a:t>How Many Numbers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6699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latin typeface="Tahoma" charset="0"/>
                <a:cs typeface="Bitstream Vera Sans" charset="0"/>
              </a:rPr>
              <a:t>How Many Numbers?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5029200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latin typeface="Tahoma" charset="0"/>
                <a:cs typeface="Bitstream Vera Sans" charset="0"/>
              </a:rPr>
              <a:t>How many decimal </a:t>
            </a:r>
            <a:r>
              <a:rPr lang="en-GB" dirty="0" smtClean="0">
                <a:latin typeface="Tahoma" charset="0"/>
                <a:cs typeface="Bitstream Vera Sans" charset="0"/>
              </a:rPr>
              <a:t>numbers </a:t>
            </a:r>
            <a:r>
              <a:rPr lang="en-GB" dirty="0">
                <a:latin typeface="Tahoma" charset="0"/>
                <a:cs typeface="Bitstream Vera Sans" charset="0"/>
              </a:rPr>
              <a:t>less that 100?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latin typeface="Tahoma" charset="0"/>
                <a:ea typeface="Bitstream Vera Sans" charset="0"/>
                <a:cs typeface="Bitstream Vera Sans" charset="0"/>
              </a:rPr>
              <a:t>2-digit numbers : NN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latin typeface="Tahoma" charset="0"/>
                <a:ea typeface="Bitstream Vera Sans" charset="0"/>
                <a:cs typeface="Bitstream Vera Sans" charset="0"/>
              </a:rPr>
              <a:t>0 .. 99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latin typeface="Tahoma" charset="0"/>
                <a:ea typeface="Bitstream Vera Sans" charset="0"/>
                <a:cs typeface="Bitstream Vera Sans" charset="0"/>
              </a:rPr>
              <a:t>100 different numbers</a:t>
            </a:r>
          </a:p>
          <a:p>
            <a:pPr eaLnBrk="1" hangingPunct="1"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dirty="0">
              <a:latin typeface="Tahoma" charset="0"/>
              <a:cs typeface="Bitstream Vera Sans" charset="0"/>
            </a:endParaRP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latin typeface="Tahoma" charset="0"/>
                <a:cs typeface="Bitstream Vera Sans" charset="0"/>
              </a:rPr>
              <a:t>General rule: 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latin typeface="Tahoma" charset="0"/>
                <a:ea typeface="Bitstream Vera Sans" charset="0"/>
                <a:cs typeface="Bitstream Vera Sans" charset="0"/>
              </a:rPr>
              <a:t>10</a:t>
            </a:r>
            <a:r>
              <a:rPr lang="en-GB" baseline="30000" dirty="0">
                <a:latin typeface="Tahoma" charset="0"/>
                <a:ea typeface="Bitstream Vera Sans" charset="0"/>
                <a:cs typeface="Bitstream Vera Sans" charset="0"/>
              </a:rPr>
              <a:t>n</a:t>
            </a:r>
            <a:r>
              <a:rPr lang="en-GB" dirty="0">
                <a:latin typeface="Tahoma" charset="0"/>
                <a:ea typeface="Bitstream Vera Sans" charset="0"/>
                <a:cs typeface="Bitstream Vera Sans" charset="0"/>
              </a:rPr>
              <a:t> n-digits (decimal) numbers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latin typeface="Tahoma" charset="0"/>
                <a:ea typeface="Bitstream Vera Sans" charset="0"/>
                <a:cs typeface="Bitstream Vera Sans" charset="0"/>
              </a:rPr>
              <a:t>2</a:t>
            </a:r>
            <a:r>
              <a:rPr lang="en-GB" baseline="30000" dirty="0">
                <a:latin typeface="Tahoma" charset="0"/>
                <a:ea typeface="Bitstream Vera Sans" charset="0"/>
                <a:cs typeface="Bitstream Vera Sans" charset="0"/>
              </a:rPr>
              <a:t>n</a:t>
            </a:r>
            <a:r>
              <a:rPr lang="en-GB" dirty="0">
                <a:latin typeface="Tahoma" charset="0"/>
                <a:ea typeface="Bitstream Vera Sans" charset="0"/>
                <a:cs typeface="Bitstream Vera Sans" charset="0"/>
              </a:rPr>
              <a:t> n-digit (binary) numbers</a:t>
            </a:r>
          </a:p>
        </p:txBody>
      </p:sp>
    </p:spTree>
    <p:extLst>
      <p:ext uri="{BB962C8B-B14F-4D97-AF65-F5344CB8AC3E}">
        <p14:creationId xmlns:p14="http://schemas.microsoft.com/office/powerpoint/2010/main" val="43786348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latin typeface="Tahoma" charset="0"/>
                <a:cs typeface="Bitstream Vera Sans" charset="0"/>
              </a:rPr>
              <a:t>How Many Binary Numbers?</a:t>
            </a:r>
          </a:p>
        </p:txBody>
      </p:sp>
      <p:sp>
        <p:nvSpPr>
          <p:cNvPr id="78851" name="Line 2"/>
          <p:cNvSpPr>
            <a:spLocks noChangeShapeType="1"/>
          </p:cNvSpPr>
          <p:nvPr/>
        </p:nvSpPr>
        <p:spPr bwMode="auto">
          <a:xfrm>
            <a:off x="1143000" y="2362200"/>
            <a:ext cx="6096000" cy="1588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8852" name="Line 3"/>
          <p:cNvSpPr>
            <a:spLocks noChangeShapeType="1"/>
          </p:cNvSpPr>
          <p:nvPr/>
        </p:nvSpPr>
        <p:spPr bwMode="auto">
          <a:xfrm>
            <a:off x="1981200" y="1676400"/>
            <a:ext cx="1588" cy="42672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8853" name="Text Box 4"/>
          <p:cNvSpPr txBox="1">
            <a:spLocks noChangeArrowheads="1"/>
          </p:cNvSpPr>
          <p:nvPr/>
        </p:nvSpPr>
        <p:spPr bwMode="auto">
          <a:xfrm>
            <a:off x="968375" y="1752600"/>
            <a:ext cx="6657890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dirty="0">
                <a:solidFill>
                  <a:srgbClr val="40458C"/>
                </a:solidFill>
                <a:latin typeface="Tahoma" charset="0"/>
              </a:rPr>
              <a:t>   bits     max binary   max base10    how many</a:t>
            </a:r>
          </a:p>
        </p:txBody>
      </p:sp>
      <p:sp>
        <p:nvSpPr>
          <p:cNvPr id="78854" name="Text Box 5"/>
          <p:cNvSpPr txBox="1">
            <a:spLocks noChangeArrowheads="1"/>
          </p:cNvSpPr>
          <p:nvPr/>
        </p:nvSpPr>
        <p:spPr bwMode="auto">
          <a:xfrm>
            <a:off x="1349375" y="2667000"/>
            <a:ext cx="6423025" cy="304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>
                <a:solidFill>
                  <a:srgbClr val="40458C"/>
                </a:solidFill>
                <a:latin typeface="Tahoma" charset="0"/>
              </a:rPr>
              <a:t>1	1		1		2</a:t>
            </a:r>
          </a:p>
          <a:p>
            <a:pPr eaLnBrk="1" hangingPunct="1">
              <a:buFont typeface="Tahoma" charset="0"/>
              <a:buNone/>
            </a:pPr>
            <a:r>
              <a:rPr lang="en-GB">
                <a:solidFill>
                  <a:srgbClr val="40458C"/>
                </a:solidFill>
                <a:latin typeface="Tahoma" charset="0"/>
              </a:rPr>
              <a:t>2	11		3		4</a:t>
            </a:r>
          </a:p>
          <a:p>
            <a:pPr eaLnBrk="1" hangingPunct="1">
              <a:buFont typeface="Tahoma" charset="0"/>
              <a:buNone/>
            </a:pPr>
            <a:r>
              <a:rPr lang="en-GB">
                <a:solidFill>
                  <a:srgbClr val="40458C"/>
                </a:solidFill>
                <a:latin typeface="Tahoma" charset="0"/>
              </a:rPr>
              <a:t>3	111		7		8</a:t>
            </a:r>
          </a:p>
          <a:p>
            <a:pPr eaLnBrk="1" hangingPunct="1">
              <a:buFont typeface="Tahoma" charset="0"/>
              <a:buNone/>
            </a:pPr>
            <a:r>
              <a:rPr lang="en-GB">
                <a:solidFill>
                  <a:srgbClr val="40458C"/>
                </a:solidFill>
                <a:latin typeface="Tahoma" charset="0"/>
              </a:rPr>
              <a:t>4	1111		15		16</a:t>
            </a:r>
          </a:p>
          <a:p>
            <a:pPr eaLnBrk="1" hangingPunct="1">
              <a:buFont typeface="Tahoma" charset="0"/>
              <a:buNone/>
            </a:pPr>
            <a:r>
              <a:rPr lang="en-GB">
                <a:solidFill>
                  <a:srgbClr val="40458C"/>
                </a:solidFill>
                <a:latin typeface="Tahoma" charset="0"/>
              </a:rPr>
              <a:t>5	11111		31		32</a:t>
            </a:r>
          </a:p>
          <a:p>
            <a:pPr eaLnBrk="1" hangingPunct="1">
              <a:buFont typeface="Tahoma" charset="0"/>
              <a:buNone/>
            </a:pPr>
            <a:r>
              <a:rPr lang="en-GB">
                <a:solidFill>
                  <a:srgbClr val="40458C"/>
                </a:solidFill>
                <a:latin typeface="Tahoma" charset="0"/>
              </a:rPr>
              <a:t>6	111111	63		64</a:t>
            </a:r>
          </a:p>
          <a:p>
            <a:pPr eaLnBrk="1" hangingPunct="1">
              <a:buFont typeface="Tahoma" charset="0"/>
              <a:buNone/>
            </a:pPr>
            <a:r>
              <a:rPr lang="en-GB">
                <a:solidFill>
                  <a:srgbClr val="40458C"/>
                </a:solidFill>
                <a:latin typeface="Tahoma" charset="0"/>
              </a:rPr>
              <a:t>7	1111111	127		128</a:t>
            </a:r>
          </a:p>
          <a:p>
            <a:pPr eaLnBrk="1" hangingPunct="1">
              <a:buFont typeface="Tahoma" charset="0"/>
              <a:buNone/>
            </a:pPr>
            <a:r>
              <a:rPr lang="en-GB">
                <a:solidFill>
                  <a:srgbClr val="40458C"/>
                </a:solidFill>
                <a:latin typeface="Tahoma" charset="0"/>
              </a:rPr>
              <a:t>8	11111111	255		256</a:t>
            </a:r>
          </a:p>
        </p:txBody>
      </p:sp>
      <p:sp>
        <p:nvSpPr>
          <p:cNvPr id="78855" name="Line 6"/>
          <p:cNvSpPr>
            <a:spLocks noChangeShapeType="1"/>
          </p:cNvSpPr>
          <p:nvPr/>
        </p:nvSpPr>
        <p:spPr bwMode="auto">
          <a:xfrm>
            <a:off x="3886200" y="1676400"/>
            <a:ext cx="1588" cy="42672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8856" name="Line 7"/>
          <p:cNvSpPr>
            <a:spLocks noChangeShapeType="1"/>
          </p:cNvSpPr>
          <p:nvPr/>
        </p:nvSpPr>
        <p:spPr bwMode="auto">
          <a:xfrm>
            <a:off x="5791200" y="1676400"/>
            <a:ext cx="1588" cy="42672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69557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latin typeface="Tahoma" charset="0"/>
                <a:cs typeface="Bitstream Vera Sans" charset="0"/>
              </a:rPr>
              <a:t>Quiz</a:t>
            </a:r>
          </a:p>
        </p:txBody>
      </p:sp>
      <p:sp>
        <p:nvSpPr>
          <p:cNvPr id="80899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4953000"/>
          </a:xfrm>
        </p:spPr>
        <p:txBody>
          <a:bodyPr/>
          <a:lstStyle/>
          <a:p>
            <a:pPr marL="457200" indent="-457200" eaLnBrk="1" hangingPunct="1">
              <a:tabLst>
                <a:tab pos="574675" algn="l"/>
                <a:tab pos="1031875" algn="l"/>
                <a:tab pos="1489075" algn="l"/>
                <a:tab pos="1946275" algn="l"/>
                <a:tab pos="2403475" algn="l"/>
                <a:tab pos="2860675" algn="l"/>
                <a:tab pos="3317875" algn="l"/>
                <a:tab pos="3775075" algn="l"/>
                <a:tab pos="4232275" algn="l"/>
                <a:tab pos="4689475" algn="l"/>
                <a:tab pos="5146675" algn="l"/>
                <a:tab pos="5603875" algn="l"/>
                <a:tab pos="6061075" algn="l"/>
                <a:tab pos="6518275" algn="l"/>
                <a:tab pos="6975475" algn="l"/>
                <a:tab pos="7432675" algn="l"/>
                <a:tab pos="7889875" algn="l"/>
                <a:tab pos="8347075" algn="l"/>
                <a:tab pos="8804275" algn="l"/>
                <a:tab pos="9261475" algn="l"/>
              </a:tabLst>
            </a:pPr>
            <a:r>
              <a:rPr lang="en-GB">
                <a:latin typeface="Tahoma" charset="0"/>
                <a:cs typeface="Bitstream Vera Sans" charset="0"/>
              </a:rPr>
              <a:t>161 student in this class</a:t>
            </a:r>
          </a:p>
          <a:p>
            <a:pPr marL="833438" lvl="1" indent="-376238" eaLnBrk="1" hangingPunct="1">
              <a:buFont typeface="Wingdings" charset="0"/>
              <a:buChar char=""/>
              <a:tabLst>
                <a:tab pos="574675" algn="l"/>
                <a:tab pos="1031875" algn="l"/>
                <a:tab pos="1489075" algn="l"/>
                <a:tab pos="1946275" algn="l"/>
                <a:tab pos="2403475" algn="l"/>
                <a:tab pos="2860675" algn="l"/>
                <a:tab pos="3317875" algn="l"/>
                <a:tab pos="3775075" algn="l"/>
                <a:tab pos="4232275" algn="l"/>
                <a:tab pos="4689475" algn="l"/>
                <a:tab pos="5146675" algn="l"/>
                <a:tab pos="5603875" algn="l"/>
                <a:tab pos="6061075" algn="l"/>
                <a:tab pos="6518275" algn="l"/>
                <a:tab pos="6975475" algn="l"/>
                <a:tab pos="7432675" algn="l"/>
                <a:tab pos="7889875" algn="l"/>
                <a:tab pos="8347075" algn="l"/>
                <a:tab pos="8804275" algn="l"/>
                <a:tab pos="9261475" algn="l"/>
              </a:tabLst>
            </a:pPr>
            <a:r>
              <a:rPr lang="en-GB">
                <a:latin typeface="Tahoma" charset="0"/>
                <a:ea typeface="Bitstream Vera Sans" charset="0"/>
                <a:cs typeface="Bitstream Vera Sans" charset="0"/>
              </a:rPr>
              <a:t>How many bits to represent each student with a unique binary number?</a:t>
            </a:r>
          </a:p>
          <a:p>
            <a:pPr marL="457200" indent="-457200" eaLnBrk="1" hangingPunct="1">
              <a:buFont typeface="Wingdings" charset="0"/>
              <a:buNone/>
              <a:tabLst>
                <a:tab pos="574675" algn="l"/>
                <a:tab pos="1031875" algn="l"/>
                <a:tab pos="1489075" algn="l"/>
                <a:tab pos="1946275" algn="l"/>
                <a:tab pos="2403475" algn="l"/>
                <a:tab pos="2860675" algn="l"/>
                <a:tab pos="3317875" algn="l"/>
                <a:tab pos="3775075" algn="l"/>
                <a:tab pos="4232275" algn="l"/>
                <a:tab pos="4689475" algn="l"/>
                <a:tab pos="5146675" algn="l"/>
                <a:tab pos="5603875" algn="l"/>
                <a:tab pos="6061075" algn="l"/>
                <a:tab pos="6518275" algn="l"/>
                <a:tab pos="6975475" algn="l"/>
                <a:tab pos="7432675" algn="l"/>
                <a:tab pos="7889875" algn="l"/>
                <a:tab pos="8347075" algn="l"/>
                <a:tab pos="8804275" algn="l"/>
                <a:tab pos="9261475" algn="l"/>
              </a:tabLst>
            </a:pPr>
            <a:endParaRPr lang="en-GB">
              <a:latin typeface="Tahoma" charset="0"/>
              <a:cs typeface="Bitstream Vera Sans" charset="0"/>
            </a:endParaRPr>
          </a:p>
          <a:p>
            <a:pPr marL="457200" indent="-457200" eaLnBrk="1" hangingPunct="1">
              <a:tabLst>
                <a:tab pos="574675" algn="l"/>
                <a:tab pos="1031875" algn="l"/>
                <a:tab pos="1489075" algn="l"/>
                <a:tab pos="1946275" algn="l"/>
                <a:tab pos="2403475" algn="l"/>
                <a:tab pos="2860675" algn="l"/>
                <a:tab pos="3317875" algn="l"/>
                <a:tab pos="3775075" algn="l"/>
                <a:tab pos="4232275" algn="l"/>
                <a:tab pos="4689475" algn="l"/>
                <a:tab pos="5146675" algn="l"/>
                <a:tab pos="5603875" algn="l"/>
                <a:tab pos="6061075" algn="l"/>
                <a:tab pos="6518275" algn="l"/>
                <a:tab pos="6975475" algn="l"/>
                <a:tab pos="7432675" algn="l"/>
                <a:tab pos="7889875" algn="l"/>
                <a:tab pos="8347075" algn="l"/>
                <a:tab pos="8804275" algn="l"/>
                <a:tab pos="9261475" algn="l"/>
              </a:tabLst>
            </a:pPr>
            <a:r>
              <a:rPr lang="en-GB">
                <a:latin typeface="Tahoma" charset="0"/>
                <a:cs typeface="Bitstream Vera Sans" charset="0"/>
              </a:rPr>
              <a:t>A computer can execute 9 different machine instructions: ADD, SUB, MUL, DIV, JUMP, LOAD, READ, WRITE, STOP. </a:t>
            </a:r>
          </a:p>
          <a:p>
            <a:pPr marL="833438" lvl="1" indent="-376238" eaLnBrk="1" hangingPunct="1">
              <a:buFont typeface="Wingdings" charset="0"/>
              <a:buBlip>
                <a:blip r:embed="rId3"/>
              </a:buBlip>
              <a:tabLst>
                <a:tab pos="574675" algn="l"/>
                <a:tab pos="1031875" algn="l"/>
                <a:tab pos="1489075" algn="l"/>
                <a:tab pos="1946275" algn="l"/>
                <a:tab pos="2403475" algn="l"/>
                <a:tab pos="2860675" algn="l"/>
                <a:tab pos="3317875" algn="l"/>
                <a:tab pos="3775075" algn="l"/>
                <a:tab pos="4232275" algn="l"/>
                <a:tab pos="4689475" algn="l"/>
                <a:tab pos="5146675" algn="l"/>
                <a:tab pos="5603875" algn="l"/>
                <a:tab pos="6061075" algn="l"/>
                <a:tab pos="6518275" algn="l"/>
                <a:tab pos="6975475" algn="l"/>
                <a:tab pos="7432675" algn="l"/>
                <a:tab pos="7889875" algn="l"/>
                <a:tab pos="8347075" algn="l"/>
                <a:tab pos="8804275" algn="l"/>
                <a:tab pos="9261475" algn="l"/>
              </a:tabLst>
            </a:pPr>
            <a:r>
              <a:rPr lang="en-GB">
                <a:latin typeface="Tahoma" charset="0"/>
                <a:ea typeface="Bitstream Vera Sans" charset="0"/>
                <a:cs typeface="Bitstream Vera Sans" charset="0"/>
              </a:rPr>
              <a:t>How many bits do we need to give each instruction a different code?</a:t>
            </a:r>
          </a:p>
          <a:p>
            <a:pPr marL="833438" lvl="1" indent="-376238" eaLnBrk="1" hangingPunct="1">
              <a:buFont typeface="Wingdings" charset="0"/>
              <a:buBlip>
                <a:blip r:embed="rId3"/>
              </a:buBlip>
              <a:tabLst>
                <a:tab pos="574675" algn="l"/>
                <a:tab pos="1031875" algn="l"/>
                <a:tab pos="1489075" algn="l"/>
                <a:tab pos="1946275" algn="l"/>
                <a:tab pos="2403475" algn="l"/>
                <a:tab pos="2860675" algn="l"/>
                <a:tab pos="3317875" algn="l"/>
                <a:tab pos="3775075" algn="l"/>
                <a:tab pos="4232275" algn="l"/>
                <a:tab pos="4689475" algn="l"/>
                <a:tab pos="5146675" algn="l"/>
                <a:tab pos="5603875" algn="l"/>
                <a:tab pos="6061075" algn="l"/>
                <a:tab pos="6518275" algn="l"/>
                <a:tab pos="6975475" algn="l"/>
                <a:tab pos="7432675" algn="l"/>
                <a:tab pos="7889875" algn="l"/>
                <a:tab pos="8347075" algn="l"/>
                <a:tab pos="8804275" algn="l"/>
                <a:tab pos="9261475" algn="l"/>
              </a:tabLst>
            </a:pPr>
            <a:r>
              <a:rPr lang="en-GB">
                <a:latin typeface="Tahoma" charset="0"/>
                <a:ea typeface="Bitstream Vera Sans" charset="0"/>
                <a:cs typeface="Bitstream Vera Sans" charset="0"/>
              </a:rPr>
              <a:t>What could these codes be?</a:t>
            </a:r>
          </a:p>
        </p:txBody>
      </p:sp>
    </p:spTree>
    <p:extLst>
      <p:ext uri="{BB962C8B-B14F-4D97-AF65-F5344CB8AC3E}">
        <p14:creationId xmlns:p14="http://schemas.microsoft.com/office/powerpoint/2010/main" val="284310907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latin typeface="Tahoma" charset="0"/>
                <a:cs typeface="Bitstream Vera Sans" charset="0"/>
              </a:rPr>
              <a:t>Quiz – Answers </a:t>
            </a:r>
          </a:p>
        </p:txBody>
      </p:sp>
      <p:sp>
        <p:nvSpPr>
          <p:cNvPr id="8294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3352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>
                <a:latin typeface="Tahoma" charset="0"/>
                <a:cs typeface="Bitstream Vera Sans" charset="0"/>
              </a:rPr>
              <a:t>7 bits?? </a:t>
            </a:r>
          </a:p>
          <a:p>
            <a:pPr lvl="1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>
                <a:latin typeface="Tahoma" charset="0"/>
                <a:ea typeface="Bitstream Vera Sans" charset="0"/>
                <a:cs typeface="Bitstream Vera Sans" charset="0"/>
              </a:rPr>
              <a:t>NO! With 7 bits we can only represent 2</a:t>
            </a:r>
            <a:r>
              <a:rPr lang="en-GB" baseline="30000">
                <a:latin typeface="Tahoma" charset="0"/>
                <a:ea typeface="Bitstream Vera Sans" charset="0"/>
                <a:cs typeface="Bitstream Vera Sans" charset="0"/>
              </a:rPr>
              <a:t>7</a:t>
            </a:r>
            <a:r>
              <a:rPr lang="en-GB">
                <a:latin typeface="Tahoma" charset="0"/>
                <a:ea typeface="Bitstream Vera Sans" charset="0"/>
                <a:cs typeface="Bitstream Vera Sans" charset="0"/>
              </a:rPr>
              <a:t> = 128 patterns. </a:t>
            </a:r>
          </a:p>
          <a:p>
            <a:pPr lvl="1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>
                <a:latin typeface="Tahoma" charset="0"/>
                <a:ea typeface="Bitstream Vera Sans" charset="0"/>
                <a:cs typeface="Bitstream Vera Sans" charset="0"/>
              </a:rPr>
              <a:t>We need 8 bits. 8 bits can represent up to 2</a:t>
            </a:r>
            <a:r>
              <a:rPr lang="en-GB" baseline="30000">
                <a:latin typeface="Tahoma" charset="0"/>
                <a:ea typeface="Bitstream Vera Sans" charset="0"/>
                <a:cs typeface="Bitstream Vera Sans" charset="0"/>
              </a:rPr>
              <a:t>8</a:t>
            </a:r>
            <a:r>
              <a:rPr lang="en-GB">
                <a:latin typeface="Tahoma" charset="0"/>
                <a:ea typeface="Bitstream Vera Sans" charset="0"/>
                <a:cs typeface="Bitstream Vera Sans" charset="0"/>
              </a:rPr>
              <a:t> = 256 patterns</a:t>
            </a:r>
          </a:p>
          <a:p>
            <a:pPr eaLnBrk="1" hangingPunct="1">
              <a:lnSpc>
                <a:spcPct val="90000"/>
              </a:lnSpc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>
              <a:latin typeface="Tahoma" charset="0"/>
              <a:cs typeface="Bitstream Vera Sans" charset="0"/>
            </a:endParaRPr>
          </a:p>
          <a:p>
            <a:pPr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>
                <a:latin typeface="Tahoma" charset="0"/>
                <a:cs typeface="Bitstream Vera Sans" charset="0"/>
              </a:rPr>
              <a:t>To represent 9 bit patterns we need 4 bits: 2</a:t>
            </a:r>
            <a:r>
              <a:rPr lang="en-GB" baseline="30000">
                <a:latin typeface="Tahoma" charset="0"/>
                <a:cs typeface="Bitstream Vera Sans" charset="0"/>
              </a:rPr>
              <a:t>4</a:t>
            </a:r>
            <a:r>
              <a:rPr lang="en-GB">
                <a:latin typeface="Tahoma" charset="0"/>
                <a:cs typeface="Bitstream Vera Sans" charset="0"/>
              </a:rPr>
              <a:t> = 16</a:t>
            </a:r>
          </a:p>
        </p:txBody>
      </p:sp>
      <p:sp>
        <p:nvSpPr>
          <p:cNvPr id="82948" name="Rectangle 3"/>
          <p:cNvSpPr>
            <a:spLocks noChangeArrowheads="1"/>
          </p:cNvSpPr>
          <p:nvPr/>
        </p:nvSpPr>
        <p:spPr bwMode="auto">
          <a:xfrm>
            <a:off x="2286000" y="4489450"/>
            <a:ext cx="4572000" cy="207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3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40458C"/>
                </a:solidFill>
                <a:latin typeface="Tahoma" charset="0"/>
              </a:rPr>
              <a:t>0000 ADD </a:t>
            </a:r>
          </a:p>
          <a:p>
            <a:pPr>
              <a:spcBef>
                <a:spcPts val="3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40458C"/>
                </a:solidFill>
                <a:latin typeface="Tahoma" charset="0"/>
              </a:rPr>
              <a:t>0001 SUB </a:t>
            </a:r>
          </a:p>
          <a:p>
            <a:pPr>
              <a:spcBef>
                <a:spcPts val="3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40458C"/>
                </a:solidFill>
                <a:latin typeface="Tahoma" charset="0"/>
              </a:rPr>
              <a:t>0010 MUL </a:t>
            </a:r>
          </a:p>
          <a:p>
            <a:pPr>
              <a:spcBef>
                <a:spcPts val="3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40458C"/>
                </a:solidFill>
                <a:latin typeface="Tahoma" charset="0"/>
              </a:rPr>
              <a:t>0011 DIV </a:t>
            </a:r>
          </a:p>
          <a:p>
            <a:pPr>
              <a:spcBef>
                <a:spcPts val="3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40458C"/>
                </a:solidFill>
                <a:latin typeface="Tahoma" charset="0"/>
              </a:rPr>
              <a:t>0100 JUMP </a:t>
            </a:r>
          </a:p>
        </p:txBody>
      </p:sp>
      <p:sp>
        <p:nvSpPr>
          <p:cNvPr id="82949" name="Rectangle 4"/>
          <p:cNvSpPr>
            <a:spLocks noChangeArrowheads="1"/>
          </p:cNvSpPr>
          <p:nvPr/>
        </p:nvSpPr>
        <p:spPr bwMode="auto">
          <a:xfrm>
            <a:off x="4495800" y="4495800"/>
            <a:ext cx="4572000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3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40458C"/>
                </a:solidFill>
                <a:latin typeface="Tahoma" charset="0"/>
              </a:rPr>
              <a:t>0101 LOAD </a:t>
            </a:r>
          </a:p>
          <a:p>
            <a:pPr>
              <a:spcBef>
                <a:spcPts val="3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40458C"/>
                </a:solidFill>
                <a:latin typeface="Tahoma" charset="0"/>
              </a:rPr>
              <a:t>0110 READ</a:t>
            </a:r>
          </a:p>
          <a:p>
            <a:pPr>
              <a:spcBef>
                <a:spcPts val="3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40458C"/>
                </a:solidFill>
                <a:latin typeface="Tahoma" charset="0"/>
              </a:rPr>
              <a:t>0111 WRITE</a:t>
            </a:r>
          </a:p>
          <a:p>
            <a:pPr>
              <a:spcBef>
                <a:spcPts val="300"/>
              </a:spcBef>
              <a:buClr>
                <a:srgbClr val="6F89F7"/>
              </a:buClr>
              <a:buSzPct val="110000"/>
              <a:buFont typeface="Wingdings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40458C"/>
                </a:solidFill>
                <a:latin typeface="Tahoma" charset="0"/>
              </a:rPr>
              <a:t>1111 STOP</a:t>
            </a:r>
          </a:p>
        </p:txBody>
      </p:sp>
    </p:spTree>
    <p:extLst>
      <p:ext uri="{BB962C8B-B14F-4D97-AF65-F5344CB8AC3E}">
        <p14:creationId xmlns:p14="http://schemas.microsoft.com/office/powerpoint/2010/main" val="139639088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1"/>
          <p:cNvSpPr>
            <a:spLocks noGrp="1" noChangeArrowheads="1"/>
          </p:cNvSpPr>
          <p:nvPr>
            <p:ph type="title"/>
          </p:nvPr>
        </p:nvSpPr>
        <p:spPr>
          <a:xfrm>
            <a:off x="990600" y="1751013"/>
            <a:ext cx="7772400" cy="1143000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latin typeface="Tahoma" charset="0"/>
              </a:rPr>
              <a:t>Overflow</a:t>
            </a:r>
          </a:p>
        </p:txBody>
      </p:sp>
      <p:sp>
        <p:nvSpPr>
          <p:cNvPr id="70658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990600" y="3354388"/>
            <a:ext cx="6400800" cy="1754187"/>
          </a:xfrm>
        </p:spPr>
        <p:txBody>
          <a:bodyPr anchor="ctr"/>
          <a:lstStyle/>
          <a:p>
            <a:pPr marL="0" indent="0" eaLnBrk="1" hangingPunct="1">
              <a:buFont typeface="Wingdings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latin typeface="Tahoma" charset="0"/>
              </a:rPr>
              <a:t>Arithmetic with Fixed Number of Digits</a:t>
            </a:r>
          </a:p>
        </p:txBody>
      </p:sp>
    </p:spTree>
    <p:extLst>
      <p:ext uri="{BB962C8B-B14F-4D97-AF65-F5344CB8AC3E}">
        <p14:creationId xmlns:p14="http://schemas.microsoft.com/office/powerpoint/2010/main" val="49701011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latin typeface="Tahoma" charset="0"/>
              </a:rPr>
              <a:t>Overflow</a:t>
            </a:r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800"/>
              </a:spcBef>
              <a:buSzPct val="9600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200">
                <a:latin typeface="Tahoma" charset="0"/>
              </a:rPr>
              <a:t>The addition of 8 bit numbers may overflow 8 bits</a:t>
            </a:r>
          </a:p>
          <a:p>
            <a:pPr eaLnBrk="1" hangingPunct="1">
              <a:lnSpc>
                <a:spcPct val="90000"/>
              </a:lnSpc>
              <a:spcBef>
                <a:spcPts val="800"/>
              </a:spcBef>
              <a:buSzPct val="96000"/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sz="3200">
              <a:latin typeface="Tahoma" charset="0"/>
            </a:endParaRPr>
          </a:p>
          <a:p>
            <a:pPr eaLnBrk="1" hangingPunct="1">
              <a:lnSpc>
                <a:spcPct val="90000"/>
              </a:lnSpc>
              <a:spcBef>
                <a:spcPts val="800"/>
              </a:spcBef>
              <a:buSzPct val="96000"/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sz="3200">
              <a:latin typeface="Tahoma" charset="0"/>
            </a:endParaRPr>
          </a:p>
          <a:p>
            <a:pPr eaLnBrk="1" hangingPunct="1">
              <a:lnSpc>
                <a:spcPct val="90000"/>
              </a:lnSpc>
              <a:spcBef>
                <a:spcPts val="800"/>
              </a:spcBef>
              <a:buSzPct val="96000"/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sz="3200">
              <a:latin typeface="Tahoma" charset="0"/>
            </a:endParaRPr>
          </a:p>
          <a:p>
            <a:pPr eaLnBrk="1" hangingPunct="1">
              <a:lnSpc>
                <a:spcPct val="90000"/>
              </a:lnSpc>
              <a:spcBef>
                <a:spcPts val="800"/>
              </a:spcBef>
              <a:buSzPct val="96000"/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sz="3200">
              <a:latin typeface="Tahoma" charset="0"/>
            </a:endParaRPr>
          </a:p>
          <a:p>
            <a:pPr eaLnBrk="1" hangingPunct="1">
              <a:lnSpc>
                <a:spcPct val="90000"/>
              </a:lnSpc>
              <a:spcBef>
                <a:spcPts val="800"/>
              </a:spcBef>
              <a:buSzPct val="96000"/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sz="3200">
              <a:latin typeface="Tahoma" charset="0"/>
            </a:endParaRPr>
          </a:p>
          <a:p>
            <a:pPr eaLnBrk="1" hangingPunct="1">
              <a:lnSpc>
                <a:spcPct val="90000"/>
              </a:lnSpc>
              <a:spcBef>
                <a:spcPts val="800"/>
              </a:spcBef>
              <a:buSzPct val="9600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200">
                <a:latin typeface="Tahoma" charset="0"/>
              </a:rPr>
              <a:t>Computer arithmetic has a limited number of bits</a:t>
            </a:r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2209800" y="2849563"/>
            <a:ext cx="6248400" cy="240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35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>
                <a:solidFill>
                  <a:srgbClr val="40458C"/>
                </a:solidFill>
                <a:latin typeface="Courier New" charset="0"/>
              </a:rPr>
              <a:t>  1 1 1 1 1 1 1 1    </a:t>
            </a:r>
          </a:p>
          <a:p>
            <a:pPr>
              <a:spcBef>
                <a:spcPts val="35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>
                <a:solidFill>
                  <a:srgbClr val="40458C"/>
                </a:solidFill>
                <a:latin typeface="Courier New" charset="0"/>
              </a:rPr>
              <a:t>  0 0 0 0 0 0 0 1    </a:t>
            </a:r>
          </a:p>
          <a:p>
            <a:pPr>
              <a:spcBef>
                <a:spcPts val="350"/>
              </a:spcBef>
              <a:buClr>
                <a:srgbClr val="FF0000"/>
              </a:buClr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>
                <a:solidFill>
                  <a:srgbClr val="FF0000"/>
                </a:solidFill>
                <a:latin typeface="Courier New" charset="0"/>
              </a:rPr>
              <a:t>1 1</a:t>
            </a:r>
            <a:r>
              <a:rPr lang="en-GB" sz="2800" b="1">
                <a:solidFill>
                  <a:srgbClr val="40458C"/>
                </a:solidFill>
                <a:latin typeface="Courier New" charset="0"/>
              </a:rPr>
              <a:t> </a:t>
            </a:r>
            <a:r>
              <a:rPr lang="en-GB" sz="2800" b="1">
                <a:solidFill>
                  <a:srgbClr val="FF0000"/>
                </a:solidFill>
                <a:latin typeface="Courier New" charset="0"/>
              </a:rPr>
              <a:t>1</a:t>
            </a:r>
            <a:r>
              <a:rPr lang="en-GB" sz="2800" b="1">
                <a:solidFill>
                  <a:srgbClr val="40458C"/>
                </a:solidFill>
                <a:latin typeface="Courier New" charset="0"/>
              </a:rPr>
              <a:t> </a:t>
            </a:r>
            <a:r>
              <a:rPr lang="en-GB" sz="2800" b="1">
                <a:solidFill>
                  <a:srgbClr val="FF0000"/>
                </a:solidFill>
                <a:latin typeface="Courier New" charset="0"/>
              </a:rPr>
              <a:t>1 1 1 1 1</a:t>
            </a:r>
          </a:p>
          <a:p>
            <a:pPr>
              <a:spcBef>
                <a:spcPts val="35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>
                <a:solidFill>
                  <a:srgbClr val="40458C"/>
                </a:solidFill>
                <a:latin typeface="Courier New" charset="0"/>
              </a:rPr>
              <a:t>  0 0 0 0 0 0 0 0    </a:t>
            </a:r>
          </a:p>
          <a:p>
            <a:pPr>
              <a:spcBef>
                <a:spcPts val="35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2800" b="1">
              <a:solidFill>
                <a:srgbClr val="40458C"/>
              </a:solidFill>
              <a:latin typeface="Courier New" charset="0"/>
            </a:endParaRP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2135188" y="3276600"/>
            <a:ext cx="3937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>
                <a:solidFill>
                  <a:srgbClr val="40458C"/>
                </a:solidFill>
                <a:latin typeface="Courier New" charset="0"/>
              </a:rPr>
              <a:t>+</a:t>
            </a:r>
          </a:p>
        </p:txBody>
      </p:sp>
      <p:sp>
        <p:nvSpPr>
          <p:cNvPr id="72709" name="Line 5"/>
          <p:cNvSpPr>
            <a:spLocks noChangeShapeType="1"/>
          </p:cNvSpPr>
          <p:nvPr/>
        </p:nvSpPr>
        <p:spPr bwMode="auto">
          <a:xfrm>
            <a:off x="2286000" y="4267200"/>
            <a:ext cx="3962400" cy="1588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958645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latin typeface="Tahoma" charset="0"/>
              </a:rPr>
              <a:t>Fixed Bit Arithmetic</a:t>
            </a:r>
          </a:p>
        </p:txBody>
      </p:sp>
      <p:sp>
        <p:nvSpPr>
          <p:cNvPr id="7475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2438400" cy="2667000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latin typeface="Tahoma" charset="0"/>
              </a:rPr>
              <a:t>4-bit</a:t>
            </a:r>
          </a:p>
          <a:p>
            <a:pPr eaLnBrk="1" hangingPunct="1"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dirty="0">
              <a:latin typeface="Tahoma" charset="0"/>
            </a:endParaRPr>
          </a:p>
          <a:p>
            <a:pPr eaLnBrk="1" hangingPunct="1"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dirty="0">
              <a:latin typeface="Tahoma" charset="0"/>
            </a:endParaRPr>
          </a:p>
        </p:txBody>
      </p:sp>
      <p:grpSp>
        <p:nvGrpSpPr>
          <p:cNvPr id="74755" name="Group 3"/>
          <p:cNvGrpSpPr>
            <a:grpSpLocks/>
          </p:cNvGrpSpPr>
          <p:nvPr/>
        </p:nvGrpSpPr>
        <p:grpSpPr bwMode="auto">
          <a:xfrm>
            <a:off x="2470150" y="990600"/>
            <a:ext cx="6311900" cy="5654675"/>
            <a:chOff x="1556" y="624"/>
            <a:chExt cx="3976" cy="3562"/>
          </a:xfrm>
        </p:grpSpPr>
        <p:grpSp>
          <p:nvGrpSpPr>
            <p:cNvPr id="74772" name="Group 4"/>
            <p:cNvGrpSpPr>
              <a:grpSpLocks/>
            </p:cNvGrpSpPr>
            <p:nvPr/>
          </p:nvGrpSpPr>
          <p:grpSpPr bwMode="auto">
            <a:xfrm>
              <a:off x="1556" y="624"/>
              <a:ext cx="3976" cy="3562"/>
              <a:chOff x="1556" y="624"/>
              <a:chExt cx="3976" cy="3562"/>
            </a:xfrm>
          </p:grpSpPr>
          <p:sp>
            <p:nvSpPr>
              <p:cNvPr id="74774" name="Oval 5"/>
              <p:cNvSpPr>
                <a:spLocks noChangeArrowheads="1"/>
              </p:cNvSpPr>
              <p:nvPr/>
            </p:nvSpPr>
            <p:spPr bwMode="auto">
              <a:xfrm>
                <a:off x="2144" y="1018"/>
                <a:ext cx="2784" cy="2784"/>
              </a:xfrm>
              <a:prstGeom prst="ellips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4775" name="Line 6"/>
              <p:cNvSpPr>
                <a:spLocks noChangeShapeType="1"/>
              </p:cNvSpPr>
              <p:nvPr/>
            </p:nvSpPr>
            <p:spPr bwMode="auto">
              <a:xfrm>
                <a:off x="2048" y="2410"/>
                <a:ext cx="2976" cy="1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776" name="Line 7"/>
              <p:cNvSpPr>
                <a:spLocks noChangeShapeType="1"/>
              </p:cNvSpPr>
              <p:nvPr/>
            </p:nvSpPr>
            <p:spPr bwMode="auto">
              <a:xfrm flipV="1">
                <a:off x="3536" y="918"/>
                <a:ext cx="1" cy="2984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777" name="Line 8"/>
              <p:cNvSpPr>
                <a:spLocks noChangeShapeType="1"/>
              </p:cNvSpPr>
              <p:nvPr/>
            </p:nvSpPr>
            <p:spPr bwMode="auto">
              <a:xfrm flipV="1">
                <a:off x="2484" y="1354"/>
                <a:ext cx="2104" cy="2112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778" name="Line 9"/>
              <p:cNvSpPr>
                <a:spLocks noChangeShapeType="1"/>
              </p:cNvSpPr>
              <p:nvPr/>
            </p:nvSpPr>
            <p:spPr bwMode="auto">
              <a:xfrm flipH="1" flipV="1">
                <a:off x="2480" y="1354"/>
                <a:ext cx="2112" cy="2112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779" name="Line 10"/>
              <p:cNvSpPr>
                <a:spLocks noChangeShapeType="1"/>
              </p:cNvSpPr>
              <p:nvPr/>
            </p:nvSpPr>
            <p:spPr bwMode="auto">
              <a:xfrm flipV="1">
                <a:off x="2979" y="1026"/>
                <a:ext cx="1115" cy="2767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780" name="Line 11"/>
              <p:cNvSpPr>
                <a:spLocks noChangeShapeType="1"/>
              </p:cNvSpPr>
              <p:nvPr/>
            </p:nvSpPr>
            <p:spPr bwMode="auto">
              <a:xfrm flipH="1" flipV="1">
                <a:off x="2974" y="1026"/>
                <a:ext cx="1123" cy="2767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781" name="Line 12"/>
              <p:cNvSpPr>
                <a:spLocks noChangeShapeType="1"/>
              </p:cNvSpPr>
              <p:nvPr/>
            </p:nvSpPr>
            <p:spPr bwMode="auto">
              <a:xfrm>
                <a:off x="2156" y="1852"/>
                <a:ext cx="2759" cy="1115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782" name="Line 13"/>
              <p:cNvSpPr>
                <a:spLocks noChangeShapeType="1"/>
              </p:cNvSpPr>
              <p:nvPr/>
            </p:nvSpPr>
            <p:spPr bwMode="auto">
              <a:xfrm flipV="1">
                <a:off x="2156" y="1848"/>
                <a:ext cx="2759" cy="1123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783" name="Text Box 14"/>
              <p:cNvSpPr txBox="1">
                <a:spLocks noChangeArrowheads="1"/>
              </p:cNvSpPr>
              <p:nvPr/>
            </p:nvSpPr>
            <p:spPr bwMode="auto">
              <a:xfrm>
                <a:off x="3258" y="624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0000</a:t>
                </a:r>
              </a:p>
            </p:txBody>
          </p:sp>
          <p:sp>
            <p:nvSpPr>
              <p:cNvPr id="74784" name="Text Box 15"/>
              <p:cNvSpPr txBox="1">
                <a:spLocks noChangeArrowheads="1"/>
              </p:cNvSpPr>
              <p:nvPr/>
            </p:nvSpPr>
            <p:spPr bwMode="auto">
              <a:xfrm>
                <a:off x="3844" y="720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0001</a:t>
                </a:r>
              </a:p>
            </p:txBody>
          </p:sp>
          <p:sp>
            <p:nvSpPr>
              <p:cNvPr id="74785" name="Text Box 16"/>
              <p:cNvSpPr txBox="1">
                <a:spLocks noChangeArrowheads="1"/>
              </p:cNvSpPr>
              <p:nvPr/>
            </p:nvSpPr>
            <p:spPr bwMode="auto">
              <a:xfrm>
                <a:off x="4388" y="1056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0010</a:t>
                </a:r>
              </a:p>
            </p:txBody>
          </p:sp>
          <p:sp>
            <p:nvSpPr>
              <p:cNvPr id="74786" name="Text Box 17"/>
              <p:cNvSpPr txBox="1">
                <a:spLocks noChangeArrowheads="1"/>
              </p:cNvSpPr>
              <p:nvPr/>
            </p:nvSpPr>
            <p:spPr bwMode="auto">
              <a:xfrm>
                <a:off x="4868" y="1642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0011</a:t>
                </a:r>
              </a:p>
            </p:txBody>
          </p:sp>
          <p:sp>
            <p:nvSpPr>
              <p:cNvPr id="74787" name="Text Box 18"/>
              <p:cNvSpPr txBox="1">
                <a:spLocks noChangeArrowheads="1"/>
              </p:cNvSpPr>
              <p:nvPr/>
            </p:nvSpPr>
            <p:spPr bwMode="auto">
              <a:xfrm>
                <a:off x="5012" y="2266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0100</a:t>
                </a:r>
              </a:p>
            </p:txBody>
          </p:sp>
          <p:sp>
            <p:nvSpPr>
              <p:cNvPr id="74788" name="Text Box 19"/>
              <p:cNvSpPr txBox="1">
                <a:spLocks noChangeArrowheads="1"/>
              </p:cNvSpPr>
              <p:nvPr/>
            </p:nvSpPr>
            <p:spPr bwMode="auto">
              <a:xfrm>
                <a:off x="4900" y="2880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0101</a:t>
                </a:r>
              </a:p>
            </p:txBody>
          </p:sp>
          <p:sp>
            <p:nvSpPr>
              <p:cNvPr id="74789" name="Text Box 20"/>
              <p:cNvSpPr txBox="1">
                <a:spLocks noChangeArrowheads="1"/>
              </p:cNvSpPr>
              <p:nvPr/>
            </p:nvSpPr>
            <p:spPr bwMode="auto">
              <a:xfrm>
                <a:off x="4564" y="3456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0110</a:t>
                </a:r>
              </a:p>
            </p:txBody>
          </p:sp>
          <p:sp>
            <p:nvSpPr>
              <p:cNvPr id="74790" name="Text Box 21"/>
              <p:cNvSpPr txBox="1">
                <a:spLocks noChangeArrowheads="1"/>
              </p:cNvSpPr>
              <p:nvPr/>
            </p:nvSpPr>
            <p:spPr bwMode="auto">
              <a:xfrm>
                <a:off x="3892" y="3850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0111</a:t>
                </a:r>
              </a:p>
            </p:txBody>
          </p:sp>
          <p:sp>
            <p:nvSpPr>
              <p:cNvPr id="74791" name="Text Box 22"/>
              <p:cNvSpPr txBox="1">
                <a:spLocks noChangeArrowheads="1"/>
              </p:cNvSpPr>
              <p:nvPr/>
            </p:nvSpPr>
            <p:spPr bwMode="auto">
              <a:xfrm>
                <a:off x="3284" y="3936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1000</a:t>
                </a:r>
              </a:p>
            </p:txBody>
          </p:sp>
          <p:sp>
            <p:nvSpPr>
              <p:cNvPr id="74792" name="Text Box 23"/>
              <p:cNvSpPr txBox="1">
                <a:spLocks noChangeArrowheads="1"/>
              </p:cNvSpPr>
              <p:nvPr/>
            </p:nvSpPr>
            <p:spPr bwMode="auto">
              <a:xfrm>
                <a:off x="2708" y="3850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1001</a:t>
                </a:r>
              </a:p>
            </p:txBody>
          </p:sp>
          <p:sp>
            <p:nvSpPr>
              <p:cNvPr id="74793" name="Text Box 24"/>
              <p:cNvSpPr txBox="1">
                <a:spLocks noChangeArrowheads="1"/>
              </p:cNvSpPr>
              <p:nvPr/>
            </p:nvSpPr>
            <p:spPr bwMode="auto">
              <a:xfrm>
                <a:off x="2020" y="3456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1010</a:t>
                </a:r>
              </a:p>
            </p:txBody>
          </p:sp>
          <p:sp>
            <p:nvSpPr>
              <p:cNvPr id="74794" name="Text Box 25"/>
              <p:cNvSpPr txBox="1">
                <a:spLocks noChangeArrowheads="1"/>
              </p:cNvSpPr>
              <p:nvPr/>
            </p:nvSpPr>
            <p:spPr bwMode="auto">
              <a:xfrm>
                <a:off x="1652" y="2890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1011</a:t>
                </a:r>
              </a:p>
            </p:txBody>
          </p:sp>
          <p:sp>
            <p:nvSpPr>
              <p:cNvPr id="74795" name="Text Box 26"/>
              <p:cNvSpPr txBox="1">
                <a:spLocks noChangeArrowheads="1"/>
              </p:cNvSpPr>
              <p:nvPr/>
            </p:nvSpPr>
            <p:spPr bwMode="auto">
              <a:xfrm>
                <a:off x="1556" y="2266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1100</a:t>
                </a:r>
              </a:p>
            </p:txBody>
          </p:sp>
          <p:sp>
            <p:nvSpPr>
              <p:cNvPr id="74796" name="Text Box 27"/>
              <p:cNvSpPr txBox="1">
                <a:spLocks noChangeArrowheads="1"/>
              </p:cNvSpPr>
              <p:nvPr/>
            </p:nvSpPr>
            <p:spPr bwMode="auto">
              <a:xfrm>
                <a:off x="1700" y="1680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1101</a:t>
                </a:r>
              </a:p>
            </p:txBody>
          </p:sp>
          <p:sp>
            <p:nvSpPr>
              <p:cNvPr id="74797" name="Text Box 28"/>
              <p:cNvSpPr txBox="1">
                <a:spLocks noChangeArrowheads="1"/>
              </p:cNvSpPr>
              <p:nvPr/>
            </p:nvSpPr>
            <p:spPr bwMode="auto">
              <a:xfrm>
                <a:off x="2036" y="1104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1110</a:t>
                </a:r>
              </a:p>
            </p:txBody>
          </p:sp>
          <p:sp>
            <p:nvSpPr>
              <p:cNvPr id="74798" name="Text Box 29"/>
              <p:cNvSpPr txBox="1">
                <a:spLocks noChangeArrowheads="1"/>
              </p:cNvSpPr>
              <p:nvPr/>
            </p:nvSpPr>
            <p:spPr bwMode="auto">
              <a:xfrm>
                <a:off x="2612" y="720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1111</a:t>
                </a:r>
              </a:p>
            </p:txBody>
          </p:sp>
        </p:grpSp>
        <p:sp>
          <p:nvSpPr>
            <p:cNvPr id="74773" name="Oval 30"/>
            <p:cNvSpPr>
              <a:spLocks noChangeArrowheads="1"/>
            </p:cNvSpPr>
            <p:nvPr/>
          </p:nvSpPr>
          <p:spPr bwMode="auto">
            <a:xfrm>
              <a:off x="2336" y="1210"/>
              <a:ext cx="2400" cy="2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74756" name="Rectangle 31"/>
          <p:cNvSpPr>
            <a:spLocks noChangeArrowheads="1"/>
          </p:cNvSpPr>
          <p:nvPr/>
        </p:nvSpPr>
        <p:spPr bwMode="auto">
          <a:xfrm>
            <a:off x="5429250" y="1981200"/>
            <a:ext cx="3730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FF0000"/>
                </a:solidFill>
                <a:latin typeface="Tahoma" charset="0"/>
              </a:rPr>
              <a:t>0</a:t>
            </a:r>
          </a:p>
        </p:txBody>
      </p:sp>
      <p:sp>
        <p:nvSpPr>
          <p:cNvPr id="74757" name="Rectangle 32"/>
          <p:cNvSpPr>
            <a:spLocks noChangeArrowheads="1"/>
          </p:cNvSpPr>
          <p:nvPr/>
        </p:nvSpPr>
        <p:spPr bwMode="auto">
          <a:xfrm>
            <a:off x="6038850" y="2133600"/>
            <a:ext cx="3746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FF0000"/>
                </a:solidFill>
                <a:latin typeface="Tahoma" charset="0"/>
              </a:rPr>
              <a:t>1</a:t>
            </a:r>
          </a:p>
        </p:txBody>
      </p:sp>
      <p:sp>
        <p:nvSpPr>
          <p:cNvPr id="74758" name="Rectangle 33"/>
          <p:cNvSpPr>
            <a:spLocks noChangeArrowheads="1"/>
          </p:cNvSpPr>
          <p:nvPr/>
        </p:nvSpPr>
        <p:spPr bwMode="auto">
          <a:xfrm>
            <a:off x="6570663" y="2514600"/>
            <a:ext cx="3762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FF0000"/>
                </a:solidFill>
                <a:latin typeface="Tahoma" charset="0"/>
              </a:rPr>
              <a:t>2</a:t>
            </a:r>
          </a:p>
        </p:txBody>
      </p:sp>
      <p:sp>
        <p:nvSpPr>
          <p:cNvPr id="74759" name="Rectangle 34"/>
          <p:cNvSpPr>
            <a:spLocks noChangeArrowheads="1"/>
          </p:cNvSpPr>
          <p:nvPr/>
        </p:nvSpPr>
        <p:spPr bwMode="auto">
          <a:xfrm>
            <a:off x="6953250" y="2971800"/>
            <a:ext cx="3746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FF0000"/>
                </a:solidFill>
                <a:latin typeface="Tahoma" charset="0"/>
              </a:rPr>
              <a:t>3</a:t>
            </a:r>
          </a:p>
        </p:txBody>
      </p:sp>
      <p:sp>
        <p:nvSpPr>
          <p:cNvPr id="74760" name="Rectangle 35"/>
          <p:cNvSpPr>
            <a:spLocks noChangeArrowheads="1"/>
          </p:cNvSpPr>
          <p:nvPr/>
        </p:nvSpPr>
        <p:spPr bwMode="auto">
          <a:xfrm>
            <a:off x="7104063" y="3581400"/>
            <a:ext cx="3762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FF0000"/>
                </a:solidFill>
                <a:latin typeface="Tahoma" charset="0"/>
              </a:rPr>
              <a:t>4</a:t>
            </a:r>
          </a:p>
        </p:txBody>
      </p:sp>
      <p:sp>
        <p:nvSpPr>
          <p:cNvPr id="74761" name="Rectangle 36"/>
          <p:cNvSpPr>
            <a:spLocks noChangeArrowheads="1"/>
          </p:cNvSpPr>
          <p:nvPr/>
        </p:nvSpPr>
        <p:spPr bwMode="auto">
          <a:xfrm>
            <a:off x="6999288" y="4267200"/>
            <a:ext cx="3730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FF0000"/>
                </a:solidFill>
                <a:latin typeface="Tahoma" charset="0"/>
              </a:rPr>
              <a:t>5</a:t>
            </a:r>
          </a:p>
        </p:txBody>
      </p:sp>
      <p:sp>
        <p:nvSpPr>
          <p:cNvPr id="74762" name="Rectangle 37"/>
          <p:cNvSpPr>
            <a:spLocks noChangeArrowheads="1"/>
          </p:cNvSpPr>
          <p:nvPr/>
        </p:nvSpPr>
        <p:spPr bwMode="auto">
          <a:xfrm>
            <a:off x="6646863" y="4724400"/>
            <a:ext cx="3762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FF0000"/>
                </a:solidFill>
                <a:latin typeface="Tahoma" charset="0"/>
              </a:rPr>
              <a:t>6</a:t>
            </a:r>
          </a:p>
        </p:txBody>
      </p:sp>
      <p:sp>
        <p:nvSpPr>
          <p:cNvPr id="74763" name="Rectangle 38"/>
          <p:cNvSpPr>
            <a:spLocks noChangeArrowheads="1"/>
          </p:cNvSpPr>
          <p:nvPr/>
        </p:nvSpPr>
        <p:spPr bwMode="auto">
          <a:xfrm>
            <a:off x="6008688" y="5105400"/>
            <a:ext cx="3746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FF0000"/>
                </a:solidFill>
                <a:latin typeface="Tahoma" charset="0"/>
              </a:rPr>
              <a:t>7</a:t>
            </a:r>
          </a:p>
        </p:txBody>
      </p:sp>
      <p:sp>
        <p:nvSpPr>
          <p:cNvPr id="74764" name="Rectangle 39"/>
          <p:cNvSpPr>
            <a:spLocks noChangeArrowheads="1"/>
          </p:cNvSpPr>
          <p:nvPr/>
        </p:nvSpPr>
        <p:spPr bwMode="auto">
          <a:xfrm>
            <a:off x="5427663" y="5257800"/>
            <a:ext cx="3762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FF0000"/>
                </a:solidFill>
                <a:latin typeface="Tahoma" charset="0"/>
              </a:rPr>
              <a:t>8</a:t>
            </a:r>
          </a:p>
        </p:txBody>
      </p:sp>
      <p:sp>
        <p:nvSpPr>
          <p:cNvPr id="74765" name="Rectangle 40"/>
          <p:cNvSpPr>
            <a:spLocks noChangeArrowheads="1"/>
          </p:cNvSpPr>
          <p:nvPr/>
        </p:nvSpPr>
        <p:spPr bwMode="auto">
          <a:xfrm>
            <a:off x="4789488" y="5105400"/>
            <a:ext cx="3746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FF0000"/>
                </a:solidFill>
                <a:latin typeface="Tahoma" charset="0"/>
              </a:rPr>
              <a:t>9</a:t>
            </a:r>
          </a:p>
        </p:txBody>
      </p:sp>
      <p:sp>
        <p:nvSpPr>
          <p:cNvPr id="74766" name="Rectangle 41"/>
          <p:cNvSpPr>
            <a:spLocks noChangeArrowheads="1"/>
          </p:cNvSpPr>
          <p:nvPr/>
        </p:nvSpPr>
        <p:spPr bwMode="auto">
          <a:xfrm>
            <a:off x="4243388" y="4800600"/>
            <a:ext cx="5667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FF0000"/>
                </a:solidFill>
                <a:latin typeface="Tahoma" charset="0"/>
              </a:rPr>
              <a:t>10</a:t>
            </a:r>
          </a:p>
        </p:txBody>
      </p:sp>
      <p:sp>
        <p:nvSpPr>
          <p:cNvPr id="74767" name="Rectangle 42"/>
          <p:cNvSpPr>
            <a:spLocks noChangeArrowheads="1"/>
          </p:cNvSpPr>
          <p:nvPr/>
        </p:nvSpPr>
        <p:spPr bwMode="auto">
          <a:xfrm>
            <a:off x="3860800" y="4267200"/>
            <a:ext cx="5683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FF0000"/>
                </a:solidFill>
                <a:latin typeface="Tahoma" charset="0"/>
              </a:rPr>
              <a:t>11</a:t>
            </a:r>
          </a:p>
        </p:txBody>
      </p:sp>
      <p:sp>
        <p:nvSpPr>
          <p:cNvPr id="74768" name="Rectangle 43"/>
          <p:cNvSpPr>
            <a:spLocks noChangeArrowheads="1"/>
          </p:cNvSpPr>
          <p:nvPr/>
        </p:nvSpPr>
        <p:spPr bwMode="auto">
          <a:xfrm>
            <a:off x="3708400" y="3581400"/>
            <a:ext cx="5699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FF0000"/>
                </a:solidFill>
                <a:latin typeface="Tahoma" charset="0"/>
              </a:rPr>
              <a:t>12</a:t>
            </a:r>
          </a:p>
        </p:txBody>
      </p:sp>
      <p:sp>
        <p:nvSpPr>
          <p:cNvPr id="74769" name="Rectangle 44"/>
          <p:cNvSpPr>
            <a:spLocks noChangeArrowheads="1"/>
          </p:cNvSpPr>
          <p:nvPr/>
        </p:nvSpPr>
        <p:spPr bwMode="auto">
          <a:xfrm>
            <a:off x="3890963" y="2971800"/>
            <a:ext cx="5683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FF0000"/>
                </a:solidFill>
                <a:latin typeface="Tahoma" charset="0"/>
              </a:rPr>
              <a:t>13</a:t>
            </a:r>
          </a:p>
        </p:txBody>
      </p:sp>
      <p:sp>
        <p:nvSpPr>
          <p:cNvPr id="74770" name="Rectangle 45"/>
          <p:cNvSpPr>
            <a:spLocks noChangeArrowheads="1"/>
          </p:cNvSpPr>
          <p:nvPr/>
        </p:nvSpPr>
        <p:spPr bwMode="auto">
          <a:xfrm>
            <a:off x="4271963" y="2438400"/>
            <a:ext cx="5699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FF0000"/>
                </a:solidFill>
                <a:latin typeface="Tahoma" charset="0"/>
              </a:rPr>
              <a:t>14</a:t>
            </a:r>
          </a:p>
        </p:txBody>
      </p:sp>
      <p:sp>
        <p:nvSpPr>
          <p:cNvPr id="74771" name="Rectangle 46"/>
          <p:cNvSpPr>
            <a:spLocks noChangeArrowheads="1"/>
          </p:cNvSpPr>
          <p:nvPr/>
        </p:nvSpPr>
        <p:spPr bwMode="auto">
          <a:xfrm>
            <a:off x="4806950" y="2133600"/>
            <a:ext cx="5667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FF0000"/>
                </a:solidFill>
                <a:latin typeface="Tahoma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89311068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latin typeface="Tahoma" charset="0"/>
              </a:rPr>
              <a:t>Fixed Bit Arithmetic</a:t>
            </a:r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2438400" cy="2667000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>
                <a:latin typeface="Tahoma" charset="0"/>
              </a:rPr>
              <a:t>4-bit</a:t>
            </a:r>
          </a:p>
          <a:p>
            <a:pPr eaLnBrk="1" hangingPunct="1"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>
              <a:latin typeface="Tahoma" charset="0"/>
            </a:endParaRP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>
                <a:solidFill>
                  <a:srgbClr val="33CC33"/>
                </a:solidFill>
                <a:latin typeface="Tahoma" charset="0"/>
              </a:rPr>
              <a:t>Add 4</a:t>
            </a:r>
          </a:p>
        </p:txBody>
      </p:sp>
      <p:grpSp>
        <p:nvGrpSpPr>
          <p:cNvPr id="76803" name="Group 3"/>
          <p:cNvGrpSpPr>
            <a:grpSpLocks/>
          </p:cNvGrpSpPr>
          <p:nvPr/>
        </p:nvGrpSpPr>
        <p:grpSpPr bwMode="auto">
          <a:xfrm>
            <a:off x="2470150" y="990600"/>
            <a:ext cx="6311900" cy="5654675"/>
            <a:chOff x="1556" y="624"/>
            <a:chExt cx="3976" cy="3562"/>
          </a:xfrm>
        </p:grpSpPr>
        <p:grpSp>
          <p:nvGrpSpPr>
            <p:cNvPr id="76808" name="Group 4"/>
            <p:cNvGrpSpPr>
              <a:grpSpLocks/>
            </p:cNvGrpSpPr>
            <p:nvPr/>
          </p:nvGrpSpPr>
          <p:grpSpPr bwMode="auto">
            <a:xfrm>
              <a:off x="1556" y="624"/>
              <a:ext cx="3976" cy="3562"/>
              <a:chOff x="1556" y="624"/>
              <a:chExt cx="3976" cy="3562"/>
            </a:xfrm>
          </p:grpSpPr>
          <p:sp>
            <p:nvSpPr>
              <p:cNvPr id="76810" name="Oval 5"/>
              <p:cNvSpPr>
                <a:spLocks noChangeArrowheads="1"/>
              </p:cNvSpPr>
              <p:nvPr/>
            </p:nvSpPr>
            <p:spPr bwMode="auto">
              <a:xfrm>
                <a:off x="2144" y="1018"/>
                <a:ext cx="2784" cy="2784"/>
              </a:xfrm>
              <a:prstGeom prst="ellips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6811" name="Line 6"/>
              <p:cNvSpPr>
                <a:spLocks noChangeShapeType="1"/>
              </p:cNvSpPr>
              <p:nvPr/>
            </p:nvSpPr>
            <p:spPr bwMode="auto">
              <a:xfrm>
                <a:off x="2048" y="2410"/>
                <a:ext cx="2976" cy="1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812" name="Line 7"/>
              <p:cNvSpPr>
                <a:spLocks noChangeShapeType="1"/>
              </p:cNvSpPr>
              <p:nvPr/>
            </p:nvSpPr>
            <p:spPr bwMode="auto">
              <a:xfrm flipV="1">
                <a:off x="3536" y="918"/>
                <a:ext cx="1" cy="2984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813" name="Line 8"/>
              <p:cNvSpPr>
                <a:spLocks noChangeShapeType="1"/>
              </p:cNvSpPr>
              <p:nvPr/>
            </p:nvSpPr>
            <p:spPr bwMode="auto">
              <a:xfrm flipV="1">
                <a:off x="2484" y="1354"/>
                <a:ext cx="2104" cy="2112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814" name="Line 9"/>
              <p:cNvSpPr>
                <a:spLocks noChangeShapeType="1"/>
              </p:cNvSpPr>
              <p:nvPr/>
            </p:nvSpPr>
            <p:spPr bwMode="auto">
              <a:xfrm flipH="1" flipV="1">
                <a:off x="2480" y="1354"/>
                <a:ext cx="2112" cy="2112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815" name="Line 10"/>
              <p:cNvSpPr>
                <a:spLocks noChangeShapeType="1"/>
              </p:cNvSpPr>
              <p:nvPr/>
            </p:nvSpPr>
            <p:spPr bwMode="auto">
              <a:xfrm flipV="1">
                <a:off x="2979" y="1026"/>
                <a:ext cx="1115" cy="2767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816" name="Line 11"/>
              <p:cNvSpPr>
                <a:spLocks noChangeShapeType="1"/>
              </p:cNvSpPr>
              <p:nvPr/>
            </p:nvSpPr>
            <p:spPr bwMode="auto">
              <a:xfrm flipH="1" flipV="1">
                <a:off x="2974" y="1026"/>
                <a:ext cx="1123" cy="2767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817" name="Line 12"/>
              <p:cNvSpPr>
                <a:spLocks noChangeShapeType="1"/>
              </p:cNvSpPr>
              <p:nvPr/>
            </p:nvSpPr>
            <p:spPr bwMode="auto">
              <a:xfrm>
                <a:off x="2156" y="1852"/>
                <a:ext cx="2759" cy="1115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818" name="Line 13"/>
              <p:cNvSpPr>
                <a:spLocks noChangeShapeType="1"/>
              </p:cNvSpPr>
              <p:nvPr/>
            </p:nvSpPr>
            <p:spPr bwMode="auto">
              <a:xfrm flipV="1">
                <a:off x="2156" y="1848"/>
                <a:ext cx="2759" cy="1123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819" name="Text Box 14"/>
              <p:cNvSpPr txBox="1">
                <a:spLocks noChangeArrowheads="1"/>
              </p:cNvSpPr>
              <p:nvPr/>
            </p:nvSpPr>
            <p:spPr bwMode="auto">
              <a:xfrm>
                <a:off x="3258" y="624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0000</a:t>
                </a:r>
              </a:p>
            </p:txBody>
          </p:sp>
          <p:sp>
            <p:nvSpPr>
              <p:cNvPr id="76820" name="Text Box 15"/>
              <p:cNvSpPr txBox="1">
                <a:spLocks noChangeArrowheads="1"/>
              </p:cNvSpPr>
              <p:nvPr/>
            </p:nvSpPr>
            <p:spPr bwMode="auto">
              <a:xfrm>
                <a:off x="3844" y="720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0001</a:t>
                </a:r>
              </a:p>
            </p:txBody>
          </p:sp>
          <p:sp>
            <p:nvSpPr>
              <p:cNvPr id="76821" name="Text Box 16"/>
              <p:cNvSpPr txBox="1">
                <a:spLocks noChangeArrowheads="1"/>
              </p:cNvSpPr>
              <p:nvPr/>
            </p:nvSpPr>
            <p:spPr bwMode="auto">
              <a:xfrm>
                <a:off x="4388" y="1056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0010</a:t>
                </a:r>
              </a:p>
            </p:txBody>
          </p:sp>
          <p:sp>
            <p:nvSpPr>
              <p:cNvPr id="76822" name="Text Box 17"/>
              <p:cNvSpPr txBox="1">
                <a:spLocks noChangeArrowheads="1"/>
              </p:cNvSpPr>
              <p:nvPr/>
            </p:nvSpPr>
            <p:spPr bwMode="auto">
              <a:xfrm>
                <a:off x="4868" y="1642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0011</a:t>
                </a:r>
              </a:p>
            </p:txBody>
          </p:sp>
          <p:sp>
            <p:nvSpPr>
              <p:cNvPr id="76823" name="Text Box 18"/>
              <p:cNvSpPr txBox="1">
                <a:spLocks noChangeArrowheads="1"/>
              </p:cNvSpPr>
              <p:nvPr/>
            </p:nvSpPr>
            <p:spPr bwMode="auto">
              <a:xfrm>
                <a:off x="5012" y="2266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0100</a:t>
                </a:r>
              </a:p>
            </p:txBody>
          </p:sp>
          <p:sp>
            <p:nvSpPr>
              <p:cNvPr id="76824" name="Text Box 19"/>
              <p:cNvSpPr txBox="1">
                <a:spLocks noChangeArrowheads="1"/>
              </p:cNvSpPr>
              <p:nvPr/>
            </p:nvSpPr>
            <p:spPr bwMode="auto">
              <a:xfrm>
                <a:off x="4900" y="2880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0101</a:t>
                </a:r>
              </a:p>
            </p:txBody>
          </p:sp>
          <p:sp>
            <p:nvSpPr>
              <p:cNvPr id="76825" name="Text Box 20"/>
              <p:cNvSpPr txBox="1">
                <a:spLocks noChangeArrowheads="1"/>
              </p:cNvSpPr>
              <p:nvPr/>
            </p:nvSpPr>
            <p:spPr bwMode="auto">
              <a:xfrm>
                <a:off x="4564" y="3456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0110</a:t>
                </a:r>
              </a:p>
            </p:txBody>
          </p:sp>
          <p:sp>
            <p:nvSpPr>
              <p:cNvPr id="76826" name="Text Box 21"/>
              <p:cNvSpPr txBox="1">
                <a:spLocks noChangeArrowheads="1"/>
              </p:cNvSpPr>
              <p:nvPr/>
            </p:nvSpPr>
            <p:spPr bwMode="auto">
              <a:xfrm>
                <a:off x="3892" y="3850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0111</a:t>
                </a:r>
              </a:p>
            </p:txBody>
          </p:sp>
          <p:sp>
            <p:nvSpPr>
              <p:cNvPr id="76827" name="Text Box 22"/>
              <p:cNvSpPr txBox="1">
                <a:spLocks noChangeArrowheads="1"/>
              </p:cNvSpPr>
              <p:nvPr/>
            </p:nvSpPr>
            <p:spPr bwMode="auto">
              <a:xfrm>
                <a:off x="3284" y="3936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1000</a:t>
                </a:r>
              </a:p>
            </p:txBody>
          </p:sp>
          <p:sp>
            <p:nvSpPr>
              <p:cNvPr id="76828" name="Text Box 23"/>
              <p:cNvSpPr txBox="1">
                <a:spLocks noChangeArrowheads="1"/>
              </p:cNvSpPr>
              <p:nvPr/>
            </p:nvSpPr>
            <p:spPr bwMode="auto">
              <a:xfrm>
                <a:off x="2708" y="3850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1001</a:t>
                </a:r>
              </a:p>
            </p:txBody>
          </p:sp>
          <p:sp>
            <p:nvSpPr>
              <p:cNvPr id="76829" name="Text Box 24"/>
              <p:cNvSpPr txBox="1">
                <a:spLocks noChangeArrowheads="1"/>
              </p:cNvSpPr>
              <p:nvPr/>
            </p:nvSpPr>
            <p:spPr bwMode="auto">
              <a:xfrm>
                <a:off x="2020" y="3456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1010</a:t>
                </a:r>
              </a:p>
            </p:txBody>
          </p:sp>
          <p:sp>
            <p:nvSpPr>
              <p:cNvPr id="76830" name="Text Box 25"/>
              <p:cNvSpPr txBox="1">
                <a:spLocks noChangeArrowheads="1"/>
              </p:cNvSpPr>
              <p:nvPr/>
            </p:nvSpPr>
            <p:spPr bwMode="auto">
              <a:xfrm>
                <a:off x="1652" y="2890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1011</a:t>
                </a:r>
              </a:p>
            </p:txBody>
          </p:sp>
          <p:sp>
            <p:nvSpPr>
              <p:cNvPr id="76831" name="Text Box 26"/>
              <p:cNvSpPr txBox="1">
                <a:spLocks noChangeArrowheads="1"/>
              </p:cNvSpPr>
              <p:nvPr/>
            </p:nvSpPr>
            <p:spPr bwMode="auto">
              <a:xfrm>
                <a:off x="1556" y="2266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1100</a:t>
                </a:r>
              </a:p>
            </p:txBody>
          </p:sp>
          <p:sp>
            <p:nvSpPr>
              <p:cNvPr id="76832" name="Text Box 27"/>
              <p:cNvSpPr txBox="1">
                <a:spLocks noChangeArrowheads="1"/>
              </p:cNvSpPr>
              <p:nvPr/>
            </p:nvSpPr>
            <p:spPr bwMode="auto">
              <a:xfrm>
                <a:off x="1700" y="1680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1101</a:t>
                </a:r>
              </a:p>
            </p:txBody>
          </p:sp>
          <p:sp>
            <p:nvSpPr>
              <p:cNvPr id="76833" name="Text Box 28"/>
              <p:cNvSpPr txBox="1">
                <a:spLocks noChangeArrowheads="1"/>
              </p:cNvSpPr>
              <p:nvPr/>
            </p:nvSpPr>
            <p:spPr bwMode="auto">
              <a:xfrm>
                <a:off x="2036" y="1104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1110</a:t>
                </a:r>
              </a:p>
            </p:txBody>
          </p:sp>
          <p:sp>
            <p:nvSpPr>
              <p:cNvPr id="76834" name="Text Box 29"/>
              <p:cNvSpPr txBox="1">
                <a:spLocks noChangeArrowheads="1"/>
              </p:cNvSpPr>
              <p:nvPr/>
            </p:nvSpPr>
            <p:spPr bwMode="auto">
              <a:xfrm>
                <a:off x="2612" y="720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1111</a:t>
                </a:r>
              </a:p>
            </p:txBody>
          </p:sp>
        </p:grpSp>
        <p:sp>
          <p:nvSpPr>
            <p:cNvPr id="76809" name="Oval 30"/>
            <p:cNvSpPr>
              <a:spLocks noChangeArrowheads="1"/>
            </p:cNvSpPr>
            <p:nvPr/>
          </p:nvSpPr>
          <p:spPr bwMode="auto">
            <a:xfrm>
              <a:off x="2336" y="1210"/>
              <a:ext cx="2400" cy="2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76804" name="Rectangle 32"/>
          <p:cNvSpPr>
            <a:spLocks noChangeArrowheads="1"/>
          </p:cNvSpPr>
          <p:nvPr/>
        </p:nvSpPr>
        <p:spPr bwMode="auto">
          <a:xfrm>
            <a:off x="3276600" y="3036888"/>
            <a:ext cx="5486400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35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>
                <a:solidFill>
                  <a:srgbClr val="40458C"/>
                </a:solidFill>
                <a:latin typeface="Courier New" charset="0"/>
              </a:rPr>
              <a:t>        0 0 0 0 </a:t>
            </a:r>
          </a:p>
          <a:p>
            <a:pPr>
              <a:spcBef>
                <a:spcPts val="35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>
                <a:solidFill>
                  <a:srgbClr val="40458C"/>
                </a:solidFill>
                <a:latin typeface="Courier New" charset="0"/>
              </a:rPr>
              <a:t>        </a:t>
            </a:r>
            <a:r>
              <a:rPr lang="en-GB" sz="2800" b="1">
                <a:solidFill>
                  <a:srgbClr val="33CC33"/>
                </a:solidFill>
                <a:latin typeface="Courier New" charset="0"/>
              </a:rPr>
              <a:t>0 1 0 0</a:t>
            </a:r>
          </a:p>
          <a:p>
            <a:pPr>
              <a:spcBef>
                <a:spcPts val="35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>
                <a:solidFill>
                  <a:srgbClr val="40458C"/>
                </a:solidFill>
                <a:latin typeface="Courier New" charset="0"/>
              </a:rPr>
              <a:t>        0 1 0 0</a:t>
            </a:r>
          </a:p>
        </p:txBody>
      </p:sp>
      <p:sp>
        <p:nvSpPr>
          <p:cNvPr id="76805" name="Rectangle 33"/>
          <p:cNvSpPr>
            <a:spLocks noChangeArrowheads="1"/>
          </p:cNvSpPr>
          <p:nvPr/>
        </p:nvSpPr>
        <p:spPr bwMode="auto">
          <a:xfrm>
            <a:off x="4405313" y="3519488"/>
            <a:ext cx="3937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>
                <a:solidFill>
                  <a:srgbClr val="40458C"/>
                </a:solidFill>
                <a:latin typeface="Courier New" charset="0"/>
              </a:rPr>
              <a:t>+</a:t>
            </a:r>
          </a:p>
        </p:txBody>
      </p:sp>
      <p:sp>
        <p:nvSpPr>
          <p:cNvPr id="76806" name="Line 34"/>
          <p:cNvSpPr>
            <a:spLocks noChangeShapeType="1"/>
          </p:cNvSpPr>
          <p:nvPr/>
        </p:nvSpPr>
        <p:spPr bwMode="auto">
          <a:xfrm>
            <a:off x="4724400" y="3962400"/>
            <a:ext cx="1981200" cy="1588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" name="Arc 34"/>
          <p:cNvSpPr/>
          <p:nvPr/>
        </p:nvSpPr>
        <p:spPr bwMode="auto">
          <a:xfrm>
            <a:off x="3657600" y="1905000"/>
            <a:ext cx="3886200" cy="3962400"/>
          </a:xfrm>
          <a:prstGeom prst="arc">
            <a:avLst>
              <a:gd name="adj1" fmla="val 16200000"/>
              <a:gd name="adj2" fmla="val 0"/>
            </a:avLst>
          </a:prstGeom>
          <a:noFill/>
          <a:ln w="63500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 w="lg" len="med"/>
          </a:ln>
          <a:effectLst/>
        </p:spPr>
        <p:txBody>
          <a:bodyPr/>
          <a:lstStyle/>
          <a:p>
            <a:pPr>
              <a:defRPr/>
            </a:pPr>
            <a:endParaRPr lang="en-GB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680932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latin typeface="Tahoma" charset="0"/>
              </a:rPr>
              <a:t>Fixed Bit Arithmetic</a:t>
            </a:r>
          </a:p>
        </p:txBody>
      </p:sp>
      <p:sp>
        <p:nvSpPr>
          <p:cNvPr id="7885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2438400" cy="2667000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>
                <a:latin typeface="Tahoma" charset="0"/>
              </a:rPr>
              <a:t>4-bit</a:t>
            </a:r>
          </a:p>
          <a:p>
            <a:pPr eaLnBrk="1" hangingPunct="1"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>
              <a:latin typeface="Tahoma" charset="0"/>
            </a:endParaRP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>
                <a:solidFill>
                  <a:srgbClr val="33CC33"/>
                </a:solidFill>
                <a:latin typeface="Tahoma" charset="0"/>
              </a:rPr>
              <a:t>Add 4</a:t>
            </a:r>
          </a:p>
        </p:txBody>
      </p:sp>
      <p:grpSp>
        <p:nvGrpSpPr>
          <p:cNvPr id="78851" name="Group 3"/>
          <p:cNvGrpSpPr>
            <a:grpSpLocks/>
          </p:cNvGrpSpPr>
          <p:nvPr/>
        </p:nvGrpSpPr>
        <p:grpSpPr bwMode="auto">
          <a:xfrm>
            <a:off x="2470150" y="990600"/>
            <a:ext cx="6311900" cy="5654675"/>
            <a:chOff x="1556" y="624"/>
            <a:chExt cx="3976" cy="3562"/>
          </a:xfrm>
        </p:grpSpPr>
        <p:grpSp>
          <p:nvGrpSpPr>
            <p:cNvPr id="78856" name="Group 4"/>
            <p:cNvGrpSpPr>
              <a:grpSpLocks/>
            </p:cNvGrpSpPr>
            <p:nvPr/>
          </p:nvGrpSpPr>
          <p:grpSpPr bwMode="auto">
            <a:xfrm>
              <a:off x="1556" y="624"/>
              <a:ext cx="3976" cy="3562"/>
              <a:chOff x="1556" y="624"/>
              <a:chExt cx="3976" cy="3562"/>
            </a:xfrm>
          </p:grpSpPr>
          <p:sp>
            <p:nvSpPr>
              <p:cNvPr id="78858" name="Oval 5"/>
              <p:cNvSpPr>
                <a:spLocks noChangeArrowheads="1"/>
              </p:cNvSpPr>
              <p:nvPr/>
            </p:nvSpPr>
            <p:spPr bwMode="auto">
              <a:xfrm>
                <a:off x="2144" y="1018"/>
                <a:ext cx="2784" cy="2784"/>
              </a:xfrm>
              <a:prstGeom prst="ellips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8859" name="Line 6"/>
              <p:cNvSpPr>
                <a:spLocks noChangeShapeType="1"/>
              </p:cNvSpPr>
              <p:nvPr/>
            </p:nvSpPr>
            <p:spPr bwMode="auto">
              <a:xfrm>
                <a:off x="2048" y="2410"/>
                <a:ext cx="2976" cy="1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8860" name="Line 7"/>
              <p:cNvSpPr>
                <a:spLocks noChangeShapeType="1"/>
              </p:cNvSpPr>
              <p:nvPr/>
            </p:nvSpPr>
            <p:spPr bwMode="auto">
              <a:xfrm flipV="1">
                <a:off x="3536" y="918"/>
                <a:ext cx="1" cy="2984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8861" name="Line 8"/>
              <p:cNvSpPr>
                <a:spLocks noChangeShapeType="1"/>
              </p:cNvSpPr>
              <p:nvPr/>
            </p:nvSpPr>
            <p:spPr bwMode="auto">
              <a:xfrm flipV="1">
                <a:off x="2484" y="1354"/>
                <a:ext cx="2104" cy="2112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8862" name="Line 9"/>
              <p:cNvSpPr>
                <a:spLocks noChangeShapeType="1"/>
              </p:cNvSpPr>
              <p:nvPr/>
            </p:nvSpPr>
            <p:spPr bwMode="auto">
              <a:xfrm flipH="1" flipV="1">
                <a:off x="2480" y="1354"/>
                <a:ext cx="2112" cy="2112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8863" name="Line 10"/>
              <p:cNvSpPr>
                <a:spLocks noChangeShapeType="1"/>
              </p:cNvSpPr>
              <p:nvPr/>
            </p:nvSpPr>
            <p:spPr bwMode="auto">
              <a:xfrm flipV="1">
                <a:off x="2979" y="1026"/>
                <a:ext cx="1115" cy="2767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8864" name="Line 11"/>
              <p:cNvSpPr>
                <a:spLocks noChangeShapeType="1"/>
              </p:cNvSpPr>
              <p:nvPr/>
            </p:nvSpPr>
            <p:spPr bwMode="auto">
              <a:xfrm flipH="1" flipV="1">
                <a:off x="2974" y="1026"/>
                <a:ext cx="1123" cy="2767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8865" name="Line 12"/>
              <p:cNvSpPr>
                <a:spLocks noChangeShapeType="1"/>
              </p:cNvSpPr>
              <p:nvPr/>
            </p:nvSpPr>
            <p:spPr bwMode="auto">
              <a:xfrm>
                <a:off x="2156" y="1852"/>
                <a:ext cx="2759" cy="1115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8866" name="Line 13"/>
              <p:cNvSpPr>
                <a:spLocks noChangeShapeType="1"/>
              </p:cNvSpPr>
              <p:nvPr/>
            </p:nvSpPr>
            <p:spPr bwMode="auto">
              <a:xfrm flipV="1">
                <a:off x="2156" y="1848"/>
                <a:ext cx="2759" cy="1123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8867" name="Text Box 14"/>
              <p:cNvSpPr txBox="1">
                <a:spLocks noChangeArrowheads="1"/>
              </p:cNvSpPr>
              <p:nvPr/>
            </p:nvSpPr>
            <p:spPr bwMode="auto">
              <a:xfrm>
                <a:off x="3258" y="624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0000</a:t>
                </a:r>
              </a:p>
            </p:txBody>
          </p:sp>
          <p:sp>
            <p:nvSpPr>
              <p:cNvPr id="78868" name="Text Box 15"/>
              <p:cNvSpPr txBox="1">
                <a:spLocks noChangeArrowheads="1"/>
              </p:cNvSpPr>
              <p:nvPr/>
            </p:nvSpPr>
            <p:spPr bwMode="auto">
              <a:xfrm>
                <a:off x="3844" y="720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0001</a:t>
                </a:r>
              </a:p>
            </p:txBody>
          </p:sp>
          <p:sp>
            <p:nvSpPr>
              <p:cNvPr id="78869" name="Text Box 16"/>
              <p:cNvSpPr txBox="1">
                <a:spLocks noChangeArrowheads="1"/>
              </p:cNvSpPr>
              <p:nvPr/>
            </p:nvSpPr>
            <p:spPr bwMode="auto">
              <a:xfrm>
                <a:off x="4388" y="1056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0010</a:t>
                </a:r>
              </a:p>
            </p:txBody>
          </p:sp>
          <p:sp>
            <p:nvSpPr>
              <p:cNvPr id="78870" name="Text Box 17"/>
              <p:cNvSpPr txBox="1">
                <a:spLocks noChangeArrowheads="1"/>
              </p:cNvSpPr>
              <p:nvPr/>
            </p:nvSpPr>
            <p:spPr bwMode="auto">
              <a:xfrm>
                <a:off x="4868" y="1642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0011</a:t>
                </a:r>
              </a:p>
            </p:txBody>
          </p:sp>
          <p:sp>
            <p:nvSpPr>
              <p:cNvPr id="78871" name="Text Box 18"/>
              <p:cNvSpPr txBox="1">
                <a:spLocks noChangeArrowheads="1"/>
              </p:cNvSpPr>
              <p:nvPr/>
            </p:nvSpPr>
            <p:spPr bwMode="auto">
              <a:xfrm>
                <a:off x="5012" y="2266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0100</a:t>
                </a:r>
              </a:p>
            </p:txBody>
          </p:sp>
          <p:sp>
            <p:nvSpPr>
              <p:cNvPr id="78872" name="Text Box 19"/>
              <p:cNvSpPr txBox="1">
                <a:spLocks noChangeArrowheads="1"/>
              </p:cNvSpPr>
              <p:nvPr/>
            </p:nvSpPr>
            <p:spPr bwMode="auto">
              <a:xfrm>
                <a:off x="4900" y="2880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0101</a:t>
                </a:r>
              </a:p>
            </p:txBody>
          </p:sp>
          <p:sp>
            <p:nvSpPr>
              <p:cNvPr id="78873" name="Text Box 20"/>
              <p:cNvSpPr txBox="1">
                <a:spLocks noChangeArrowheads="1"/>
              </p:cNvSpPr>
              <p:nvPr/>
            </p:nvSpPr>
            <p:spPr bwMode="auto">
              <a:xfrm>
                <a:off x="4564" y="3456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0110</a:t>
                </a:r>
              </a:p>
            </p:txBody>
          </p:sp>
          <p:sp>
            <p:nvSpPr>
              <p:cNvPr id="78874" name="Text Box 21"/>
              <p:cNvSpPr txBox="1">
                <a:spLocks noChangeArrowheads="1"/>
              </p:cNvSpPr>
              <p:nvPr/>
            </p:nvSpPr>
            <p:spPr bwMode="auto">
              <a:xfrm>
                <a:off x="3892" y="3850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0111</a:t>
                </a:r>
              </a:p>
            </p:txBody>
          </p:sp>
          <p:sp>
            <p:nvSpPr>
              <p:cNvPr id="78875" name="Text Box 22"/>
              <p:cNvSpPr txBox="1">
                <a:spLocks noChangeArrowheads="1"/>
              </p:cNvSpPr>
              <p:nvPr/>
            </p:nvSpPr>
            <p:spPr bwMode="auto">
              <a:xfrm>
                <a:off x="3284" y="3936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1000</a:t>
                </a:r>
              </a:p>
            </p:txBody>
          </p:sp>
          <p:sp>
            <p:nvSpPr>
              <p:cNvPr id="78876" name="Text Box 23"/>
              <p:cNvSpPr txBox="1">
                <a:spLocks noChangeArrowheads="1"/>
              </p:cNvSpPr>
              <p:nvPr/>
            </p:nvSpPr>
            <p:spPr bwMode="auto">
              <a:xfrm>
                <a:off x="2708" y="3850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1001</a:t>
                </a:r>
              </a:p>
            </p:txBody>
          </p:sp>
          <p:sp>
            <p:nvSpPr>
              <p:cNvPr id="78877" name="Text Box 24"/>
              <p:cNvSpPr txBox="1">
                <a:spLocks noChangeArrowheads="1"/>
              </p:cNvSpPr>
              <p:nvPr/>
            </p:nvSpPr>
            <p:spPr bwMode="auto">
              <a:xfrm>
                <a:off x="2020" y="3456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1010</a:t>
                </a:r>
              </a:p>
            </p:txBody>
          </p:sp>
          <p:sp>
            <p:nvSpPr>
              <p:cNvPr id="78878" name="Text Box 25"/>
              <p:cNvSpPr txBox="1">
                <a:spLocks noChangeArrowheads="1"/>
              </p:cNvSpPr>
              <p:nvPr/>
            </p:nvSpPr>
            <p:spPr bwMode="auto">
              <a:xfrm>
                <a:off x="1652" y="2890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1011</a:t>
                </a:r>
              </a:p>
            </p:txBody>
          </p:sp>
          <p:sp>
            <p:nvSpPr>
              <p:cNvPr id="78879" name="Text Box 26"/>
              <p:cNvSpPr txBox="1">
                <a:spLocks noChangeArrowheads="1"/>
              </p:cNvSpPr>
              <p:nvPr/>
            </p:nvSpPr>
            <p:spPr bwMode="auto">
              <a:xfrm>
                <a:off x="1556" y="2266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1100</a:t>
                </a:r>
              </a:p>
            </p:txBody>
          </p:sp>
          <p:sp>
            <p:nvSpPr>
              <p:cNvPr id="78880" name="Text Box 27"/>
              <p:cNvSpPr txBox="1">
                <a:spLocks noChangeArrowheads="1"/>
              </p:cNvSpPr>
              <p:nvPr/>
            </p:nvSpPr>
            <p:spPr bwMode="auto">
              <a:xfrm>
                <a:off x="1700" y="1680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1101</a:t>
                </a:r>
              </a:p>
            </p:txBody>
          </p:sp>
          <p:sp>
            <p:nvSpPr>
              <p:cNvPr id="78881" name="Text Box 28"/>
              <p:cNvSpPr txBox="1">
                <a:spLocks noChangeArrowheads="1"/>
              </p:cNvSpPr>
              <p:nvPr/>
            </p:nvSpPr>
            <p:spPr bwMode="auto">
              <a:xfrm>
                <a:off x="2036" y="1104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1110</a:t>
                </a:r>
              </a:p>
            </p:txBody>
          </p:sp>
          <p:sp>
            <p:nvSpPr>
              <p:cNvPr id="78882" name="Text Box 29"/>
              <p:cNvSpPr txBox="1">
                <a:spLocks noChangeArrowheads="1"/>
              </p:cNvSpPr>
              <p:nvPr/>
            </p:nvSpPr>
            <p:spPr bwMode="auto">
              <a:xfrm>
                <a:off x="2612" y="720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1111</a:t>
                </a:r>
              </a:p>
            </p:txBody>
          </p:sp>
        </p:grpSp>
        <p:sp>
          <p:nvSpPr>
            <p:cNvPr id="78857" name="Oval 30"/>
            <p:cNvSpPr>
              <a:spLocks noChangeArrowheads="1"/>
            </p:cNvSpPr>
            <p:nvPr/>
          </p:nvSpPr>
          <p:spPr bwMode="auto">
            <a:xfrm>
              <a:off x="2336" y="1210"/>
              <a:ext cx="2400" cy="2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78852" name="Rectangle 32"/>
          <p:cNvSpPr>
            <a:spLocks noChangeArrowheads="1"/>
          </p:cNvSpPr>
          <p:nvPr/>
        </p:nvSpPr>
        <p:spPr bwMode="auto">
          <a:xfrm>
            <a:off x="3276600" y="3036888"/>
            <a:ext cx="5486400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35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>
                <a:solidFill>
                  <a:srgbClr val="40458C"/>
                </a:solidFill>
                <a:latin typeface="Courier New" charset="0"/>
              </a:rPr>
              <a:t>        0 1 1 1 </a:t>
            </a:r>
          </a:p>
          <a:p>
            <a:pPr>
              <a:spcBef>
                <a:spcPts val="35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>
                <a:solidFill>
                  <a:srgbClr val="40458C"/>
                </a:solidFill>
                <a:latin typeface="Courier New" charset="0"/>
              </a:rPr>
              <a:t>        </a:t>
            </a:r>
            <a:r>
              <a:rPr lang="en-GB" sz="2800" b="1">
                <a:solidFill>
                  <a:srgbClr val="33CC33"/>
                </a:solidFill>
                <a:latin typeface="Courier New" charset="0"/>
              </a:rPr>
              <a:t>0 1 0 0</a:t>
            </a:r>
          </a:p>
          <a:p>
            <a:pPr>
              <a:spcBef>
                <a:spcPts val="35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>
                <a:solidFill>
                  <a:srgbClr val="40458C"/>
                </a:solidFill>
                <a:latin typeface="Courier New" charset="0"/>
              </a:rPr>
              <a:t>        1 0 1 1</a:t>
            </a:r>
          </a:p>
        </p:txBody>
      </p:sp>
      <p:sp>
        <p:nvSpPr>
          <p:cNvPr id="78853" name="Rectangle 33"/>
          <p:cNvSpPr>
            <a:spLocks noChangeArrowheads="1"/>
          </p:cNvSpPr>
          <p:nvPr/>
        </p:nvSpPr>
        <p:spPr bwMode="auto">
          <a:xfrm>
            <a:off x="4405313" y="3519488"/>
            <a:ext cx="3937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>
                <a:solidFill>
                  <a:srgbClr val="40458C"/>
                </a:solidFill>
                <a:latin typeface="Courier New" charset="0"/>
              </a:rPr>
              <a:t>+</a:t>
            </a:r>
          </a:p>
        </p:txBody>
      </p:sp>
      <p:sp>
        <p:nvSpPr>
          <p:cNvPr id="78854" name="Line 34"/>
          <p:cNvSpPr>
            <a:spLocks noChangeShapeType="1"/>
          </p:cNvSpPr>
          <p:nvPr/>
        </p:nvSpPr>
        <p:spPr bwMode="auto">
          <a:xfrm>
            <a:off x="4724400" y="3962400"/>
            <a:ext cx="1981200" cy="1588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" name="Arc 34"/>
          <p:cNvSpPr/>
          <p:nvPr/>
        </p:nvSpPr>
        <p:spPr bwMode="auto">
          <a:xfrm rot="9493934">
            <a:off x="3657600" y="1905000"/>
            <a:ext cx="3886200" cy="3962400"/>
          </a:xfrm>
          <a:prstGeom prst="arc">
            <a:avLst>
              <a:gd name="adj1" fmla="val 16200000"/>
              <a:gd name="adj2" fmla="val 0"/>
            </a:avLst>
          </a:prstGeom>
          <a:noFill/>
          <a:ln w="63500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 w="lg" len="med"/>
          </a:ln>
          <a:effectLst/>
        </p:spPr>
        <p:txBody>
          <a:bodyPr/>
          <a:lstStyle/>
          <a:p>
            <a:pPr>
              <a:defRPr/>
            </a:pPr>
            <a:endParaRPr lang="en-GB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316535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 dirty="0" smtClean="0">
                <a:latin typeface="Tahoma" charset="0"/>
              </a:rPr>
              <a:t>Fixed </a:t>
            </a:r>
            <a:r>
              <a:rPr lang="en-GB" sz="3600" dirty="0">
                <a:latin typeface="Tahoma" charset="0"/>
              </a:rPr>
              <a:t>Bit Arithmetic</a:t>
            </a:r>
          </a:p>
        </p:txBody>
      </p:sp>
      <p:sp>
        <p:nvSpPr>
          <p:cNvPr id="8089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2438400" cy="2667000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>
                <a:latin typeface="Tahoma" charset="0"/>
              </a:rPr>
              <a:t>4-bit</a:t>
            </a:r>
          </a:p>
          <a:p>
            <a:pPr eaLnBrk="1" hangingPunct="1"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>
              <a:latin typeface="Tahoma" charset="0"/>
            </a:endParaRP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>
                <a:solidFill>
                  <a:srgbClr val="33CC33"/>
                </a:solidFill>
                <a:latin typeface="Tahoma" charset="0"/>
              </a:rPr>
              <a:t>Add 4</a:t>
            </a:r>
          </a:p>
        </p:txBody>
      </p:sp>
      <p:grpSp>
        <p:nvGrpSpPr>
          <p:cNvPr id="80899" name="Group 3"/>
          <p:cNvGrpSpPr>
            <a:grpSpLocks/>
          </p:cNvGrpSpPr>
          <p:nvPr/>
        </p:nvGrpSpPr>
        <p:grpSpPr bwMode="auto">
          <a:xfrm>
            <a:off x="2470150" y="990600"/>
            <a:ext cx="6311900" cy="5654675"/>
            <a:chOff x="1556" y="624"/>
            <a:chExt cx="3976" cy="3562"/>
          </a:xfrm>
        </p:grpSpPr>
        <p:grpSp>
          <p:nvGrpSpPr>
            <p:cNvPr id="80905" name="Group 4"/>
            <p:cNvGrpSpPr>
              <a:grpSpLocks/>
            </p:cNvGrpSpPr>
            <p:nvPr/>
          </p:nvGrpSpPr>
          <p:grpSpPr bwMode="auto">
            <a:xfrm>
              <a:off x="1556" y="624"/>
              <a:ext cx="3976" cy="3562"/>
              <a:chOff x="1556" y="624"/>
              <a:chExt cx="3976" cy="3562"/>
            </a:xfrm>
          </p:grpSpPr>
          <p:sp>
            <p:nvSpPr>
              <p:cNvPr id="80907" name="Oval 5"/>
              <p:cNvSpPr>
                <a:spLocks noChangeArrowheads="1"/>
              </p:cNvSpPr>
              <p:nvPr/>
            </p:nvSpPr>
            <p:spPr bwMode="auto">
              <a:xfrm>
                <a:off x="2144" y="1018"/>
                <a:ext cx="2784" cy="2784"/>
              </a:xfrm>
              <a:prstGeom prst="ellips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80908" name="Line 6"/>
              <p:cNvSpPr>
                <a:spLocks noChangeShapeType="1"/>
              </p:cNvSpPr>
              <p:nvPr/>
            </p:nvSpPr>
            <p:spPr bwMode="auto">
              <a:xfrm>
                <a:off x="2048" y="2410"/>
                <a:ext cx="2976" cy="1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0909" name="Line 7"/>
              <p:cNvSpPr>
                <a:spLocks noChangeShapeType="1"/>
              </p:cNvSpPr>
              <p:nvPr/>
            </p:nvSpPr>
            <p:spPr bwMode="auto">
              <a:xfrm flipV="1">
                <a:off x="3536" y="918"/>
                <a:ext cx="1" cy="2984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0910" name="Line 8"/>
              <p:cNvSpPr>
                <a:spLocks noChangeShapeType="1"/>
              </p:cNvSpPr>
              <p:nvPr/>
            </p:nvSpPr>
            <p:spPr bwMode="auto">
              <a:xfrm flipV="1">
                <a:off x="2484" y="1354"/>
                <a:ext cx="2104" cy="2112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0911" name="Line 9"/>
              <p:cNvSpPr>
                <a:spLocks noChangeShapeType="1"/>
              </p:cNvSpPr>
              <p:nvPr/>
            </p:nvSpPr>
            <p:spPr bwMode="auto">
              <a:xfrm flipH="1" flipV="1">
                <a:off x="2480" y="1354"/>
                <a:ext cx="2112" cy="2112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0912" name="Line 10"/>
              <p:cNvSpPr>
                <a:spLocks noChangeShapeType="1"/>
              </p:cNvSpPr>
              <p:nvPr/>
            </p:nvSpPr>
            <p:spPr bwMode="auto">
              <a:xfrm flipV="1">
                <a:off x="2979" y="1026"/>
                <a:ext cx="1115" cy="2767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0913" name="Line 11"/>
              <p:cNvSpPr>
                <a:spLocks noChangeShapeType="1"/>
              </p:cNvSpPr>
              <p:nvPr/>
            </p:nvSpPr>
            <p:spPr bwMode="auto">
              <a:xfrm flipH="1" flipV="1">
                <a:off x="2974" y="1026"/>
                <a:ext cx="1123" cy="2767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0914" name="Line 12"/>
              <p:cNvSpPr>
                <a:spLocks noChangeShapeType="1"/>
              </p:cNvSpPr>
              <p:nvPr/>
            </p:nvSpPr>
            <p:spPr bwMode="auto">
              <a:xfrm>
                <a:off x="2156" y="1852"/>
                <a:ext cx="2759" cy="1115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0915" name="Line 13"/>
              <p:cNvSpPr>
                <a:spLocks noChangeShapeType="1"/>
              </p:cNvSpPr>
              <p:nvPr/>
            </p:nvSpPr>
            <p:spPr bwMode="auto">
              <a:xfrm flipV="1">
                <a:off x="2156" y="1848"/>
                <a:ext cx="2759" cy="1123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0916" name="Text Box 14"/>
              <p:cNvSpPr txBox="1">
                <a:spLocks noChangeArrowheads="1"/>
              </p:cNvSpPr>
              <p:nvPr/>
            </p:nvSpPr>
            <p:spPr bwMode="auto">
              <a:xfrm>
                <a:off x="3258" y="624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0000</a:t>
                </a:r>
              </a:p>
            </p:txBody>
          </p:sp>
          <p:sp>
            <p:nvSpPr>
              <p:cNvPr id="80917" name="Text Box 15"/>
              <p:cNvSpPr txBox="1">
                <a:spLocks noChangeArrowheads="1"/>
              </p:cNvSpPr>
              <p:nvPr/>
            </p:nvSpPr>
            <p:spPr bwMode="auto">
              <a:xfrm>
                <a:off x="3844" y="720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0001</a:t>
                </a:r>
              </a:p>
            </p:txBody>
          </p:sp>
          <p:sp>
            <p:nvSpPr>
              <p:cNvPr id="80918" name="Text Box 16"/>
              <p:cNvSpPr txBox="1">
                <a:spLocks noChangeArrowheads="1"/>
              </p:cNvSpPr>
              <p:nvPr/>
            </p:nvSpPr>
            <p:spPr bwMode="auto">
              <a:xfrm>
                <a:off x="4388" y="1056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0010</a:t>
                </a:r>
              </a:p>
            </p:txBody>
          </p:sp>
          <p:sp>
            <p:nvSpPr>
              <p:cNvPr id="80919" name="Text Box 17"/>
              <p:cNvSpPr txBox="1">
                <a:spLocks noChangeArrowheads="1"/>
              </p:cNvSpPr>
              <p:nvPr/>
            </p:nvSpPr>
            <p:spPr bwMode="auto">
              <a:xfrm>
                <a:off x="4868" y="1642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0011</a:t>
                </a:r>
              </a:p>
            </p:txBody>
          </p:sp>
          <p:sp>
            <p:nvSpPr>
              <p:cNvPr id="80920" name="Text Box 18"/>
              <p:cNvSpPr txBox="1">
                <a:spLocks noChangeArrowheads="1"/>
              </p:cNvSpPr>
              <p:nvPr/>
            </p:nvSpPr>
            <p:spPr bwMode="auto">
              <a:xfrm>
                <a:off x="5012" y="2266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0100</a:t>
                </a:r>
              </a:p>
            </p:txBody>
          </p:sp>
          <p:sp>
            <p:nvSpPr>
              <p:cNvPr id="80921" name="Text Box 19"/>
              <p:cNvSpPr txBox="1">
                <a:spLocks noChangeArrowheads="1"/>
              </p:cNvSpPr>
              <p:nvPr/>
            </p:nvSpPr>
            <p:spPr bwMode="auto">
              <a:xfrm>
                <a:off x="4900" y="2880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0101</a:t>
                </a:r>
              </a:p>
            </p:txBody>
          </p:sp>
          <p:sp>
            <p:nvSpPr>
              <p:cNvPr id="80922" name="Text Box 20"/>
              <p:cNvSpPr txBox="1">
                <a:spLocks noChangeArrowheads="1"/>
              </p:cNvSpPr>
              <p:nvPr/>
            </p:nvSpPr>
            <p:spPr bwMode="auto">
              <a:xfrm>
                <a:off x="4564" y="3456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0110</a:t>
                </a:r>
              </a:p>
            </p:txBody>
          </p:sp>
          <p:sp>
            <p:nvSpPr>
              <p:cNvPr id="80923" name="Text Box 21"/>
              <p:cNvSpPr txBox="1">
                <a:spLocks noChangeArrowheads="1"/>
              </p:cNvSpPr>
              <p:nvPr/>
            </p:nvSpPr>
            <p:spPr bwMode="auto">
              <a:xfrm>
                <a:off x="3892" y="3850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0111</a:t>
                </a:r>
              </a:p>
            </p:txBody>
          </p:sp>
          <p:sp>
            <p:nvSpPr>
              <p:cNvPr id="80924" name="Text Box 22"/>
              <p:cNvSpPr txBox="1">
                <a:spLocks noChangeArrowheads="1"/>
              </p:cNvSpPr>
              <p:nvPr/>
            </p:nvSpPr>
            <p:spPr bwMode="auto">
              <a:xfrm>
                <a:off x="3284" y="3936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1000</a:t>
                </a:r>
              </a:p>
            </p:txBody>
          </p:sp>
          <p:sp>
            <p:nvSpPr>
              <p:cNvPr id="80925" name="Text Box 23"/>
              <p:cNvSpPr txBox="1">
                <a:spLocks noChangeArrowheads="1"/>
              </p:cNvSpPr>
              <p:nvPr/>
            </p:nvSpPr>
            <p:spPr bwMode="auto">
              <a:xfrm>
                <a:off x="2708" y="3850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1001</a:t>
                </a:r>
              </a:p>
            </p:txBody>
          </p:sp>
          <p:sp>
            <p:nvSpPr>
              <p:cNvPr id="80926" name="Text Box 24"/>
              <p:cNvSpPr txBox="1">
                <a:spLocks noChangeArrowheads="1"/>
              </p:cNvSpPr>
              <p:nvPr/>
            </p:nvSpPr>
            <p:spPr bwMode="auto">
              <a:xfrm>
                <a:off x="2020" y="3456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1010</a:t>
                </a:r>
              </a:p>
            </p:txBody>
          </p:sp>
          <p:sp>
            <p:nvSpPr>
              <p:cNvPr id="80927" name="Text Box 25"/>
              <p:cNvSpPr txBox="1">
                <a:spLocks noChangeArrowheads="1"/>
              </p:cNvSpPr>
              <p:nvPr/>
            </p:nvSpPr>
            <p:spPr bwMode="auto">
              <a:xfrm>
                <a:off x="1652" y="2890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1011</a:t>
                </a:r>
              </a:p>
            </p:txBody>
          </p:sp>
          <p:sp>
            <p:nvSpPr>
              <p:cNvPr id="80928" name="Text Box 26"/>
              <p:cNvSpPr txBox="1">
                <a:spLocks noChangeArrowheads="1"/>
              </p:cNvSpPr>
              <p:nvPr/>
            </p:nvSpPr>
            <p:spPr bwMode="auto">
              <a:xfrm>
                <a:off x="1556" y="2266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1100</a:t>
                </a:r>
              </a:p>
            </p:txBody>
          </p:sp>
          <p:sp>
            <p:nvSpPr>
              <p:cNvPr id="80929" name="Text Box 27"/>
              <p:cNvSpPr txBox="1">
                <a:spLocks noChangeArrowheads="1"/>
              </p:cNvSpPr>
              <p:nvPr/>
            </p:nvSpPr>
            <p:spPr bwMode="auto">
              <a:xfrm>
                <a:off x="1700" y="1680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1101</a:t>
                </a:r>
              </a:p>
            </p:txBody>
          </p:sp>
          <p:sp>
            <p:nvSpPr>
              <p:cNvPr id="80930" name="Text Box 28"/>
              <p:cNvSpPr txBox="1">
                <a:spLocks noChangeArrowheads="1"/>
              </p:cNvSpPr>
              <p:nvPr/>
            </p:nvSpPr>
            <p:spPr bwMode="auto">
              <a:xfrm>
                <a:off x="2036" y="1104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1110</a:t>
                </a:r>
              </a:p>
            </p:txBody>
          </p:sp>
          <p:sp>
            <p:nvSpPr>
              <p:cNvPr id="80931" name="Text Box 29"/>
              <p:cNvSpPr txBox="1">
                <a:spLocks noChangeArrowheads="1"/>
              </p:cNvSpPr>
              <p:nvPr/>
            </p:nvSpPr>
            <p:spPr bwMode="auto">
              <a:xfrm>
                <a:off x="2612" y="720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1111</a:t>
                </a:r>
              </a:p>
            </p:txBody>
          </p:sp>
        </p:grpSp>
        <p:sp>
          <p:nvSpPr>
            <p:cNvPr id="80906" name="Oval 30"/>
            <p:cNvSpPr>
              <a:spLocks noChangeArrowheads="1"/>
            </p:cNvSpPr>
            <p:nvPr/>
          </p:nvSpPr>
          <p:spPr bwMode="auto">
            <a:xfrm>
              <a:off x="2336" y="1210"/>
              <a:ext cx="2400" cy="2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80900" name="Rectangle 32"/>
          <p:cNvSpPr>
            <a:spLocks noChangeArrowheads="1"/>
          </p:cNvSpPr>
          <p:nvPr/>
        </p:nvSpPr>
        <p:spPr bwMode="auto">
          <a:xfrm>
            <a:off x="3276600" y="3036888"/>
            <a:ext cx="5486400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35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>
                <a:solidFill>
                  <a:srgbClr val="40458C"/>
                </a:solidFill>
                <a:latin typeface="Courier New" charset="0"/>
              </a:rPr>
              <a:t>        1 1 1 0 </a:t>
            </a:r>
          </a:p>
          <a:p>
            <a:pPr>
              <a:spcBef>
                <a:spcPts val="35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>
                <a:solidFill>
                  <a:srgbClr val="40458C"/>
                </a:solidFill>
                <a:latin typeface="Courier New" charset="0"/>
              </a:rPr>
              <a:t>        </a:t>
            </a:r>
            <a:r>
              <a:rPr lang="en-GB" sz="2800" b="1">
                <a:solidFill>
                  <a:srgbClr val="33CC33"/>
                </a:solidFill>
                <a:latin typeface="Courier New" charset="0"/>
              </a:rPr>
              <a:t>0 1 0 0</a:t>
            </a:r>
          </a:p>
          <a:p>
            <a:pPr>
              <a:spcBef>
                <a:spcPts val="350"/>
              </a:spcBef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>
                <a:solidFill>
                  <a:srgbClr val="40458C"/>
                </a:solidFill>
                <a:latin typeface="Courier New" charset="0"/>
              </a:rPr>
              <a:t>      1 0 0 1 0</a:t>
            </a:r>
          </a:p>
        </p:txBody>
      </p:sp>
      <p:sp>
        <p:nvSpPr>
          <p:cNvPr id="80901" name="Rectangle 33"/>
          <p:cNvSpPr>
            <a:spLocks noChangeArrowheads="1"/>
          </p:cNvSpPr>
          <p:nvPr/>
        </p:nvSpPr>
        <p:spPr bwMode="auto">
          <a:xfrm>
            <a:off x="4405313" y="3519488"/>
            <a:ext cx="3937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Font typeface="Courier New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>
                <a:solidFill>
                  <a:srgbClr val="40458C"/>
                </a:solidFill>
                <a:latin typeface="Courier New" charset="0"/>
              </a:rPr>
              <a:t>+</a:t>
            </a:r>
          </a:p>
        </p:txBody>
      </p:sp>
      <p:sp>
        <p:nvSpPr>
          <p:cNvPr id="80902" name="Line 34"/>
          <p:cNvSpPr>
            <a:spLocks noChangeShapeType="1"/>
          </p:cNvSpPr>
          <p:nvPr/>
        </p:nvSpPr>
        <p:spPr bwMode="auto">
          <a:xfrm>
            <a:off x="4724400" y="3962400"/>
            <a:ext cx="1981200" cy="1588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0903" name="Line 35"/>
          <p:cNvSpPr>
            <a:spLocks noChangeShapeType="1"/>
          </p:cNvSpPr>
          <p:nvPr/>
        </p:nvSpPr>
        <p:spPr bwMode="auto">
          <a:xfrm flipV="1">
            <a:off x="4572000" y="4032250"/>
            <a:ext cx="381000" cy="393700"/>
          </a:xfrm>
          <a:prstGeom prst="line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7" name="Arc 36"/>
          <p:cNvSpPr/>
          <p:nvPr/>
        </p:nvSpPr>
        <p:spPr bwMode="auto">
          <a:xfrm rot="18987730">
            <a:off x="3657600" y="1905000"/>
            <a:ext cx="3886200" cy="3962400"/>
          </a:xfrm>
          <a:prstGeom prst="arc">
            <a:avLst>
              <a:gd name="adj1" fmla="val 16200000"/>
              <a:gd name="adj2" fmla="val 0"/>
            </a:avLst>
          </a:prstGeom>
          <a:noFill/>
          <a:ln w="63500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 w="lg" len="med"/>
          </a:ln>
          <a:effectLst/>
        </p:spPr>
        <p:txBody>
          <a:bodyPr/>
          <a:lstStyle/>
          <a:p>
            <a:pPr>
              <a:defRPr/>
            </a:pPr>
            <a:endParaRPr lang="en-GB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87259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 dirty="0" smtClean="0">
                <a:latin typeface="Tahoma" charset="0"/>
              </a:rPr>
              <a:t>Overflow (Unsigned)</a:t>
            </a:r>
            <a:endParaRPr lang="en-GB" sz="3600" dirty="0">
              <a:latin typeface="Tahoma" charset="0"/>
            </a:endParaRPr>
          </a:p>
        </p:txBody>
      </p:sp>
      <p:sp>
        <p:nvSpPr>
          <p:cNvPr id="8294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79512" y="1371599"/>
            <a:ext cx="2792288" cy="3598863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</a:rPr>
              <a:t>When you passed the read line</a:t>
            </a: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</a:rPr>
              <a:t>E.g.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</a:rPr>
              <a:t>14 + 4 = 2</a:t>
            </a: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dirty="0">
              <a:latin typeface="Tahoma" charset="0"/>
            </a:endParaRPr>
          </a:p>
          <a:p>
            <a:pPr eaLnBrk="1" hangingPunct="1"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dirty="0">
              <a:latin typeface="Tahoma" charset="0"/>
            </a:endParaRPr>
          </a:p>
        </p:txBody>
      </p:sp>
      <p:grpSp>
        <p:nvGrpSpPr>
          <p:cNvPr id="82947" name="Group 3"/>
          <p:cNvGrpSpPr>
            <a:grpSpLocks/>
          </p:cNvGrpSpPr>
          <p:nvPr/>
        </p:nvGrpSpPr>
        <p:grpSpPr bwMode="auto">
          <a:xfrm>
            <a:off x="2470150" y="990600"/>
            <a:ext cx="6311900" cy="5654675"/>
            <a:chOff x="1556" y="624"/>
            <a:chExt cx="3976" cy="3562"/>
          </a:xfrm>
        </p:grpSpPr>
        <p:grpSp>
          <p:nvGrpSpPr>
            <p:cNvPr id="82965" name="Group 4"/>
            <p:cNvGrpSpPr>
              <a:grpSpLocks/>
            </p:cNvGrpSpPr>
            <p:nvPr/>
          </p:nvGrpSpPr>
          <p:grpSpPr bwMode="auto">
            <a:xfrm>
              <a:off x="1556" y="624"/>
              <a:ext cx="3976" cy="3562"/>
              <a:chOff x="1556" y="624"/>
              <a:chExt cx="3976" cy="3562"/>
            </a:xfrm>
          </p:grpSpPr>
          <p:sp>
            <p:nvSpPr>
              <p:cNvPr id="82967" name="Oval 5"/>
              <p:cNvSpPr>
                <a:spLocks noChangeArrowheads="1"/>
              </p:cNvSpPr>
              <p:nvPr/>
            </p:nvSpPr>
            <p:spPr bwMode="auto">
              <a:xfrm>
                <a:off x="2144" y="1018"/>
                <a:ext cx="2784" cy="2784"/>
              </a:xfrm>
              <a:prstGeom prst="ellips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82968" name="Line 6"/>
              <p:cNvSpPr>
                <a:spLocks noChangeShapeType="1"/>
              </p:cNvSpPr>
              <p:nvPr/>
            </p:nvSpPr>
            <p:spPr bwMode="auto">
              <a:xfrm>
                <a:off x="2048" y="2410"/>
                <a:ext cx="2976" cy="1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2969" name="Line 7"/>
              <p:cNvSpPr>
                <a:spLocks noChangeShapeType="1"/>
              </p:cNvSpPr>
              <p:nvPr/>
            </p:nvSpPr>
            <p:spPr bwMode="auto">
              <a:xfrm flipV="1">
                <a:off x="3536" y="918"/>
                <a:ext cx="1" cy="2984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2970" name="Line 8"/>
              <p:cNvSpPr>
                <a:spLocks noChangeShapeType="1"/>
              </p:cNvSpPr>
              <p:nvPr/>
            </p:nvSpPr>
            <p:spPr bwMode="auto">
              <a:xfrm flipV="1">
                <a:off x="2484" y="1354"/>
                <a:ext cx="2104" cy="2112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2971" name="Line 9"/>
              <p:cNvSpPr>
                <a:spLocks noChangeShapeType="1"/>
              </p:cNvSpPr>
              <p:nvPr/>
            </p:nvSpPr>
            <p:spPr bwMode="auto">
              <a:xfrm flipH="1" flipV="1">
                <a:off x="2480" y="1354"/>
                <a:ext cx="2112" cy="2112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2972" name="Line 10"/>
              <p:cNvSpPr>
                <a:spLocks noChangeShapeType="1"/>
              </p:cNvSpPr>
              <p:nvPr/>
            </p:nvSpPr>
            <p:spPr bwMode="auto">
              <a:xfrm flipV="1">
                <a:off x="2979" y="1026"/>
                <a:ext cx="1115" cy="2767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2973" name="Line 11"/>
              <p:cNvSpPr>
                <a:spLocks noChangeShapeType="1"/>
              </p:cNvSpPr>
              <p:nvPr/>
            </p:nvSpPr>
            <p:spPr bwMode="auto">
              <a:xfrm flipH="1" flipV="1">
                <a:off x="2974" y="1026"/>
                <a:ext cx="1123" cy="2767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2974" name="Line 12"/>
              <p:cNvSpPr>
                <a:spLocks noChangeShapeType="1"/>
              </p:cNvSpPr>
              <p:nvPr/>
            </p:nvSpPr>
            <p:spPr bwMode="auto">
              <a:xfrm>
                <a:off x="2156" y="1852"/>
                <a:ext cx="2759" cy="1115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2975" name="Line 13"/>
              <p:cNvSpPr>
                <a:spLocks noChangeShapeType="1"/>
              </p:cNvSpPr>
              <p:nvPr/>
            </p:nvSpPr>
            <p:spPr bwMode="auto">
              <a:xfrm flipV="1">
                <a:off x="2156" y="1848"/>
                <a:ext cx="2759" cy="1123"/>
              </a:xfrm>
              <a:prstGeom prst="line">
                <a:avLst/>
              </a:prstGeom>
              <a:noFill/>
              <a:ln w="25560">
                <a:solidFill>
                  <a:srgbClr val="40458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2976" name="Text Box 14"/>
              <p:cNvSpPr txBox="1">
                <a:spLocks noChangeArrowheads="1"/>
              </p:cNvSpPr>
              <p:nvPr/>
            </p:nvSpPr>
            <p:spPr bwMode="auto">
              <a:xfrm>
                <a:off x="3258" y="624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0000</a:t>
                </a:r>
              </a:p>
            </p:txBody>
          </p:sp>
          <p:sp>
            <p:nvSpPr>
              <p:cNvPr id="82977" name="Text Box 15"/>
              <p:cNvSpPr txBox="1">
                <a:spLocks noChangeArrowheads="1"/>
              </p:cNvSpPr>
              <p:nvPr/>
            </p:nvSpPr>
            <p:spPr bwMode="auto">
              <a:xfrm>
                <a:off x="3844" y="720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0001</a:t>
                </a:r>
              </a:p>
            </p:txBody>
          </p:sp>
          <p:sp>
            <p:nvSpPr>
              <p:cNvPr id="82978" name="Text Box 16"/>
              <p:cNvSpPr txBox="1">
                <a:spLocks noChangeArrowheads="1"/>
              </p:cNvSpPr>
              <p:nvPr/>
            </p:nvSpPr>
            <p:spPr bwMode="auto">
              <a:xfrm>
                <a:off x="4388" y="1056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0010</a:t>
                </a:r>
              </a:p>
            </p:txBody>
          </p:sp>
          <p:sp>
            <p:nvSpPr>
              <p:cNvPr id="82979" name="Text Box 17"/>
              <p:cNvSpPr txBox="1">
                <a:spLocks noChangeArrowheads="1"/>
              </p:cNvSpPr>
              <p:nvPr/>
            </p:nvSpPr>
            <p:spPr bwMode="auto">
              <a:xfrm>
                <a:off x="4868" y="1642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0011</a:t>
                </a:r>
              </a:p>
            </p:txBody>
          </p:sp>
          <p:sp>
            <p:nvSpPr>
              <p:cNvPr id="82980" name="Text Box 18"/>
              <p:cNvSpPr txBox="1">
                <a:spLocks noChangeArrowheads="1"/>
              </p:cNvSpPr>
              <p:nvPr/>
            </p:nvSpPr>
            <p:spPr bwMode="auto">
              <a:xfrm>
                <a:off x="5012" y="2266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0100</a:t>
                </a:r>
              </a:p>
            </p:txBody>
          </p:sp>
          <p:sp>
            <p:nvSpPr>
              <p:cNvPr id="82981" name="Text Box 19"/>
              <p:cNvSpPr txBox="1">
                <a:spLocks noChangeArrowheads="1"/>
              </p:cNvSpPr>
              <p:nvPr/>
            </p:nvSpPr>
            <p:spPr bwMode="auto">
              <a:xfrm>
                <a:off x="4900" y="2880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0101</a:t>
                </a:r>
              </a:p>
            </p:txBody>
          </p:sp>
          <p:sp>
            <p:nvSpPr>
              <p:cNvPr id="82982" name="Text Box 20"/>
              <p:cNvSpPr txBox="1">
                <a:spLocks noChangeArrowheads="1"/>
              </p:cNvSpPr>
              <p:nvPr/>
            </p:nvSpPr>
            <p:spPr bwMode="auto">
              <a:xfrm>
                <a:off x="4564" y="3456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0110</a:t>
                </a:r>
              </a:p>
            </p:txBody>
          </p:sp>
          <p:sp>
            <p:nvSpPr>
              <p:cNvPr id="82983" name="Text Box 21"/>
              <p:cNvSpPr txBox="1">
                <a:spLocks noChangeArrowheads="1"/>
              </p:cNvSpPr>
              <p:nvPr/>
            </p:nvSpPr>
            <p:spPr bwMode="auto">
              <a:xfrm>
                <a:off x="3892" y="3850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0111</a:t>
                </a:r>
              </a:p>
            </p:txBody>
          </p:sp>
          <p:sp>
            <p:nvSpPr>
              <p:cNvPr id="82984" name="Text Box 22"/>
              <p:cNvSpPr txBox="1">
                <a:spLocks noChangeArrowheads="1"/>
              </p:cNvSpPr>
              <p:nvPr/>
            </p:nvSpPr>
            <p:spPr bwMode="auto">
              <a:xfrm>
                <a:off x="3284" y="3936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1000</a:t>
                </a:r>
              </a:p>
            </p:txBody>
          </p:sp>
          <p:sp>
            <p:nvSpPr>
              <p:cNvPr id="82985" name="Text Box 23"/>
              <p:cNvSpPr txBox="1">
                <a:spLocks noChangeArrowheads="1"/>
              </p:cNvSpPr>
              <p:nvPr/>
            </p:nvSpPr>
            <p:spPr bwMode="auto">
              <a:xfrm>
                <a:off x="2708" y="3850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1001</a:t>
                </a:r>
              </a:p>
            </p:txBody>
          </p:sp>
          <p:sp>
            <p:nvSpPr>
              <p:cNvPr id="82986" name="Text Box 24"/>
              <p:cNvSpPr txBox="1">
                <a:spLocks noChangeArrowheads="1"/>
              </p:cNvSpPr>
              <p:nvPr/>
            </p:nvSpPr>
            <p:spPr bwMode="auto">
              <a:xfrm>
                <a:off x="2020" y="3456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1010</a:t>
                </a:r>
              </a:p>
            </p:txBody>
          </p:sp>
          <p:sp>
            <p:nvSpPr>
              <p:cNvPr id="82987" name="Text Box 25"/>
              <p:cNvSpPr txBox="1">
                <a:spLocks noChangeArrowheads="1"/>
              </p:cNvSpPr>
              <p:nvPr/>
            </p:nvSpPr>
            <p:spPr bwMode="auto">
              <a:xfrm>
                <a:off x="1652" y="2890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1011</a:t>
                </a:r>
              </a:p>
            </p:txBody>
          </p:sp>
          <p:sp>
            <p:nvSpPr>
              <p:cNvPr id="82988" name="Text Box 26"/>
              <p:cNvSpPr txBox="1">
                <a:spLocks noChangeArrowheads="1"/>
              </p:cNvSpPr>
              <p:nvPr/>
            </p:nvSpPr>
            <p:spPr bwMode="auto">
              <a:xfrm>
                <a:off x="1556" y="2266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1100</a:t>
                </a:r>
              </a:p>
            </p:txBody>
          </p:sp>
          <p:sp>
            <p:nvSpPr>
              <p:cNvPr id="82989" name="Text Box 27"/>
              <p:cNvSpPr txBox="1">
                <a:spLocks noChangeArrowheads="1"/>
              </p:cNvSpPr>
              <p:nvPr/>
            </p:nvSpPr>
            <p:spPr bwMode="auto">
              <a:xfrm>
                <a:off x="1700" y="1680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1101</a:t>
                </a:r>
              </a:p>
            </p:txBody>
          </p:sp>
          <p:sp>
            <p:nvSpPr>
              <p:cNvPr id="82990" name="Text Box 28"/>
              <p:cNvSpPr txBox="1">
                <a:spLocks noChangeArrowheads="1"/>
              </p:cNvSpPr>
              <p:nvPr/>
            </p:nvSpPr>
            <p:spPr bwMode="auto">
              <a:xfrm>
                <a:off x="2036" y="1104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1110</a:t>
                </a:r>
              </a:p>
            </p:txBody>
          </p:sp>
          <p:sp>
            <p:nvSpPr>
              <p:cNvPr id="82991" name="Text Box 29"/>
              <p:cNvSpPr txBox="1">
                <a:spLocks noChangeArrowheads="1"/>
              </p:cNvSpPr>
              <p:nvPr/>
            </p:nvSpPr>
            <p:spPr bwMode="auto">
              <a:xfrm>
                <a:off x="2612" y="720"/>
                <a:ext cx="5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40458C"/>
                  </a:buClr>
                  <a:buSzPct val="100000"/>
                  <a:buFont typeface="Times New Roman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bg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Tahoma" charset="0"/>
                  <a:buNone/>
                </a:pPr>
                <a:r>
                  <a:rPr lang="en-GB" sz="2000">
                    <a:solidFill>
                      <a:srgbClr val="40458C"/>
                    </a:solidFill>
                    <a:latin typeface="Tahoma" charset="0"/>
                  </a:rPr>
                  <a:t>1111</a:t>
                </a:r>
              </a:p>
            </p:txBody>
          </p:sp>
        </p:grpSp>
        <p:sp>
          <p:nvSpPr>
            <p:cNvPr id="82966" name="Oval 30"/>
            <p:cNvSpPr>
              <a:spLocks noChangeArrowheads="1"/>
            </p:cNvSpPr>
            <p:nvPr/>
          </p:nvSpPr>
          <p:spPr bwMode="auto">
            <a:xfrm>
              <a:off x="2336" y="1210"/>
              <a:ext cx="2400" cy="2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82948" name="Rectangle 31"/>
          <p:cNvSpPr>
            <a:spLocks noChangeArrowheads="1"/>
          </p:cNvSpPr>
          <p:nvPr/>
        </p:nvSpPr>
        <p:spPr bwMode="auto">
          <a:xfrm>
            <a:off x="5429250" y="1981200"/>
            <a:ext cx="3730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FF0000"/>
                </a:solidFill>
                <a:latin typeface="Tahoma" charset="0"/>
              </a:rPr>
              <a:t>0</a:t>
            </a:r>
          </a:p>
        </p:txBody>
      </p:sp>
      <p:sp>
        <p:nvSpPr>
          <p:cNvPr id="82949" name="Rectangle 32"/>
          <p:cNvSpPr>
            <a:spLocks noChangeArrowheads="1"/>
          </p:cNvSpPr>
          <p:nvPr/>
        </p:nvSpPr>
        <p:spPr bwMode="auto">
          <a:xfrm>
            <a:off x="6038850" y="2133600"/>
            <a:ext cx="3746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FF0000"/>
                </a:solidFill>
                <a:latin typeface="Tahoma" charset="0"/>
              </a:rPr>
              <a:t>1</a:t>
            </a:r>
          </a:p>
        </p:txBody>
      </p:sp>
      <p:sp>
        <p:nvSpPr>
          <p:cNvPr id="82950" name="Rectangle 33"/>
          <p:cNvSpPr>
            <a:spLocks noChangeArrowheads="1"/>
          </p:cNvSpPr>
          <p:nvPr/>
        </p:nvSpPr>
        <p:spPr bwMode="auto">
          <a:xfrm>
            <a:off x="6570663" y="2514600"/>
            <a:ext cx="3762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FF0000"/>
                </a:solidFill>
                <a:latin typeface="Tahoma" charset="0"/>
              </a:rPr>
              <a:t>2</a:t>
            </a:r>
          </a:p>
        </p:txBody>
      </p:sp>
      <p:sp>
        <p:nvSpPr>
          <p:cNvPr id="82951" name="Rectangle 34"/>
          <p:cNvSpPr>
            <a:spLocks noChangeArrowheads="1"/>
          </p:cNvSpPr>
          <p:nvPr/>
        </p:nvSpPr>
        <p:spPr bwMode="auto">
          <a:xfrm>
            <a:off x="6953250" y="2971800"/>
            <a:ext cx="3746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FF0000"/>
                </a:solidFill>
                <a:latin typeface="Tahoma" charset="0"/>
              </a:rPr>
              <a:t>3</a:t>
            </a:r>
          </a:p>
        </p:txBody>
      </p:sp>
      <p:sp>
        <p:nvSpPr>
          <p:cNvPr id="82952" name="Rectangle 35"/>
          <p:cNvSpPr>
            <a:spLocks noChangeArrowheads="1"/>
          </p:cNvSpPr>
          <p:nvPr/>
        </p:nvSpPr>
        <p:spPr bwMode="auto">
          <a:xfrm>
            <a:off x="7104063" y="3581400"/>
            <a:ext cx="3762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FF0000"/>
                </a:solidFill>
                <a:latin typeface="Tahoma" charset="0"/>
              </a:rPr>
              <a:t>4</a:t>
            </a:r>
          </a:p>
        </p:txBody>
      </p:sp>
      <p:sp>
        <p:nvSpPr>
          <p:cNvPr id="82953" name="Rectangle 36"/>
          <p:cNvSpPr>
            <a:spLocks noChangeArrowheads="1"/>
          </p:cNvSpPr>
          <p:nvPr/>
        </p:nvSpPr>
        <p:spPr bwMode="auto">
          <a:xfrm>
            <a:off x="6999288" y="4267200"/>
            <a:ext cx="3730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FF0000"/>
                </a:solidFill>
                <a:latin typeface="Tahoma" charset="0"/>
              </a:rPr>
              <a:t>5</a:t>
            </a:r>
          </a:p>
        </p:txBody>
      </p:sp>
      <p:sp>
        <p:nvSpPr>
          <p:cNvPr id="82954" name="Rectangle 37"/>
          <p:cNvSpPr>
            <a:spLocks noChangeArrowheads="1"/>
          </p:cNvSpPr>
          <p:nvPr/>
        </p:nvSpPr>
        <p:spPr bwMode="auto">
          <a:xfrm>
            <a:off x="6646863" y="4724400"/>
            <a:ext cx="3762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FF0000"/>
                </a:solidFill>
                <a:latin typeface="Tahoma" charset="0"/>
              </a:rPr>
              <a:t>6</a:t>
            </a:r>
          </a:p>
        </p:txBody>
      </p:sp>
      <p:sp>
        <p:nvSpPr>
          <p:cNvPr id="82955" name="Rectangle 38"/>
          <p:cNvSpPr>
            <a:spLocks noChangeArrowheads="1"/>
          </p:cNvSpPr>
          <p:nvPr/>
        </p:nvSpPr>
        <p:spPr bwMode="auto">
          <a:xfrm>
            <a:off x="6008688" y="5105400"/>
            <a:ext cx="3746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FF0000"/>
                </a:solidFill>
                <a:latin typeface="Tahoma" charset="0"/>
              </a:rPr>
              <a:t>7</a:t>
            </a:r>
          </a:p>
        </p:txBody>
      </p:sp>
      <p:sp>
        <p:nvSpPr>
          <p:cNvPr id="82956" name="Rectangle 39"/>
          <p:cNvSpPr>
            <a:spLocks noChangeArrowheads="1"/>
          </p:cNvSpPr>
          <p:nvPr/>
        </p:nvSpPr>
        <p:spPr bwMode="auto">
          <a:xfrm>
            <a:off x="5427663" y="5257800"/>
            <a:ext cx="3762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FF0000"/>
                </a:solidFill>
                <a:latin typeface="Tahoma" charset="0"/>
              </a:rPr>
              <a:t>8</a:t>
            </a:r>
          </a:p>
        </p:txBody>
      </p:sp>
      <p:sp>
        <p:nvSpPr>
          <p:cNvPr id="82957" name="Rectangle 40"/>
          <p:cNvSpPr>
            <a:spLocks noChangeArrowheads="1"/>
          </p:cNvSpPr>
          <p:nvPr/>
        </p:nvSpPr>
        <p:spPr bwMode="auto">
          <a:xfrm>
            <a:off x="4789488" y="5105400"/>
            <a:ext cx="3746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FF0000"/>
                </a:solidFill>
                <a:latin typeface="Tahoma" charset="0"/>
              </a:rPr>
              <a:t>9</a:t>
            </a:r>
          </a:p>
        </p:txBody>
      </p:sp>
      <p:sp>
        <p:nvSpPr>
          <p:cNvPr id="82958" name="Rectangle 41"/>
          <p:cNvSpPr>
            <a:spLocks noChangeArrowheads="1"/>
          </p:cNvSpPr>
          <p:nvPr/>
        </p:nvSpPr>
        <p:spPr bwMode="auto">
          <a:xfrm>
            <a:off x="4243388" y="4800600"/>
            <a:ext cx="5667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FF0000"/>
                </a:solidFill>
                <a:latin typeface="Tahoma" charset="0"/>
              </a:rPr>
              <a:t>10</a:t>
            </a:r>
          </a:p>
        </p:txBody>
      </p:sp>
      <p:sp>
        <p:nvSpPr>
          <p:cNvPr id="82959" name="Rectangle 42"/>
          <p:cNvSpPr>
            <a:spLocks noChangeArrowheads="1"/>
          </p:cNvSpPr>
          <p:nvPr/>
        </p:nvSpPr>
        <p:spPr bwMode="auto">
          <a:xfrm>
            <a:off x="3860800" y="4267200"/>
            <a:ext cx="5683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FF0000"/>
                </a:solidFill>
                <a:latin typeface="Tahoma" charset="0"/>
              </a:rPr>
              <a:t>11</a:t>
            </a:r>
          </a:p>
        </p:txBody>
      </p:sp>
      <p:sp>
        <p:nvSpPr>
          <p:cNvPr id="82960" name="Rectangle 43"/>
          <p:cNvSpPr>
            <a:spLocks noChangeArrowheads="1"/>
          </p:cNvSpPr>
          <p:nvPr/>
        </p:nvSpPr>
        <p:spPr bwMode="auto">
          <a:xfrm>
            <a:off x="3708400" y="3581400"/>
            <a:ext cx="5699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FF0000"/>
                </a:solidFill>
                <a:latin typeface="Tahoma" charset="0"/>
              </a:rPr>
              <a:t>12</a:t>
            </a:r>
          </a:p>
        </p:txBody>
      </p:sp>
      <p:sp>
        <p:nvSpPr>
          <p:cNvPr id="82961" name="Rectangle 44"/>
          <p:cNvSpPr>
            <a:spLocks noChangeArrowheads="1"/>
          </p:cNvSpPr>
          <p:nvPr/>
        </p:nvSpPr>
        <p:spPr bwMode="auto">
          <a:xfrm>
            <a:off x="3890963" y="2971800"/>
            <a:ext cx="5683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FF0000"/>
                </a:solidFill>
                <a:latin typeface="Tahoma" charset="0"/>
              </a:rPr>
              <a:t>13</a:t>
            </a:r>
          </a:p>
        </p:txBody>
      </p:sp>
      <p:sp>
        <p:nvSpPr>
          <p:cNvPr id="82962" name="Rectangle 45"/>
          <p:cNvSpPr>
            <a:spLocks noChangeArrowheads="1"/>
          </p:cNvSpPr>
          <p:nvPr/>
        </p:nvSpPr>
        <p:spPr bwMode="auto">
          <a:xfrm>
            <a:off x="4271963" y="2438400"/>
            <a:ext cx="5699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FF0000"/>
                </a:solidFill>
                <a:latin typeface="Tahoma" charset="0"/>
              </a:rPr>
              <a:t>14</a:t>
            </a:r>
          </a:p>
        </p:txBody>
      </p:sp>
      <p:sp>
        <p:nvSpPr>
          <p:cNvPr id="82963" name="Rectangle 46"/>
          <p:cNvSpPr>
            <a:spLocks noChangeArrowheads="1"/>
          </p:cNvSpPr>
          <p:nvPr/>
        </p:nvSpPr>
        <p:spPr bwMode="auto">
          <a:xfrm>
            <a:off x="4806950" y="2133600"/>
            <a:ext cx="5667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FF0000"/>
                </a:solidFill>
                <a:latin typeface="Tahoma" charset="0"/>
              </a:rPr>
              <a:t>15</a:t>
            </a:r>
          </a:p>
        </p:txBody>
      </p:sp>
      <p:cxnSp>
        <p:nvCxnSpPr>
          <p:cNvPr id="82964" name="Straight Connector 48"/>
          <p:cNvCxnSpPr>
            <a:cxnSpLocks noChangeShapeType="1"/>
          </p:cNvCxnSpPr>
          <p:nvPr/>
        </p:nvCxnSpPr>
        <p:spPr bwMode="auto">
          <a:xfrm rot="16200000" flipH="1">
            <a:off x="4342607" y="1296193"/>
            <a:ext cx="1752600" cy="379413"/>
          </a:xfrm>
          <a:prstGeom prst="line">
            <a:avLst/>
          </a:prstGeom>
          <a:noFill/>
          <a:ln w="63500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75507897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3096344"/>
          </a:xfrm>
        </p:spPr>
        <p:txBody>
          <a:bodyPr/>
          <a:lstStyle/>
          <a:p>
            <a:r>
              <a:rPr lang="en-GB" dirty="0" smtClean="0"/>
              <a:t>Images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548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Two Ideas – Images 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Pixels and resolution</a:t>
            </a:r>
          </a:p>
          <a:p>
            <a:pPr lvl="1"/>
            <a:r>
              <a:rPr lang="en-GB" dirty="0" smtClean="0"/>
              <a:t>Image is an array of pixels</a:t>
            </a:r>
          </a:p>
          <a:p>
            <a:pPr lvl="1"/>
            <a:endParaRPr lang="en-GB" dirty="0"/>
          </a:p>
          <a:p>
            <a:r>
              <a:rPr lang="en-GB" dirty="0" smtClean="0"/>
              <a:t>Number of bits per pixel</a:t>
            </a:r>
          </a:p>
          <a:p>
            <a:pPr lvl="1"/>
            <a:r>
              <a:rPr lang="en-GB" dirty="0" smtClean="0"/>
              <a:t>‘Colour’ of each pixel is a number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3096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donna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066" y="0"/>
            <a:ext cx="6027446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88913"/>
            <a:ext cx="2391066" cy="1079500"/>
          </a:xfrm>
          <a:solidFill>
            <a:srgbClr val="FFFFFF"/>
          </a:solidFill>
        </p:spPr>
        <p:txBody>
          <a:bodyPr/>
          <a:lstStyle/>
          <a:p>
            <a:r>
              <a:rPr lang="en-GB" dirty="0" smtClean="0"/>
              <a:t>Original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28775"/>
            <a:ext cx="3089920" cy="2376289"/>
          </a:xfrm>
        </p:spPr>
        <p:txBody>
          <a:bodyPr/>
          <a:lstStyle/>
          <a:p>
            <a:r>
              <a:rPr lang="en-GB" dirty="0" smtClean="0"/>
              <a:t>Red – 8 bits</a:t>
            </a:r>
          </a:p>
          <a:p>
            <a:r>
              <a:rPr lang="en-GB" dirty="0" smtClean="0"/>
              <a:t>Green – 8 bits</a:t>
            </a:r>
          </a:p>
          <a:p>
            <a:r>
              <a:rPr lang="en-GB" dirty="0" smtClean="0"/>
              <a:t>Blue – 8 bits</a:t>
            </a:r>
          </a:p>
          <a:p>
            <a:r>
              <a:rPr lang="en-GB" dirty="0" smtClean="0"/>
              <a:t>‘Million’ colours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-36512" y="5445224"/>
            <a:ext cx="3236784" cy="10772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3200" dirty="0"/>
              <a:t>508 × </a:t>
            </a:r>
            <a:r>
              <a:rPr lang="en-GB" sz="3200" dirty="0" smtClean="0"/>
              <a:t>578 pixels</a:t>
            </a:r>
          </a:p>
          <a:p>
            <a:r>
              <a:rPr lang="en-GB" sz="3200" dirty="0" smtClean="0"/>
              <a:t>24 bit RGB colour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41649014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Fewer Pixels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1145704" cy="4248150"/>
          </a:xfrm>
        </p:spPr>
        <p:txBody>
          <a:bodyPr/>
          <a:lstStyle/>
          <a:p>
            <a:r>
              <a:rPr lang="en-GB" dirty="0" smtClean="0"/>
              <a:t>m</a:t>
            </a:r>
            <a:endParaRPr lang="en-GB" dirty="0"/>
          </a:p>
        </p:txBody>
      </p:sp>
      <p:pic>
        <p:nvPicPr>
          <p:cNvPr id="5" name="Picture 4" descr="madonna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1747364"/>
            <a:ext cx="4531580" cy="5166000"/>
          </a:xfrm>
          <a:prstGeom prst="rect">
            <a:avLst/>
          </a:prstGeom>
        </p:spPr>
      </p:pic>
      <p:pic>
        <p:nvPicPr>
          <p:cNvPr id="6" name="Picture 5" descr="madonna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693576"/>
            <a:ext cx="4530195" cy="516442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36512" y="1250757"/>
            <a:ext cx="2847730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2800" dirty="0" smtClean="0"/>
              <a:t>100</a:t>
            </a:r>
            <a:r>
              <a:rPr lang="en-GB" sz="2800" dirty="0"/>
              <a:t> × </a:t>
            </a:r>
            <a:r>
              <a:rPr lang="en-GB" sz="2800" dirty="0" smtClean="0"/>
              <a:t>114 pixels</a:t>
            </a:r>
          </a:p>
          <a:p>
            <a:r>
              <a:rPr lang="en-GB" sz="2800" dirty="0" smtClean="0"/>
              <a:t>24 bit RGB colour</a:t>
            </a:r>
            <a:endParaRPr lang="en-GB" sz="2800" dirty="0"/>
          </a:p>
        </p:txBody>
      </p:sp>
      <p:sp>
        <p:nvSpPr>
          <p:cNvPr id="8" name="Rectangle 7"/>
          <p:cNvSpPr/>
          <p:nvPr/>
        </p:nvSpPr>
        <p:spPr>
          <a:xfrm>
            <a:off x="4676598" y="1250757"/>
            <a:ext cx="2847730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2800" dirty="0" smtClean="0"/>
              <a:t>50</a:t>
            </a:r>
            <a:r>
              <a:rPr lang="en-GB" sz="2800" dirty="0"/>
              <a:t> × </a:t>
            </a:r>
            <a:r>
              <a:rPr lang="en-GB" sz="2800" dirty="0" smtClean="0"/>
              <a:t>57 pixels</a:t>
            </a:r>
          </a:p>
          <a:p>
            <a:r>
              <a:rPr lang="en-GB" sz="2800" dirty="0" smtClean="0"/>
              <a:t>24 bit RGB colour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369715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madonna1-256-colou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153" y="1700808"/>
            <a:ext cx="4540359" cy="516600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762000" y="188913"/>
            <a:ext cx="7620000" cy="863823"/>
          </a:xfrm>
        </p:spPr>
        <p:txBody>
          <a:bodyPr/>
          <a:lstStyle/>
          <a:p>
            <a:r>
              <a:rPr lang="en-GB" dirty="0" smtClean="0"/>
              <a:t>Fewer Colours</a:t>
            </a:r>
            <a:endParaRPr lang="en-GB" dirty="0"/>
          </a:p>
        </p:txBody>
      </p:sp>
      <p:pic>
        <p:nvPicPr>
          <p:cNvPr id="7" name="Picture 6" descr="madonna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1" y="1719384"/>
            <a:ext cx="4540359" cy="5166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-36512" y="1124744"/>
            <a:ext cx="3236784" cy="10772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3200" dirty="0"/>
              <a:t>508 × </a:t>
            </a:r>
            <a:r>
              <a:rPr lang="en-GB" sz="3200" dirty="0" smtClean="0"/>
              <a:t>578 pixels</a:t>
            </a:r>
          </a:p>
          <a:p>
            <a:r>
              <a:rPr lang="en-GB" sz="3200" dirty="0" smtClean="0"/>
              <a:t>24 bit RGB colour</a:t>
            </a:r>
            <a:endParaRPr lang="en-GB" sz="3200" dirty="0"/>
          </a:p>
        </p:txBody>
      </p:sp>
      <p:sp>
        <p:nvSpPr>
          <p:cNvPr id="11" name="Rectangle 10"/>
          <p:cNvSpPr/>
          <p:nvPr/>
        </p:nvSpPr>
        <p:spPr>
          <a:xfrm>
            <a:off x="5364088" y="1124744"/>
            <a:ext cx="3785812" cy="10772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3200" dirty="0"/>
              <a:t>508 × </a:t>
            </a:r>
            <a:r>
              <a:rPr lang="en-GB" sz="3200" dirty="0" smtClean="0"/>
              <a:t>578 pixels</a:t>
            </a:r>
          </a:p>
          <a:p>
            <a:r>
              <a:rPr lang="en-GB" sz="3200" dirty="0" smtClean="0"/>
              <a:t>256 colours (indexed)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245566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3096344"/>
          </a:xfrm>
        </p:spPr>
        <p:txBody>
          <a:bodyPr/>
          <a:lstStyle/>
          <a:p>
            <a:r>
              <a:rPr lang="en-GB" dirty="0" smtClean="0"/>
              <a:t>Syllabus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4994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Syllabus – Binary 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GCSE (OCR)</a:t>
            </a:r>
          </a:p>
          <a:p>
            <a:pPr lvl="1"/>
            <a:r>
              <a:rPr lang="en-GB" dirty="0" smtClean="0"/>
              <a:t>Conversion between binary and decimal</a:t>
            </a:r>
          </a:p>
          <a:p>
            <a:pPr lvl="1"/>
            <a:r>
              <a:rPr lang="en-GB" dirty="0" smtClean="0"/>
              <a:t>Hexadecimal</a:t>
            </a:r>
          </a:p>
          <a:p>
            <a:pPr lvl="1"/>
            <a:r>
              <a:rPr lang="en-GB" dirty="0" smtClean="0"/>
              <a:t>Binary addition</a:t>
            </a:r>
          </a:p>
          <a:p>
            <a:endParaRPr lang="en-GB" dirty="0"/>
          </a:p>
          <a:p>
            <a:r>
              <a:rPr lang="en-GB" dirty="0" smtClean="0"/>
              <a:t>AS/A2 (AQA)</a:t>
            </a:r>
          </a:p>
          <a:p>
            <a:pPr lvl="1"/>
            <a:r>
              <a:rPr lang="en-GB" dirty="0" smtClean="0"/>
              <a:t>(AS) Negative numbers - two’s complement </a:t>
            </a:r>
          </a:p>
          <a:p>
            <a:pPr lvl="1"/>
            <a:r>
              <a:rPr lang="en-GB" dirty="0" smtClean="0"/>
              <a:t>(AS) More arithmetic</a:t>
            </a:r>
          </a:p>
          <a:p>
            <a:pPr lvl="1"/>
            <a:r>
              <a:rPr lang="en-GB" dirty="0" smtClean="0"/>
              <a:t>(A2) Real (floating point) numbers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5852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Summary</a:t>
            </a:r>
            <a:endParaRPr lang="en-GB"/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Understand powers of 2</a:t>
            </a:r>
          </a:p>
          <a:p>
            <a:pPr lvl="1"/>
            <a:r>
              <a:rPr lang="en-GB" dirty="0" smtClean="0"/>
              <a:t>How many bits </a:t>
            </a:r>
            <a:r>
              <a:rPr lang="en-GB" dirty="0" smtClean="0">
                <a:sym typeface="Wingdings"/>
              </a:rPr>
              <a:t> binary representation</a:t>
            </a:r>
            <a:endParaRPr lang="en-GB" dirty="0" smtClean="0"/>
          </a:p>
          <a:p>
            <a:pPr lvl="1"/>
            <a:r>
              <a:rPr lang="en-GB" dirty="0" smtClean="0"/>
              <a:t>Arithmetic with fixed number of bits leads to overflow</a:t>
            </a:r>
          </a:p>
          <a:p>
            <a:r>
              <a:rPr lang="en-GB" dirty="0" smtClean="0"/>
              <a:t>Images</a:t>
            </a:r>
          </a:p>
          <a:p>
            <a:pPr lvl="1"/>
            <a:r>
              <a:rPr lang="en-GB" dirty="0" smtClean="0"/>
              <a:t>Pixels</a:t>
            </a:r>
          </a:p>
          <a:p>
            <a:pPr lvl="1"/>
            <a:r>
              <a:rPr lang="en-GB" dirty="0" smtClean="0"/>
              <a:t>Bits per pixel</a:t>
            </a:r>
          </a:p>
          <a:p>
            <a:r>
              <a:rPr lang="en-GB" dirty="0" smtClean="0"/>
              <a:t>Anything can be represented by numbers (i.e. digitally)</a:t>
            </a:r>
            <a:endParaRPr lang="en-GB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3605</TotalTime>
  <Words>1130</Words>
  <Application>Microsoft Macintosh PowerPoint</Application>
  <PresentationFormat>On-screen Show (4:3)</PresentationFormat>
  <Paragraphs>416</Paragraphs>
  <Slides>35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Newsprint</vt:lpstr>
      <vt:lpstr>Topic 2.2: Converting Binary and Decimal</vt:lpstr>
      <vt:lpstr>Aims</vt:lpstr>
      <vt:lpstr>Teaching Issue</vt:lpstr>
      <vt:lpstr>Converting Between Binary and Decimal</vt:lpstr>
      <vt:lpstr>Decimal – base 10</vt:lpstr>
      <vt:lpstr>Base 10 Table</vt:lpstr>
      <vt:lpstr>Base 2 Table</vt:lpstr>
      <vt:lpstr>Conversion to Binary</vt:lpstr>
      <vt:lpstr>Quiz</vt:lpstr>
      <vt:lpstr>Powers and Exponents </vt:lpstr>
      <vt:lpstr>Powers and Exponents</vt:lpstr>
      <vt:lpstr>Base 2 Table</vt:lpstr>
      <vt:lpstr>Quiz</vt:lpstr>
      <vt:lpstr>K and 210 and 103</vt:lpstr>
      <vt:lpstr>Quiz</vt:lpstr>
      <vt:lpstr>How Many Numbers</vt:lpstr>
      <vt:lpstr>How Many Numbers?</vt:lpstr>
      <vt:lpstr>How Many Binary Numbers?</vt:lpstr>
      <vt:lpstr>Quiz</vt:lpstr>
      <vt:lpstr>Quiz – Answers </vt:lpstr>
      <vt:lpstr>Overflow</vt:lpstr>
      <vt:lpstr>Overflow</vt:lpstr>
      <vt:lpstr>Fixed Bit Arithmetic</vt:lpstr>
      <vt:lpstr>Fixed Bit Arithmetic</vt:lpstr>
      <vt:lpstr>Fixed Bit Arithmetic</vt:lpstr>
      <vt:lpstr>Fixed Bit Arithmetic</vt:lpstr>
      <vt:lpstr>Overflow (Unsigned)</vt:lpstr>
      <vt:lpstr>Images</vt:lpstr>
      <vt:lpstr>Two Ideas – Images </vt:lpstr>
      <vt:lpstr>Original</vt:lpstr>
      <vt:lpstr>Fewer Pixels</vt:lpstr>
      <vt:lpstr>Fewer Colours</vt:lpstr>
      <vt:lpstr>Syllabus</vt:lpstr>
      <vt:lpstr>Syllabus – Binary </vt:lpstr>
      <vt:lpstr>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for GCSE</dc:title>
  <dc:creator>William Marsh</dc:creator>
  <cp:lastModifiedBy>Nicola Plant</cp:lastModifiedBy>
  <cp:revision>68</cp:revision>
  <dcterms:created xsi:type="dcterms:W3CDTF">2012-04-25T07:26:20Z</dcterms:created>
  <dcterms:modified xsi:type="dcterms:W3CDTF">2014-10-06T17:55:49Z</dcterms:modified>
</cp:coreProperties>
</file>