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343" r:id="rId2"/>
    <p:sldId id="272" r:id="rId3"/>
    <p:sldId id="281" r:id="rId4"/>
    <p:sldId id="326" r:id="rId5"/>
    <p:sldId id="282" r:id="rId6"/>
    <p:sldId id="324" r:id="rId7"/>
    <p:sldId id="305" r:id="rId8"/>
    <p:sldId id="327" r:id="rId9"/>
    <p:sldId id="303" r:id="rId10"/>
    <p:sldId id="304" r:id="rId11"/>
    <p:sldId id="284" r:id="rId12"/>
    <p:sldId id="309" r:id="rId13"/>
    <p:sldId id="313" r:id="rId14"/>
    <p:sldId id="314" r:id="rId15"/>
    <p:sldId id="315" r:id="rId16"/>
    <p:sldId id="328" r:id="rId17"/>
    <p:sldId id="329" r:id="rId18"/>
    <p:sldId id="330" r:id="rId19"/>
    <p:sldId id="333" r:id="rId20"/>
    <p:sldId id="335" r:id="rId21"/>
    <p:sldId id="307" r:id="rId22"/>
    <p:sldId id="319" r:id="rId23"/>
    <p:sldId id="320" r:id="rId24"/>
    <p:sldId id="321" r:id="rId25"/>
    <p:sldId id="322" r:id="rId26"/>
    <p:sldId id="323" r:id="rId27"/>
    <p:sldId id="336" r:id="rId28"/>
    <p:sldId id="337" r:id="rId29"/>
    <p:sldId id="338" r:id="rId30"/>
    <p:sldId id="339" r:id="rId31"/>
    <p:sldId id="340" r:id="rId32"/>
    <p:sldId id="341" r:id="rId33"/>
    <p:sldId id="342" r:id="rId34"/>
    <p:sldId id="280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92" d="100"/>
          <a:sy n="92" d="100"/>
        </p:scale>
        <p:origin x="-15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v2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12BD2-A82D-8546-85C3-66F065CCDFCC}" type="datetimeFigureOut">
              <a:rPr lang="en-US" smtClean="0"/>
              <a:t>06/10/2014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v2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66B2F-65AC-C64C-8F49-0DB7D0FBE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92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06/10/2014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5B4915F-DB33-A746-9949-AC9268BC1BA3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3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8080CDBE-37A9-804F-857F-69A02EB61AF0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5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4821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02EBAA0C-2F05-8B46-AC4B-24C1657A4D2C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6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7892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7893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8080CDBE-37A9-804F-857F-69A02EB61AF0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8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4821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8080CDBE-37A9-804F-857F-69A02EB61AF0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9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4821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8080CDBE-37A9-804F-857F-69A02EB61AF0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10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4821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37DA4318-9010-8443-931C-3CFAC35C3506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11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8916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8917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37DA4318-9010-8443-931C-3CFAC35C3506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12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8916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8917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37DA4318-9010-8443-931C-3CFAC35C3506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13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8916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8917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37DA4318-9010-8443-931C-3CFAC35C3506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14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8916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8917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37DA4318-9010-8443-931C-3CFAC35C3506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15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8916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8917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4B74CB-BD5A-6F4D-9E61-1C5FB04EA53C}" type="slidenum">
              <a:rPr lang="en-GB" sz="1200"/>
              <a:pPr eaLnBrk="1" hangingPunct="1"/>
              <a:t>16</a:t>
            </a:fld>
            <a:endParaRPr lang="en-GB" sz="1200"/>
          </a:p>
        </p:txBody>
      </p:sp>
      <p:sp>
        <p:nvSpPr>
          <p:cNvPr id="21507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2150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7587E8C-C80C-2F46-929F-180C70D119A9}" type="slidenum">
              <a:rPr lang="en-GB" sz="1200"/>
              <a:pPr eaLnBrk="1" hangingPunct="1"/>
              <a:t>17</a:t>
            </a:fld>
            <a:endParaRPr lang="en-GB" sz="1200"/>
          </a:p>
        </p:txBody>
      </p:sp>
      <p:sp>
        <p:nvSpPr>
          <p:cNvPr id="23555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352550" y="633413"/>
            <a:ext cx="4217988" cy="3163887"/>
          </a:xfrm>
          <a:ln/>
        </p:spPr>
      </p:sp>
      <p:sp>
        <p:nvSpPr>
          <p:cNvPr id="2355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23925" y="4008438"/>
            <a:ext cx="5076825" cy="3797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BEDE5FF-B3FE-EE4D-B64F-C5BE01048C04}" type="slidenum">
              <a:rPr lang="en-GB" sz="1200"/>
              <a:pPr eaLnBrk="1" hangingPunct="1"/>
              <a:t>18</a:t>
            </a:fld>
            <a:endParaRPr lang="en-GB" sz="1200"/>
          </a:p>
        </p:txBody>
      </p:sp>
      <p:sp>
        <p:nvSpPr>
          <p:cNvPr id="25603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352550" y="633413"/>
            <a:ext cx="4217988" cy="3163887"/>
          </a:xfrm>
          <a:ln/>
        </p:spPr>
      </p:sp>
      <p:sp>
        <p:nvSpPr>
          <p:cNvPr id="2560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23925" y="4008438"/>
            <a:ext cx="5076825" cy="3797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5E78B858-66F2-2C4B-A34A-D3D550274ADD}" type="slidenum">
              <a:rPr lang="en-GB" sz="1200"/>
              <a:pPr eaLnBrk="1" hangingPunct="1"/>
              <a:t>19</a:t>
            </a:fld>
            <a:endParaRPr lang="en-GB" sz="1200"/>
          </a:p>
        </p:txBody>
      </p:sp>
      <p:sp>
        <p:nvSpPr>
          <p:cNvPr id="31747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352550" y="633413"/>
            <a:ext cx="4217988" cy="3163887"/>
          </a:xfrm>
          <a:ln/>
        </p:spPr>
      </p:sp>
      <p:sp>
        <p:nvSpPr>
          <p:cNvPr id="3174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23925" y="4008438"/>
            <a:ext cx="5076825" cy="3797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5E78B858-66F2-2C4B-A34A-D3D550274ADD}" type="slidenum">
              <a:rPr lang="en-GB" sz="1200"/>
              <a:pPr eaLnBrk="1" hangingPunct="1"/>
              <a:t>20</a:t>
            </a:fld>
            <a:endParaRPr lang="en-GB" sz="1200"/>
          </a:p>
        </p:txBody>
      </p:sp>
      <p:sp>
        <p:nvSpPr>
          <p:cNvPr id="31747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352550" y="633413"/>
            <a:ext cx="4217988" cy="3163887"/>
          </a:xfrm>
          <a:ln/>
        </p:spPr>
      </p:sp>
      <p:sp>
        <p:nvSpPr>
          <p:cNvPr id="3174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23925" y="4008438"/>
            <a:ext cx="5076825" cy="3797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ABA06C1F-3594-C64C-940E-56693F11F82E}" type="slidenum">
              <a:rPr lang="en-GB" sz="1200"/>
              <a:pPr eaLnBrk="1" hangingPunct="1"/>
              <a:t>22</a:t>
            </a:fld>
            <a:endParaRPr lang="en-GB" sz="1200"/>
          </a:p>
        </p:txBody>
      </p:sp>
      <p:sp>
        <p:nvSpPr>
          <p:cNvPr id="38915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891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9F2FC4D1-DFA6-F74C-A979-286586E68003}" type="slidenum">
              <a:rPr lang="en-GB" sz="1200"/>
              <a:pPr eaLnBrk="1" hangingPunct="1"/>
              <a:t>23</a:t>
            </a:fld>
            <a:endParaRPr lang="en-GB" sz="1200"/>
          </a:p>
        </p:txBody>
      </p:sp>
      <p:sp>
        <p:nvSpPr>
          <p:cNvPr id="40963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096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6F230F3A-CA1E-DE49-96EA-97CE3608C30C}" type="slidenum">
              <a:rPr lang="en-GB" sz="1200"/>
              <a:pPr eaLnBrk="1" hangingPunct="1"/>
              <a:t>25</a:t>
            </a:fld>
            <a:endParaRPr lang="en-GB" sz="1200"/>
          </a:p>
        </p:txBody>
      </p:sp>
      <p:sp>
        <p:nvSpPr>
          <p:cNvPr id="44035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403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5FBC280E-7329-FF45-A5F1-416F351522DB}" type="slidenum">
              <a:rPr lang="en-GB" sz="1200"/>
              <a:pPr eaLnBrk="1" hangingPunct="1"/>
              <a:t>26</a:t>
            </a:fld>
            <a:endParaRPr lang="en-GB" sz="1200"/>
          </a:p>
        </p:txBody>
      </p:sp>
      <p:sp>
        <p:nvSpPr>
          <p:cNvPr id="46083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608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BB79FFB-0617-9F4B-8257-C0C4282FC20E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28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0963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4181" cy="411333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40964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7CCA45F6-D29C-CF46-9015-CA0694A127DC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29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5059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4181" cy="411333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45060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92F2E8D1-33DA-334C-8941-EC5EDE2E70C5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30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7107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4181" cy="411333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47108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92F2E8D1-33DA-334C-8941-EC5EDE2E70C5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31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7107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4181" cy="411333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47108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92F2E8D1-33DA-334C-8941-EC5EDE2E70C5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32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7107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4181" cy="411333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47108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56792"/>
            <a:ext cx="7543800" cy="1676400"/>
          </a:xfrm>
        </p:spPr>
        <p:txBody>
          <a:bodyPr anchor="b"/>
          <a:lstStyle>
            <a:lvl1pPr algn="ctr">
              <a:defRPr sz="54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6858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570364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US" sz="4400" smtClean="0"/>
              <a:t>Topic </a:t>
            </a:r>
            <a:r>
              <a:rPr lang="en-US" sz="4400" dirty="0" smtClean="0"/>
              <a:t>2.1: </a:t>
            </a:r>
            <a:r>
              <a:rPr lang="en-US" sz="4400" dirty="0"/>
              <a:t>Binary Representation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735918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7498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Aims</a:t>
            </a:r>
            <a:endParaRPr lang="en-GB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Introduce binary number representations</a:t>
            </a:r>
          </a:p>
          <a:p>
            <a:pPr lvl="1"/>
            <a:r>
              <a:rPr lang="en-GB" dirty="0" smtClean="0"/>
              <a:t>Count in binary</a:t>
            </a:r>
          </a:p>
          <a:p>
            <a:pPr lvl="1"/>
            <a:r>
              <a:rPr lang="en-GB" dirty="0" smtClean="0"/>
              <a:t>Do binary arithmetic</a:t>
            </a:r>
          </a:p>
          <a:p>
            <a:r>
              <a:rPr lang="en-GB" dirty="0" smtClean="0"/>
              <a:t>… same rules as normal (decimal), fewer digits</a:t>
            </a:r>
          </a:p>
          <a:p>
            <a:endParaRPr lang="en-GB" dirty="0" smtClean="0"/>
          </a:p>
          <a:p>
            <a:r>
              <a:rPr lang="en-GB" dirty="0" smtClean="0"/>
              <a:t>Understand that binary also represents</a:t>
            </a:r>
          </a:p>
          <a:p>
            <a:pPr lvl="1"/>
            <a:r>
              <a:rPr lang="en-GB" dirty="0" smtClean="0"/>
              <a:t>Characters</a:t>
            </a:r>
          </a:p>
          <a:p>
            <a:pPr lvl="1"/>
            <a:r>
              <a:rPr lang="en-GB" smtClean="0"/>
              <a:t>…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Teaching Issue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Some people find this material easy …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… others less so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Every one </a:t>
            </a:r>
            <a:r>
              <a:rPr lang="en-GB" smtClean="0">
                <a:latin typeface="Tahoma" charset="0"/>
                <a:cs typeface="Bitstream Vera Sans" charset="0"/>
              </a:rPr>
              <a:t>can count </a:t>
            </a:r>
            <a:r>
              <a:rPr lang="en-GB" dirty="0" smtClean="0">
                <a:latin typeface="Tahoma" charset="0"/>
                <a:cs typeface="Bitstream Vera Sans" charset="0"/>
              </a:rPr>
              <a:t>and do arithmetic!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How to make it as simple as possible?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088" y="4652963"/>
            <a:ext cx="7273925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4000" dirty="0" smtClean="0"/>
              <a:t>At first, avoid mathematics of exponents (2</a:t>
            </a:r>
            <a:r>
              <a:rPr lang="en-GB" sz="4000" baseline="30000" dirty="0" smtClean="0"/>
              <a:t>0</a:t>
            </a:r>
            <a:r>
              <a:rPr lang="en-GB" sz="4000" dirty="0" smtClean="0"/>
              <a:t>, 2</a:t>
            </a:r>
            <a:r>
              <a:rPr lang="en-GB" sz="4000" baseline="30000" dirty="0" smtClean="0"/>
              <a:t>1</a:t>
            </a:r>
            <a:r>
              <a:rPr lang="en-GB" sz="4000" dirty="0" smtClean="0"/>
              <a:t>, 2</a:t>
            </a:r>
            <a:r>
              <a:rPr lang="en-GB" sz="4000" baseline="30000" dirty="0" smtClean="0"/>
              <a:t>2</a:t>
            </a:r>
            <a:r>
              <a:rPr lang="en-GB" sz="4000" dirty="0" smtClean="0"/>
              <a:t> </a:t>
            </a:r>
            <a:r>
              <a:rPr lang="en-GB" sz="4000" dirty="0" err="1" smtClean="0"/>
              <a:t>etc</a:t>
            </a:r>
            <a:r>
              <a:rPr lang="en-GB" sz="4000" dirty="0" smtClean="0"/>
              <a:t>)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1749396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/>
              <a:t>Why Binary?</a:t>
            </a:r>
            <a:endParaRPr lang="en-GB" sz="54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630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Counting in Tens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505672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ja-JP" dirty="0" smtClean="0">
                <a:latin typeface="Tahoma" charset="0"/>
                <a:cs typeface="Bitstream Vera Sans" charset="0"/>
              </a:rPr>
              <a:t>Why do we count with 10 digits (0-9)?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Romans used I, II, III, IV, VI, VII …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Babylonians counted in 60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Our numbers are Arabic – importance of ‘zero’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Some early computers used decimal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Babbage’s mechanical computer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ENIAC in USA</a:t>
            </a:r>
            <a:endParaRPr lang="en-GB" dirty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13754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Switches make Computers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4130675" cy="3076575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err="1" smtClean="0">
                <a:latin typeface="Tahoma" charset="0"/>
                <a:cs typeface="Bitstream Vera Sans" charset="0"/>
              </a:rPr>
              <a:t>Analog</a:t>
            </a:r>
            <a:r>
              <a:rPr lang="en-GB" dirty="0" smtClean="0">
                <a:latin typeface="Tahoma" charset="0"/>
                <a:cs typeface="Bitstream Vera Sans" charset="0"/>
              </a:rPr>
              <a:t> versus Digital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err="1" smtClean="0">
                <a:latin typeface="Tahoma" charset="0"/>
                <a:ea typeface="Bitstream Vera Sans" charset="0"/>
                <a:cs typeface="Bitstream Vera Sans" charset="0"/>
              </a:rPr>
              <a:t>Analog</a:t>
            </a:r>
            <a:r>
              <a:rPr lang="en-GB" dirty="0" smtClean="0">
                <a:latin typeface="Tahoma" charset="0"/>
                <a:ea typeface="Bitstream Vera Sans" charset="0"/>
                <a:cs typeface="Bitstream Vera Sans" charset="0"/>
              </a:rPr>
              <a:t> 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signal: any </a:t>
            </a:r>
            <a:r>
              <a:rPr lang="en-GB" dirty="0" smtClean="0">
                <a:latin typeface="Tahoma" charset="0"/>
                <a:ea typeface="Bitstream Vera Sans" charset="0"/>
                <a:cs typeface="Bitstream Vera Sans" charset="0"/>
              </a:rPr>
              <a:t>value</a:t>
            </a:r>
            <a:endParaRPr lang="en-GB" dirty="0">
              <a:latin typeface="Tahoma" charset="0"/>
              <a:ea typeface="Bitstream Vera Sans" charset="0"/>
              <a:cs typeface="Bitstream Vera Sans" charset="0"/>
            </a:endParaRP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Digital </a:t>
            </a:r>
            <a:r>
              <a:rPr lang="en-GB" dirty="0" smtClean="0">
                <a:latin typeface="Tahoma" charset="0"/>
                <a:ea typeface="Bitstream Vera Sans" charset="0"/>
                <a:cs typeface="Bitstream Vera Sans" charset="0"/>
              </a:rPr>
              <a:t>signal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: only two </a:t>
            </a:r>
            <a:r>
              <a:rPr lang="en-GB" dirty="0" smtClean="0">
                <a:latin typeface="Tahoma" charset="0"/>
                <a:ea typeface="Bitstream Vera Sans" charset="0"/>
                <a:cs typeface="Bitstream Vera Sans" charset="0"/>
              </a:rPr>
              <a:t>values</a:t>
            </a:r>
            <a:endParaRPr lang="en-GB" dirty="0">
              <a:latin typeface="Tahoma" charset="0"/>
              <a:ea typeface="Bitstream Vera Sans" charset="0"/>
              <a:cs typeface="Bitstream Vera Sans" charset="0"/>
            </a:endParaRPr>
          </a:p>
        </p:txBody>
      </p:sp>
      <p:sp>
        <p:nvSpPr>
          <p:cNvPr id="36868" name="Line 3"/>
          <p:cNvSpPr>
            <a:spLocks noChangeShapeType="1"/>
          </p:cNvSpPr>
          <p:nvPr/>
        </p:nvSpPr>
        <p:spPr bwMode="auto">
          <a:xfrm>
            <a:off x="838200" y="6522169"/>
            <a:ext cx="78486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69" name="Line 4"/>
          <p:cNvSpPr>
            <a:spLocks noChangeShapeType="1"/>
          </p:cNvSpPr>
          <p:nvPr/>
        </p:nvSpPr>
        <p:spPr bwMode="auto">
          <a:xfrm flipV="1">
            <a:off x="838200" y="4461594"/>
            <a:ext cx="1588" cy="206375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0" name="Freeform 5"/>
          <p:cNvSpPr>
            <a:spLocks noChangeArrowheads="1"/>
          </p:cNvSpPr>
          <p:nvPr/>
        </p:nvSpPr>
        <p:spPr bwMode="auto">
          <a:xfrm>
            <a:off x="838200" y="4337769"/>
            <a:ext cx="7239000" cy="2146300"/>
          </a:xfrm>
          <a:custGeom>
            <a:avLst/>
            <a:gdLst>
              <a:gd name="T0" fmla="*/ 0 w 4560"/>
              <a:gd name="T1" fmla="*/ 2147483647 h 1352"/>
              <a:gd name="T2" fmla="*/ 2147483647 w 4560"/>
              <a:gd name="T3" fmla="*/ 2147483647 h 1352"/>
              <a:gd name="T4" fmla="*/ 2147483647 w 4560"/>
              <a:gd name="T5" fmla="*/ 2147483647 h 1352"/>
              <a:gd name="T6" fmla="*/ 2147483647 w 4560"/>
              <a:gd name="T7" fmla="*/ 2147483647 h 1352"/>
              <a:gd name="T8" fmla="*/ 2147483647 w 4560"/>
              <a:gd name="T9" fmla="*/ 2147483647 h 1352"/>
              <a:gd name="T10" fmla="*/ 2147483647 w 4560"/>
              <a:gd name="T11" fmla="*/ 2147483647 h 1352"/>
              <a:gd name="T12" fmla="*/ 2147483647 w 4560"/>
              <a:gd name="T13" fmla="*/ 2147483647 h 1352"/>
              <a:gd name="T14" fmla="*/ 2147483647 w 4560"/>
              <a:gd name="T15" fmla="*/ 2147483647 h 1352"/>
              <a:gd name="T16" fmla="*/ 2147483647 w 4560"/>
              <a:gd name="T17" fmla="*/ 2147483647 h 1352"/>
              <a:gd name="T18" fmla="*/ 2147483647 w 4560"/>
              <a:gd name="T19" fmla="*/ 2147483647 h 1352"/>
              <a:gd name="T20" fmla="*/ 2147483647 w 4560"/>
              <a:gd name="T21" fmla="*/ 2147483647 h 1352"/>
              <a:gd name="T22" fmla="*/ 2147483647 w 4560"/>
              <a:gd name="T23" fmla="*/ 2147483647 h 1352"/>
              <a:gd name="T24" fmla="*/ 2147483647 w 4560"/>
              <a:gd name="T25" fmla="*/ 2147483647 h 135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560"/>
              <a:gd name="T40" fmla="*/ 0 h 1352"/>
              <a:gd name="T41" fmla="*/ 4560 w 4560"/>
              <a:gd name="T42" fmla="*/ 1352 h 135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560" h="1352">
                <a:moveTo>
                  <a:pt x="0" y="992"/>
                </a:moveTo>
                <a:cubicBezTo>
                  <a:pt x="224" y="900"/>
                  <a:pt x="448" y="808"/>
                  <a:pt x="576" y="704"/>
                </a:cubicBezTo>
                <a:cubicBezTo>
                  <a:pt x="704" y="600"/>
                  <a:pt x="648" y="464"/>
                  <a:pt x="768" y="368"/>
                </a:cubicBezTo>
                <a:cubicBezTo>
                  <a:pt x="888" y="272"/>
                  <a:pt x="1136" y="0"/>
                  <a:pt x="1296" y="128"/>
                </a:cubicBezTo>
                <a:cubicBezTo>
                  <a:pt x="1456" y="256"/>
                  <a:pt x="1592" y="944"/>
                  <a:pt x="1728" y="1136"/>
                </a:cubicBezTo>
                <a:cubicBezTo>
                  <a:pt x="1864" y="1328"/>
                  <a:pt x="1976" y="1344"/>
                  <a:pt x="2112" y="1280"/>
                </a:cubicBezTo>
                <a:cubicBezTo>
                  <a:pt x="2248" y="1216"/>
                  <a:pt x="2424" y="928"/>
                  <a:pt x="2544" y="752"/>
                </a:cubicBezTo>
                <a:cubicBezTo>
                  <a:pt x="2664" y="576"/>
                  <a:pt x="2688" y="272"/>
                  <a:pt x="2832" y="224"/>
                </a:cubicBezTo>
                <a:cubicBezTo>
                  <a:pt x="2976" y="176"/>
                  <a:pt x="3256" y="464"/>
                  <a:pt x="3408" y="464"/>
                </a:cubicBezTo>
                <a:cubicBezTo>
                  <a:pt x="3560" y="464"/>
                  <a:pt x="3608" y="256"/>
                  <a:pt x="3744" y="224"/>
                </a:cubicBezTo>
                <a:cubicBezTo>
                  <a:pt x="3880" y="192"/>
                  <a:pt x="4096" y="112"/>
                  <a:pt x="4224" y="272"/>
                </a:cubicBezTo>
                <a:cubicBezTo>
                  <a:pt x="4352" y="432"/>
                  <a:pt x="4464" y="1016"/>
                  <a:pt x="4512" y="1184"/>
                </a:cubicBezTo>
                <a:cubicBezTo>
                  <a:pt x="4560" y="1352"/>
                  <a:pt x="4536" y="1316"/>
                  <a:pt x="4512" y="1280"/>
                </a:cubicBezTo>
              </a:path>
            </a:pathLst>
          </a:custGeom>
          <a:noFill/>
          <a:ln w="255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1" name="Line 6"/>
          <p:cNvSpPr>
            <a:spLocks noChangeShapeType="1"/>
          </p:cNvSpPr>
          <p:nvPr/>
        </p:nvSpPr>
        <p:spPr bwMode="auto">
          <a:xfrm>
            <a:off x="1600200" y="4845769"/>
            <a:ext cx="1828800" cy="158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2" name="Line 7"/>
          <p:cNvSpPr>
            <a:spLocks noChangeShapeType="1"/>
          </p:cNvSpPr>
          <p:nvPr/>
        </p:nvSpPr>
        <p:spPr bwMode="auto">
          <a:xfrm>
            <a:off x="838200" y="6293569"/>
            <a:ext cx="762000" cy="158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3" name="Line 8"/>
          <p:cNvSpPr>
            <a:spLocks noChangeShapeType="1"/>
          </p:cNvSpPr>
          <p:nvPr/>
        </p:nvSpPr>
        <p:spPr bwMode="auto">
          <a:xfrm flipV="1">
            <a:off x="1600200" y="4842594"/>
            <a:ext cx="1588" cy="14541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4" name="Line 9"/>
          <p:cNvSpPr>
            <a:spLocks noChangeShapeType="1"/>
          </p:cNvSpPr>
          <p:nvPr/>
        </p:nvSpPr>
        <p:spPr bwMode="auto">
          <a:xfrm flipV="1">
            <a:off x="3429000" y="4842594"/>
            <a:ext cx="1588" cy="14541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5" name="Line 10"/>
          <p:cNvSpPr>
            <a:spLocks noChangeShapeType="1"/>
          </p:cNvSpPr>
          <p:nvPr/>
        </p:nvSpPr>
        <p:spPr bwMode="auto">
          <a:xfrm>
            <a:off x="3429000" y="6293569"/>
            <a:ext cx="1447800" cy="158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6" name="Line 11"/>
          <p:cNvSpPr>
            <a:spLocks noChangeShapeType="1"/>
          </p:cNvSpPr>
          <p:nvPr/>
        </p:nvSpPr>
        <p:spPr bwMode="auto">
          <a:xfrm flipV="1">
            <a:off x="4876800" y="4842594"/>
            <a:ext cx="1588" cy="14541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7" name="Line 12"/>
          <p:cNvSpPr>
            <a:spLocks noChangeShapeType="1"/>
          </p:cNvSpPr>
          <p:nvPr/>
        </p:nvSpPr>
        <p:spPr bwMode="auto">
          <a:xfrm>
            <a:off x="4876800" y="4845769"/>
            <a:ext cx="2895600" cy="158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8" name="Line 13"/>
          <p:cNvSpPr>
            <a:spLocks noChangeShapeType="1"/>
          </p:cNvSpPr>
          <p:nvPr/>
        </p:nvSpPr>
        <p:spPr bwMode="auto">
          <a:xfrm flipV="1">
            <a:off x="7772400" y="4842594"/>
            <a:ext cx="1588" cy="14541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9" name="Text Box 14"/>
          <p:cNvSpPr txBox="1">
            <a:spLocks noChangeArrowheads="1"/>
          </p:cNvSpPr>
          <p:nvPr/>
        </p:nvSpPr>
        <p:spPr bwMode="auto">
          <a:xfrm>
            <a:off x="2971800" y="4083769"/>
            <a:ext cx="16922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Tahoma" charset="0"/>
              <a:buNone/>
            </a:pPr>
            <a:r>
              <a:rPr lang="en-GB" i="1">
                <a:solidFill>
                  <a:srgbClr val="000000"/>
                </a:solidFill>
                <a:latin typeface="Tahoma" charset="0"/>
              </a:rPr>
              <a:t>analogue</a:t>
            </a:r>
          </a:p>
        </p:txBody>
      </p:sp>
      <p:sp>
        <p:nvSpPr>
          <p:cNvPr id="36880" name="Text Box 15"/>
          <p:cNvSpPr txBox="1">
            <a:spLocks noChangeArrowheads="1"/>
          </p:cNvSpPr>
          <p:nvPr/>
        </p:nvSpPr>
        <p:spPr bwMode="auto">
          <a:xfrm>
            <a:off x="4937125" y="5455369"/>
            <a:ext cx="16922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Clr>
                <a:srgbClr val="FF0000"/>
              </a:buClr>
              <a:buFont typeface="Tahoma" charset="0"/>
              <a:buNone/>
            </a:pPr>
            <a:r>
              <a:rPr lang="en-GB" i="1">
                <a:solidFill>
                  <a:srgbClr val="FF0000"/>
                </a:solidFill>
                <a:latin typeface="Tahoma" charset="0"/>
              </a:rPr>
              <a:t>digital</a:t>
            </a:r>
          </a:p>
        </p:txBody>
      </p:sp>
      <p:sp>
        <p:nvSpPr>
          <p:cNvPr id="36881" name="Rectangle 16"/>
          <p:cNvSpPr>
            <a:spLocks noChangeArrowheads="1"/>
          </p:cNvSpPr>
          <p:nvPr/>
        </p:nvSpPr>
        <p:spPr bwMode="auto">
          <a:xfrm>
            <a:off x="-42863" y="4617169"/>
            <a:ext cx="846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high</a:t>
            </a:r>
          </a:p>
        </p:txBody>
      </p:sp>
      <p:sp>
        <p:nvSpPr>
          <p:cNvPr id="36882" name="Rectangle 17"/>
          <p:cNvSpPr>
            <a:spLocks noChangeArrowheads="1"/>
          </p:cNvSpPr>
          <p:nvPr/>
        </p:nvSpPr>
        <p:spPr bwMode="auto">
          <a:xfrm>
            <a:off x="-26988" y="5988769"/>
            <a:ext cx="70167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low</a:t>
            </a:r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5975722" y="1412776"/>
            <a:ext cx="1172188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closed</a:t>
            </a:r>
            <a:endParaRPr lang="en-GB" sz="28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20" name="Line 37"/>
          <p:cNvSpPr>
            <a:spLocks noChangeShapeType="1"/>
          </p:cNvSpPr>
          <p:nvPr/>
        </p:nvSpPr>
        <p:spPr bwMode="auto">
          <a:xfrm>
            <a:off x="5220072" y="2389088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5677272" y="2312888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Oval 39"/>
          <p:cNvSpPr>
            <a:spLocks noChangeArrowheads="1"/>
          </p:cNvSpPr>
          <p:nvPr/>
        </p:nvSpPr>
        <p:spPr bwMode="auto">
          <a:xfrm>
            <a:off x="6744072" y="2312888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Line 40"/>
          <p:cNvSpPr>
            <a:spLocks noChangeShapeType="1"/>
          </p:cNvSpPr>
          <p:nvPr/>
        </p:nvSpPr>
        <p:spPr bwMode="auto">
          <a:xfrm>
            <a:off x="5753472" y="2312888"/>
            <a:ext cx="1066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Line 41"/>
          <p:cNvSpPr>
            <a:spLocks noChangeShapeType="1"/>
          </p:cNvSpPr>
          <p:nvPr/>
        </p:nvSpPr>
        <p:spPr bwMode="auto">
          <a:xfrm>
            <a:off x="6896472" y="2389088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>
            <a:off x="5220072" y="3928864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Oval 43"/>
          <p:cNvSpPr>
            <a:spLocks noChangeArrowheads="1"/>
          </p:cNvSpPr>
          <p:nvPr/>
        </p:nvSpPr>
        <p:spPr bwMode="auto">
          <a:xfrm>
            <a:off x="5677272" y="3852664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Oval 44"/>
          <p:cNvSpPr>
            <a:spLocks noChangeArrowheads="1"/>
          </p:cNvSpPr>
          <p:nvPr/>
        </p:nvSpPr>
        <p:spPr bwMode="auto">
          <a:xfrm>
            <a:off x="6744072" y="3852664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5753472" y="3544689"/>
            <a:ext cx="838200" cy="31115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Line 46"/>
          <p:cNvSpPr>
            <a:spLocks noChangeShapeType="1"/>
          </p:cNvSpPr>
          <p:nvPr/>
        </p:nvSpPr>
        <p:spPr bwMode="auto">
          <a:xfrm>
            <a:off x="6896472" y="3928864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Rectangle 47"/>
          <p:cNvSpPr>
            <a:spLocks noChangeArrowheads="1"/>
          </p:cNvSpPr>
          <p:nvPr/>
        </p:nvSpPr>
        <p:spPr bwMode="auto">
          <a:xfrm>
            <a:off x="6140822" y="2876352"/>
            <a:ext cx="964424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open</a:t>
            </a:r>
            <a:endParaRPr lang="en-GB" sz="2800" dirty="0">
              <a:solidFill>
                <a:srgbClr val="40458C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4928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/>
              <a:t>Counting in Binary</a:t>
            </a:r>
            <a:endParaRPr lang="en-GB" sz="54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505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Binary – Base 2</a:t>
            </a: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505672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Decimal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Ten digits: ‘0’ to ‘9’</a:t>
            </a:r>
          </a:p>
          <a:p>
            <a:pPr marL="320675" lvl="1" indent="0" eaLnBrk="1" hangingPunct="1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Two digits: </a:t>
            </a:r>
            <a:r>
              <a:rPr lang="ja-JP" altLang="en-GB" dirty="0">
                <a:latin typeface="Tahoma" charset="0"/>
                <a:cs typeface="Bitstream Vera Sans" charset="0"/>
              </a:rPr>
              <a:t>‘</a:t>
            </a:r>
            <a:r>
              <a:rPr lang="en-GB" dirty="0">
                <a:latin typeface="Tahoma" charset="0"/>
                <a:cs typeface="Bitstream Vera Sans" charset="0"/>
              </a:rPr>
              <a:t>0</a:t>
            </a:r>
            <a:r>
              <a:rPr lang="ja-JP" altLang="en-GB" dirty="0">
                <a:latin typeface="Tahoma" charset="0"/>
                <a:cs typeface="Bitstream Vera Sans" charset="0"/>
              </a:rPr>
              <a:t>’</a:t>
            </a:r>
            <a:r>
              <a:rPr lang="en-GB" dirty="0">
                <a:latin typeface="Tahoma" charset="0"/>
                <a:cs typeface="Bitstream Vera Sans" charset="0"/>
              </a:rPr>
              <a:t> and </a:t>
            </a:r>
            <a:r>
              <a:rPr lang="ja-JP" altLang="en-GB" dirty="0">
                <a:latin typeface="Tahoma" charset="0"/>
                <a:cs typeface="Bitstream Vera Sans" charset="0"/>
              </a:rPr>
              <a:t>‘</a:t>
            </a:r>
            <a:r>
              <a:rPr lang="en-GB" dirty="0">
                <a:latin typeface="Tahoma" charset="0"/>
                <a:cs typeface="Bitstream Vera Sans" charset="0"/>
              </a:rPr>
              <a:t>1</a:t>
            </a:r>
            <a:r>
              <a:rPr lang="ja-JP" altLang="en-GB" dirty="0" smtClean="0">
                <a:latin typeface="Tahoma" charset="0"/>
                <a:cs typeface="Bitstream Vera Sans" charset="0"/>
              </a:rPr>
              <a:t>’</a:t>
            </a:r>
            <a:endParaRPr lang="en-GB" altLang="ja-JP" dirty="0" smtClean="0">
              <a:latin typeface="Tahoma" charset="0"/>
              <a:cs typeface="Bitstream Vera Sans" charset="0"/>
            </a:endParaRP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Binary </a:t>
            </a:r>
            <a:r>
              <a:rPr lang="en-GB" dirty="0">
                <a:latin typeface="Tahoma" charset="0"/>
                <a:cs typeface="Bitstream Vera Sans" charset="0"/>
              </a:rPr>
              <a:t>digit – </a:t>
            </a:r>
            <a:r>
              <a:rPr lang="ja-JP" altLang="en-GB" dirty="0">
                <a:latin typeface="Tahoma" charset="0"/>
                <a:cs typeface="Bitstream Vera Sans" charset="0"/>
              </a:rPr>
              <a:t>‘</a:t>
            </a:r>
            <a:r>
              <a:rPr lang="en-GB" dirty="0">
                <a:latin typeface="Tahoma" charset="0"/>
                <a:cs typeface="Bitstream Vera Sans" charset="0"/>
              </a:rPr>
              <a:t>bit</a:t>
            </a:r>
            <a:r>
              <a:rPr lang="ja-JP" altLang="en-GB" dirty="0" smtClean="0">
                <a:latin typeface="Tahoma" charset="0"/>
                <a:cs typeface="Bitstream Vera Sans" charset="0"/>
              </a:rPr>
              <a:t>’</a:t>
            </a:r>
            <a:endParaRPr lang="en-GB" altLang="ja-JP" dirty="0" smtClean="0">
              <a:latin typeface="Tahoma" charset="0"/>
              <a:cs typeface="Bitstream Vera Sans" charset="0"/>
            </a:endParaRP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ja-JP" dirty="0" smtClean="0">
                <a:latin typeface="Tahoma" charset="0"/>
                <a:cs typeface="Bitstream Vera Sans" charset="0"/>
              </a:rPr>
              <a:t>Count on two fingers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ja-JP" dirty="0" smtClean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9120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Number After – Decimal 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4182616" cy="169736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ja-JP" dirty="0" smtClean="0">
                <a:latin typeface="Tahoma" charset="0"/>
                <a:cs typeface="Bitstream Vera Sans" charset="0"/>
              </a:rPr>
              <a:t>Familiar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ja-JP" dirty="0" smtClean="0">
                <a:latin typeface="Tahoma" charset="0"/>
                <a:cs typeface="Bitstream Vera Sans" charset="0"/>
              </a:rPr>
              <a:t>Rules?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96717" y="1329729"/>
            <a:ext cx="2475683" cy="4832093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800" dirty="0" smtClean="0">
                <a:latin typeface="Courier New"/>
                <a:cs typeface="Courier New"/>
              </a:rPr>
              <a:t>0 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  1</a:t>
            </a:r>
          </a:p>
          <a:p>
            <a:r>
              <a:rPr lang="en-GB" sz="2800" dirty="0" smtClean="0">
                <a:latin typeface="Courier New"/>
                <a:cs typeface="Courier New"/>
              </a:rPr>
              <a:t>1 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  2</a:t>
            </a: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9  10</a:t>
            </a:r>
          </a:p>
          <a:p>
            <a:endParaRPr lang="en-GB" sz="2800" dirty="0" smtClean="0">
              <a:latin typeface="Courier New"/>
              <a:cs typeface="Courier New"/>
              <a:sym typeface="Wingdings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18  19</a:t>
            </a: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19  20</a:t>
            </a:r>
          </a:p>
          <a:p>
            <a:endParaRPr lang="en-GB" sz="2800" dirty="0" smtClean="0">
              <a:latin typeface="Courier New"/>
              <a:cs typeface="Courier New"/>
              <a:sym typeface="Wingdings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 99  100</a:t>
            </a: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100  101</a:t>
            </a:r>
          </a:p>
          <a:p>
            <a:endParaRPr lang="en-GB" sz="2800" dirty="0">
              <a:latin typeface="Courier New"/>
              <a:cs typeface="Courier New"/>
              <a:sym typeface="Wingdings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999  1000</a:t>
            </a:r>
            <a:endParaRPr lang="en-GB" sz="2800" dirty="0">
              <a:latin typeface="Courier New"/>
              <a:cs typeface="Courier New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3196133"/>
            <a:ext cx="4788323" cy="34163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b="1" u="sng" dirty="0" smtClean="0">
                <a:latin typeface="Tahoma"/>
                <a:cs typeface="Tahoma"/>
              </a:rPr>
              <a:t>Rule for the next number </a:t>
            </a:r>
          </a:p>
          <a:p>
            <a:r>
              <a:rPr lang="en-GB" sz="2400" dirty="0" smtClean="0">
                <a:latin typeface="Tahoma"/>
                <a:cs typeface="Tahoma"/>
              </a:rPr>
              <a:t>Starting from the right hand side, look at each digit ‘d’ in turn:</a:t>
            </a:r>
          </a:p>
          <a:p>
            <a:endParaRPr lang="en-GB" sz="2400" dirty="0">
              <a:latin typeface="Tahoma"/>
              <a:cs typeface="Tahoma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>
                <a:latin typeface="Tahoma"/>
                <a:cs typeface="Tahoma"/>
              </a:rPr>
              <a:t>If d not last</a:t>
            </a:r>
            <a:r>
              <a:rPr lang="en-GB" sz="2400" dirty="0">
                <a:latin typeface="Tahoma"/>
                <a:cs typeface="Tahoma"/>
              </a:rPr>
              <a:t> </a:t>
            </a:r>
            <a:r>
              <a:rPr lang="en-GB" sz="2400" dirty="0" smtClean="0">
                <a:latin typeface="Tahoma"/>
                <a:cs typeface="Tahoma"/>
                <a:sym typeface="Wingdings"/>
              </a:rPr>
              <a:t></a:t>
            </a:r>
            <a:r>
              <a:rPr lang="en-GB" sz="2400" dirty="0" smtClean="0">
                <a:latin typeface="Tahoma"/>
                <a:cs typeface="Tahoma"/>
              </a:rPr>
              <a:t> next and stop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>
                <a:latin typeface="Tahoma"/>
                <a:cs typeface="Tahoma"/>
              </a:rPr>
              <a:t>If d is last </a:t>
            </a:r>
            <a:r>
              <a:rPr lang="en-GB" sz="2400" dirty="0" smtClean="0">
                <a:latin typeface="Tahoma"/>
                <a:cs typeface="Tahoma"/>
                <a:sym typeface="Wingdings"/>
              </a:rPr>
              <a:t> </a:t>
            </a:r>
            <a:r>
              <a:rPr lang="en-GB" sz="2400" dirty="0" smtClean="0">
                <a:latin typeface="Tahoma"/>
                <a:cs typeface="Tahoma"/>
              </a:rPr>
              <a:t>0, go on to next digit.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>
                <a:latin typeface="Tahoma"/>
                <a:cs typeface="Tahoma"/>
              </a:rPr>
              <a:t>If there are no more digits, put a ‘1’</a:t>
            </a:r>
            <a:endParaRPr lang="en-GB" sz="2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260953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Number After – Binary 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3318520" cy="2561456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Two digits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Same rules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23928" y="1978962"/>
            <a:ext cx="3768555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800" dirty="0" smtClean="0">
                <a:latin typeface="Courier New"/>
                <a:cs typeface="Courier New"/>
              </a:rPr>
              <a:t>0 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  1</a:t>
            </a:r>
          </a:p>
          <a:p>
            <a:r>
              <a:rPr lang="en-GB" sz="2800" dirty="0" smtClean="0">
                <a:latin typeface="Courier New"/>
                <a:cs typeface="Courier New"/>
              </a:rPr>
              <a:t>1 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 10</a:t>
            </a:r>
          </a:p>
          <a:p>
            <a:endParaRPr lang="en-GB" sz="2800" dirty="0" smtClean="0">
              <a:latin typeface="Courier New"/>
              <a:cs typeface="Courier New"/>
              <a:sym typeface="Wingdings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100  101</a:t>
            </a:r>
          </a:p>
          <a:p>
            <a:endParaRPr lang="en-GB" sz="2800" dirty="0">
              <a:latin typeface="Courier New"/>
              <a:cs typeface="Courier New"/>
              <a:sym typeface="Wingdings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111  1000</a:t>
            </a: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1000  1001</a:t>
            </a:r>
          </a:p>
          <a:p>
            <a:endParaRPr lang="en-GB" sz="2800" dirty="0">
              <a:latin typeface="Courier New"/>
              <a:cs typeface="Courier New"/>
              <a:sym typeface="Wingdings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111111  1000000</a:t>
            </a:r>
            <a:endParaRPr lang="en-GB" sz="2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5619289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Quiz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133732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Write </a:t>
            </a:r>
            <a:r>
              <a:rPr lang="en-GB" dirty="0" smtClean="0">
                <a:latin typeface="Tahoma" charset="0"/>
                <a:cs typeface="Bitstream Vera Sans" charset="0"/>
              </a:rPr>
              <a:t>down the number after each of the following numbers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2555026"/>
            <a:ext cx="3168352" cy="35394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 smtClean="0">
                <a:latin typeface="Courier New"/>
                <a:cs typeface="Courier New"/>
              </a:rPr>
              <a:t>0 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 ??</a:t>
            </a:r>
          </a:p>
          <a:p>
            <a:r>
              <a:rPr lang="en-GB" sz="2800" dirty="0" smtClean="0">
                <a:latin typeface="Courier New"/>
                <a:cs typeface="Courier New"/>
              </a:rPr>
              <a:t>1 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 ??</a:t>
            </a: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100  ??</a:t>
            </a: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101  ??</a:t>
            </a: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110  ??</a:t>
            </a:r>
          </a:p>
          <a:p>
            <a:r>
              <a:rPr lang="en-GB" sz="2800" dirty="0">
                <a:latin typeface="Courier New"/>
                <a:cs typeface="Courier New"/>
                <a:sym typeface="Wingdings"/>
              </a:rPr>
              <a:t>1000  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??</a:t>
            </a: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1100  ??</a:t>
            </a: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1111  ??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2556187"/>
            <a:ext cx="3122119" cy="35394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800" dirty="0">
                <a:latin typeface="Courier New"/>
                <a:cs typeface="Courier New"/>
                <a:sym typeface="Wingdings"/>
              </a:rPr>
              <a:t>0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1101011 </a:t>
            </a:r>
            <a:r>
              <a:rPr lang="en-GB" sz="2800" dirty="0">
                <a:latin typeface="Courier New"/>
                <a:cs typeface="Courier New"/>
                <a:sym typeface="Wingdings"/>
              </a:rPr>
              <a:t> ??</a:t>
            </a:r>
            <a:endParaRPr lang="en-GB" sz="2800" dirty="0">
              <a:latin typeface="Courier New"/>
              <a:cs typeface="Courier New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11000111 </a:t>
            </a:r>
            <a:r>
              <a:rPr lang="en-GB" sz="2800" dirty="0">
                <a:latin typeface="Courier New"/>
                <a:cs typeface="Courier New"/>
                <a:sym typeface="Wingdings"/>
              </a:rPr>
              <a:t> ??</a:t>
            </a:r>
            <a:endParaRPr lang="en-GB" sz="2800" dirty="0">
              <a:latin typeface="Courier New"/>
              <a:cs typeface="Courier New"/>
            </a:endParaRPr>
          </a:p>
          <a:p>
            <a:r>
              <a:rPr lang="en-GB" sz="2800" dirty="0">
                <a:latin typeface="Courier New"/>
                <a:cs typeface="Courier New"/>
                <a:sym typeface="Wingdings"/>
              </a:rPr>
              <a:t>0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0011010 </a:t>
            </a:r>
            <a:r>
              <a:rPr lang="en-GB" sz="2800" dirty="0">
                <a:latin typeface="Courier New"/>
                <a:cs typeface="Courier New"/>
                <a:sym typeface="Wingdings"/>
              </a:rPr>
              <a:t> ??</a:t>
            </a:r>
            <a:endParaRPr lang="en-GB" sz="2800" dirty="0">
              <a:latin typeface="Courier New"/>
              <a:cs typeface="Courier New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10100101 </a:t>
            </a:r>
            <a:r>
              <a:rPr lang="en-GB" sz="2800" dirty="0">
                <a:latin typeface="Courier New"/>
                <a:cs typeface="Courier New"/>
                <a:sym typeface="Wingdings"/>
              </a:rPr>
              <a:t> ??</a:t>
            </a:r>
            <a:endParaRPr lang="en-GB" sz="2800" dirty="0">
              <a:latin typeface="Courier New"/>
              <a:cs typeface="Courier New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10111111 </a:t>
            </a:r>
            <a:r>
              <a:rPr lang="en-GB" sz="2800" dirty="0">
                <a:latin typeface="Courier New"/>
                <a:cs typeface="Courier New"/>
                <a:sym typeface="Wingdings"/>
              </a:rPr>
              <a:t> ??</a:t>
            </a:r>
            <a:endParaRPr lang="en-GB" sz="2800" dirty="0">
              <a:latin typeface="Courier New"/>
              <a:cs typeface="Courier New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11011111 </a:t>
            </a:r>
            <a:r>
              <a:rPr lang="en-GB" sz="2800" dirty="0">
                <a:latin typeface="Courier New"/>
                <a:cs typeface="Courier New"/>
                <a:sym typeface="Wingdings"/>
              </a:rPr>
              <a:t> ??</a:t>
            </a:r>
            <a:endParaRPr lang="en-GB" sz="2800" dirty="0">
              <a:latin typeface="Courier New"/>
              <a:cs typeface="Courier New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01111111 </a:t>
            </a:r>
            <a:r>
              <a:rPr lang="en-GB" sz="2800" dirty="0">
                <a:latin typeface="Courier New"/>
                <a:cs typeface="Courier New"/>
                <a:sym typeface="Wingdings"/>
              </a:rPr>
              <a:t> ??</a:t>
            </a:r>
            <a:endParaRPr lang="en-GB" sz="2800" dirty="0">
              <a:latin typeface="Courier New"/>
              <a:cs typeface="Courier New"/>
            </a:endParaRP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11111111  ??</a:t>
            </a:r>
            <a:endParaRPr lang="en-GB" sz="2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6841402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Quiz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Write </a:t>
            </a:r>
            <a:r>
              <a:rPr lang="en-GB" dirty="0" smtClean="0">
                <a:latin typeface="Tahoma" charset="0"/>
                <a:cs typeface="Bitstream Vera Sans" charset="0"/>
              </a:rPr>
              <a:t>a list </a:t>
            </a:r>
            <a:r>
              <a:rPr lang="en-GB" dirty="0">
                <a:latin typeface="Tahoma" charset="0"/>
                <a:cs typeface="Bitstream Vera Sans" charset="0"/>
              </a:rPr>
              <a:t>of 4-digit binary </a:t>
            </a:r>
            <a:r>
              <a:rPr lang="en-GB" dirty="0" smtClean="0">
                <a:latin typeface="Tahoma" charset="0"/>
                <a:cs typeface="Bitstream Vera Sans" charset="0"/>
              </a:rPr>
              <a:t>numbers in order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878854"/>
              </p:ext>
            </p:extLst>
          </p:nvPr>
        </p:nvGraphicFramePr>
        <p:xfrm>
          <a:off x="2051720" y="2132856"/>
          <a:ext cx="1656184" cy="36576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504056"/>
                <a:gridCol w="11521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3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4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5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6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7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260711"/>
              </p:ext>
            </p:extLst>
          </p:nvPr>
        </p:nvGraphicFramePr>
        <p:xfrm>
          <a:off x="4499992" y="2132856"/>
          <a:ext cx="1872208" cy="36576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814003"/>
                <a:gridCol w="10582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8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9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12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13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14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15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7446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Binary 0 – 15 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Write </a:t>
            </a:r>
            <a:r>
              <a:rPr lang="en-GB" dirty="0" smtClean="0">
                <a:latin typeface="Tahoma" charset="0"/>
                <a:cs typeface="Bitstream Vera Sans" charset="0"/>
              </a:rPr>
              <a:t>a list </a:t>
            </a:r>
            <a:r>
              <a:rPr lang="en-GB" dirty="0">
                <a:latin typeface="Tahoma" charset="0"/>
                <a:cs typeface="Bitstream Vera Sans" charset="0"/>
              </a:rPr>
              <a:t>of 4-digit binary </a:t>
            </a:r>
            <a:r>
              <a:rPr lang="en-GB" dirty="0" smtClean="0">
                <a:latin typeface="Tahoma" charset="0"/>
                <a:cs typeface="Bitstream Vera Sans" charset="0"/>
              </a:rPr>
              <a:t>numbers in order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366837"/>
              </p:ext>
            </p:extLst>
          </p:nvPr>
        </p:nvGraphicFramePr>
        <p:xfrm>
          <a:off x="2051720" y="2132856"/>
          <a:ext cx="1656184" cy="36576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504056"/>
                <a:gridCol w="11521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3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4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5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6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7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206079"/>
              </p:ext>
            </p:extLst>
          </p:nvPr>
        </p:nvGraphicFramePr>
        <p:xfrm>
          <a:off x="4499992" y="2132856"/>
          <a:ext cx="1872208" cy="36576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814003"/>
                <a:gridCol w="10582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8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9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12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13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14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15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85673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Binary 0 – 15: </a:t>
            </a:r>
            <a:r>
              <a:rPr lang="en-GB" dirty="0" smtClean="0">
                <a:solidFill>
                  <a:srgbClr val="FF0000"/>
                </a:solidFill>
                <a:latin typeface="Tahoma" charset="0"/>
                <a:cs typeface="Bitstream Vera Sans" charset="0"/>
              </a:rPr>
              <a:t>Patterns  </a:t>
            </a:r>
            <a:endParaRPr lang="en-GB" dirty="0">
              <a:solidFill>
                <a:srgbClr val="FF0000"/>
              </a:solidFill>
              <a:latin typeface="Tahoma" charset="0"/>
              <a:cs typeface="Bitstream Vera Sans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Write </a:t>
            </a:r>
            <a:r>
              <a:rPr lang="en-GB" dirty="0" smtClean="0">
                <a:latin typeface="Tahoma" charset="0"/>
                <a:cs typeface="Bitstream Vera Sans" charset="0"/>
              </a:rPr>
              <a:t>a list </a:t>
            </a:r>
            <a:r>
              <a:rPr lang="en-GB" dirty="0">
                <a:latin typeface="Tahoma" charset="0"/>
                <a:cs typeface="Bitstream Vera Sans" charset="0"/>
              </a:rPr>
              <a:t>of 4-digit binary </a:t>
            </a:r>
            <a:r>
              <a:rPr lang="en-GB" dirty="0" smtClean="0">
                <a:latin typeface="Tahoma" charset="0"/>
                <a:cs typeface="Bitstream Vera Sans" charset="0"/>
              </a:rPr>
              <a:t>numbers in order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583177"/>
              </p:ext>
            </p:extLst>
          </p:nvPr>
        </p:nvGraphicFramePr>
        <p:xfrm>
          <a:off x="2051720" y="2132856"/>
          <a:ext cx="1656184" cy="36576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504056"/>
                <a:gridCol w="11521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3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4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5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6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7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319477"/>
              </p:ext>
            </p:extLst>
          </p:nvPr>
        </p:nvGraphicFramePr>
        <p:xfrm>
          <a:off x="4499992" y="2132856"/>
          <a:ext cx="1872208" cy="36576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814003"/>
                <a:gridCol w="10582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8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9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12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13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14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15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131840" y="2204864"/>
            <a:ext cx="366192" cy="1728192"/>
          </a:xfrm>
          <a:prstGeom prst="rect">
            <a:avLst/>
          </a:prstGeom>
          <a:noFill/>
          <a:ln w="28575" cmpd="sng"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31840" y="4005064"/>
            <a:ext cx="366192" cy="1728192"/>
          </a:xfrm>
          <a:prstGeom prst="rect">
            <a:avLst/>
          </a:prstGeom>
          <a:noFill/>
          <a:ln w="28575" cmpd="sng"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7594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Binary 0 – 15: </a:t>
            </a:r>
            <a:r>
              <a:rPr lang="en-GB" dirty="0" smtClean="0">
                <a:solidFill>
                  <a:srgbClr val="FF0000"/>
                </a:solidFill>
                <a:latin typeface="Tahoma" charset="0"/>
                <a:cs typeface="Bitstream Vera Sans" charset="0"/>
              </a:rPr>
              <a:t>Patterns  </a:t>
            </a:r>
            <a:endParaRPr lang="en-GB" dirty="0">
              <a:solidFill>
                <a:srgbClr val="FF0000"/>
              </a:solidFill>
              <a:latin typeface="Tahoma" charset="0"/>
              <a:cs typeface="Bitstream Vera Sans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Write </a:t>
            </a:r>
            <a:r>
              <a:rPr lang="en-GB" dirty="0" smtClean="0">
                <a:latin typeface="Tahoma" charset="0"/>
                <a:cs typeface="Bitstream Vera Sans" charset="0"/>
              </a:rPr>
              <a:t>a list </a:t>
            </a:r>
            <a:r>
              <a:rPr lang="en-GB" dirty="0">
                <a:latin typeface="Tahoma" charset="0"/>
                <a:cs typeface="Bitstream Vera Sans" charset="0"/>
              </a:rPr>
              <a:t>of 4-digit binary </a:t>
            </a:r>
            <a:r>
              <a:rPr lang="en-GB" dirty="0" smtClean="0">
                <a:latin typeface="Tahoma" charset="0"/>
                <a:cs typeface="Bitstream Vera Sans" charset="0"/>
              </a:rPr>
              <a:t>numbers in order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136944"/>
              </p:ext>
            </p:extLst>
          </p:nvPr>
        </p:nvGraphicFramePr>
        <p:xfrm>
          <a:off x="2123728" y="2132856"/>
          <a:ext cx="1656184" cy="36576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504056"/>
                <a:gridCol w="11521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3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0011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4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5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6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7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0111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254311"/>
              </p:ext>
            </p:extLst>
          </p:nvPr>
        </p:nvGraphicFramePr>
        <p:xfrm>
          <a:off x="4499992" y="2132856"/>
          <a:ext cx="1872208" cy="36576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814003"/>
                <a:gridCol w="10582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8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9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1011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12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1100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13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1101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14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15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1111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645968" y="2204864"/>
            <a:ext cx="582216" cy="358559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981672" y="2204864"/>
            <a:ext cx="582216" cy="358559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61073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Octal and Hexadecimal Numbers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48915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Tahoma" charset="0"/>
              </a:rPr>
              <a:t>Octal and Hexadecimal</a:t>
            </a:r>
          </a:p>
        </p:txBody>
      </p:sp>
      <p:sp>
        <p:nvSpPr>
          <p:cNvPr id="22531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</a:rPr>
              <a:t>Octal – base 8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</a:rPr>
              <a:t>Hexadecimal – base 16</a:t>
            </a:r>
          </a:p>
          <a:p>
            <a:pPr eaLnBrk="1" hangingPunct="1"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>
              <a:latin typeface="Tahoma" charset="0"/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</a:rPr>
              <a:t>Direct conversion to/from binary</a:t>
            </a:r>
          </a:p>
        </p:txBody>
      </p:sp>
    </p:spTree>
    <p:extLst>
      <p:ext uri="{BB962C8B-B14F-4D97-AF65-F5344CB8AC3E}">
        <p14:creationId xmlns:p14="http://schemas.microsoft.com/office/powerpoint/2010/main" val="28174151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Tahoma" charset="0"/>
              </a:rPr>
              <a:t>Octal – Base 8 </a:t>
            </a:r>
            <a:endParaRPr lang="en-GB" dirty="0">
              <a:latin typeface="Tahoma" charset="0"/>
            </a:endParaRPr>
          </a:p>
        </p:txBody>
      </p:sp>
      <p:sp>
        <p:nvSpPr>
          <p:cNvPr id="24579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4110608" cy="1841376"/>
          </a:xfrm>
        </p:spPr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</a:rPr>
              <a:t>Digits 0 – 7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Tahoma" charset="0"/>
              </a:rPr>
              <a:t>Each </a:t>
            </a:r>
            <a:r>
              <a:rPr lang="en-GB" dirty="0">
                <a:latin typeface="Tahoma" charset="0"/>
              </a:rPr>
              <a:t>octal digit is 3 binary digits</a:t>
            </a: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6106616" y="1749896"/>
            <a:ext cx="2209800" cy="466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>
                <a:solidFill>
                  <a:srgbClr val="40458C"/>
                </a:solidFill>
              </a:rPr>
              <a:t>0	000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>
                <a:solidFill>
                  <a:srgbClr val="40458C"/>
                </a:solidFill>
              </a:rPr>
              <a:t>1	001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>
                <a:solidFill>
                  <a:srgbClr val="40458C"/>
                </a:solidFill>
              </a:rPr>
              <a:t>2	010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>
                <a:solidFill>
                  <a:srgbClr val="40458C"/>
                </a:solidFill>
              </a:rPr>
              <a:t>3	011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>
                <a:solidFill>
                  <a:srgbClr val="40458C"/>
                </a:solidFill>
              </a:rPr>
              <a:t>4	100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>
                <a:solidFill>
                  <a:srgbClr val="40458C"/>
                </a:solidFill>
              </a:rPr>
              <a:t>5	101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>
                <a:solidFill>
                  <a:srgbClr val="40458C"/>
                </a:solidFill>
              </a:rPr>
              <a:t>6	110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>
                <a:solidFill>
                  <a:srgbClr val="40458C"/>
                </a:solidFill>
              </a:rPr>
              <a:t>7	111</a:t>
            </a:r>
          </a:p>
        </p:txBody>
      </p:sp>
      <p:sp>
        <p:nvSpPr>
          <p:cNvPr id="24581" name="Line 4"/>
          <p:cNvSpPr>
            <a:spLocks noChangeShapeType="1"/>
          </p:cNvSpPr>
          <p:nvPr/>
        </p:nvSpPr>
        <p:spPr bwMode="auto">
          <a:xfrm>
            <a:off x="6792416" y="1292696"/>
            <a:ext cx="1588" cy="48006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2000"/>
          </a:p>
        </p:txBody>
      </p:sp>
      <p:sp>
        <p:nvSpPr>
          <p:cNvPr id="24582" name="Line 5"/>
          <p:cNvSpPr>
            <a:spLocks noChangeShapeType="1"/>
          </p:cNvSpPr>
          <p:nvPr/>
        </p:nvSpPr>
        <p:spPr bwMode="auto">
          <a:xfrm flipH="1">
            <a:off x="6105029" y="1749896"/>
            <a:ext cx="1603375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2000"/>
          </a:p>
        </p:txBody>
      </p:sp>
      <p:sp>
        <p:nvSpPr>
          <p:cNvPr id="24583" name="Rectangle 6"/>
          <p:cNvSpPr>
            <a:spLocks noChangeArrowheads="1"/>
          </p:cNvSpPr>
          <p:nvPr/>
        </p:nvSpPr>
        <p:spPr bwMode="auto">
          <a:xfrm>
            <a:off x="5571629" y="1140296"/>
            <a:ext cx="2461228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>
                <a:solidFill>
                  <a:srgbClr val="40458C"/>
                </a:solidFill>
              </a:rPr>
              <a:t>octal	   binary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99592" y="3369766"/>
            <a:ext cx="1944216" cy="2795538"/>
            <a:chOff x="899592" y="3369766"/>
            <a:chExt cx="1944216" cy="2795538"/>
          </a:xfrm>
        </p:grpSpPr>
        <p:sp>
          <p:nvSpPr>
            <p:cNvPr id="2" name="Rectangle 1"/>
            <p:cNvSpPr/>
            <p:nvPr/>
          </p:nvSpPr>
          <p:spPr>
            <a:xfrm>
              <a:off x="899592" y="3369766"/>
              <a:ext cx="19442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sz="3600" dirty="0" smtClean="0">
                  <a:latin typeface="Tahoma" charset="0"/>
                </a:rPr>
                <a:t>101110</a:t>
              </a:r>
              <a:r>
                <a:rPr lang="en-GB" sz="3600" baseline="-25000" dirty="0" smtClean="0">
                  <a:latin typeface="Tahoma" charset="0"/>
                </a:rPr>
                <a:t>2</a:t>
              </a:r>
              <a:r>
                <a:rPr lang="en-GB" sz="3600" dirty="0" smtClean="0">
                  <a:latin typeface="Tahoma" charset="0"/>
                </a:rPr>
                <a:t>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899592" y="3429000"/>
              <a:ext cx="798240" cy="576064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63688" y="3429000"/>
              <a:ext cx="720080" cy="576064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/>
            <p:cNvSpPr/>
            <p:nvPr/>
          </p:nvSpPr>
          <p:spPr>
            <a:xfrm>
              <a:off x="1061864" y="4410977"/>
              <a:ext cx="1781944" cy="17543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sz="3600" dirty="0" smtClean="0">
                  <a:latin typeface="Tahoma" charset="0"/>
                </a:rPr>
                <a:t>5    6 </a:t>
              </a:r>
              <a:endParaRPr lang="en-GB" sz="3600" dirty="0">
                <a:latin typeface="Tahoma" charset="0"/>
              </a:endParaRPr>
            </a:p>
            <a:p>
              <a:pPr marL="0" lvl="1"/>
              <a:endParaRPr lang="en-GB" sz="3600" dirty="0">
                <a:latin typeface="Tahoma" charset="0"/>
              </a:endParaRPr>
            </a:p>
            <a:p>
              <a:pPr marL="0" lvl="1"/>
              <a:r>
                <a:rPr lang="en-GB" sz="3600" dirty="0" smtClean="0">
                  <a:latin typeface="Tahoma" charset="0"/>
                </a:rPr>
                <a:t>  56</a:t>
              </a:r>
              <a:r>
                <a:rPr lang="en-GB" sz="3600" baseline="-25000" dirty="0" smtClean="0">
                  <a:latin typeface="Tahoma" charset="0"/>
                </a:rPr>
                <a:t>8</a:t>
              </a:r>
              <a:endParaRPr lang="en-GB" sz="3600" baseline="-25000" dirty="0">
                <a:latin typeface="Tahoma" charset="0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2123728" y="4077072"/>
              <a:ext cx="0" cy="3948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1259632" y="4077072"/>
              <a:ext cx="0" cy="3948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691680" y="5085184"/>
              <a:ext cx="0" cy="3948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082008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Tahoma" charset="0"/>
              </a:rPr>
              <a:t>Hex – Base 16</a:t>
            </a:r>
            <a:endParaRPr lang="en-GB" dirty="0">
              <a:latin typeface="Tahoma" charset="0"/>
            </a:endParaRPr>
          </a:p>
        </p:txBody>
      </p:sp>
      <p:sp>
        <p:nvSpPr>
          <p:cNvPr id="30723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3142357" cy="5257800"/>
          </a:xfrm>
        </p:spPr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</a:rPr>
              <a:t>Digits 0 – </a:t>
            </a:r>
            <a:r>
              <a:rPr lang="en-GB" dirty="0" smtClean="0">
                <a:latin typeface="Tahoma" charset="0"/>
              </a:rPr>
              <a:t>9, </a:t>
            </a:r>
            <a:br>
              <a:rPr lang="en-GB" dirty="0" smtClean="0">
                <a:latin typeface="Tahoma" charset="0"/>
              </a:rPr>
            </a:br>
            <a:r>
              <a:rPr lang="en-GB" dirty="0" smtClean="0">
                <a:latin typeface="Tahoma" charset="0"/>
              </a:rPr>
              <a:t>A – F </a:t>
            </a:r>
            <a:endParaRPr lang="en-GB" dirty="0">
              <a:latin typeface="Tahoma" charset="0"/>
            </a:endParaRPr>
          </a:p>
          <a:p>
            <a:pPr eaLnBrk="1" hangingPunct="1"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>
              <a:latin typeface="Tahoma" charset="0"/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Tahoma" charset="0"/>
              </a:rPr>
              <a:t>Each </a:t>
            </a:r>
            <a:r>
              <a:rPr lang="en-GB" dirty="0">
                <a:latin typeface="Tahoma" charset="0"/>
              </a:rPr>
              <a:t>hex digit </a:t>
            </a:r>
            <a:r>
              <a:rPr lang="en-GB" dirty="0" smtClean="0">
                <a:latin typeface="Tahoma" charset="0"/>
              </a:rPr>
              <a:t>stands for </a:t>
            </a:r>
            <a:r>
              <a:rPr lang="en-GB" b="1" dirty="0">
                <a:latin typeface="Tahoma" charset="0"/>
              </a:rPr>
              <a:t>4</a:t>
            </a:r>
            <a:r>
              <a:rPr lang="en-GB" dirty="0">
                <a:latin typeface="Tahoma" charset="0"/>
              </a:rPr>
              <a:t> binary digits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4210744" y="2181944"/>
            <a:ext cx="2209800" cy="412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0	0000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1	0001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2	0010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3	0011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4	0100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5	0101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6	0110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7	0111</a:t>
            </a:r>
          </a:p>
        </p:txBody>
      </p:sp>
      <p:sp>
        <p:nvSpPr>
          <p:cNvPr id="30725" name="Line 4"/>
          <p:cNvSpPr>
            <a:spLocks noChangeShapeType="1"/>
          </p:cNvSpPr>
          <p:nvPr/>
        </p:nvSpPr>
        <p:spPr bwMode="auto">
          <a:xfrm>
            <a:off x="4896544" y="1724744"/>
            <a:ext cx="1588" cy="48006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6" name="Line 5"/>
          <p:cNvSpPr>
            <a:spLocks noChangeShapeType="1"/>
          </p:cNvSpPr>
          <p:nvPr/>
        </p:nvSpPr>
        <p:spPr bwMode="auto">
          <a:xfrm flipH="1">
            <a:off x="4209157" y="2181944"/>
            <a:ext cx="1603375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7" name="Rectangle 6"/>
          <p:cNvSpPr>
            <a:spLocks noChangeArrowheads="1"/>
          </p:cNvSpPr>
          <p:nvPr/>
        </p:nvSpPr>
        <p:spPr bwMode="auto">
          <a:xfrm>
            <a:off x="3675757" y="1572344"/>
            <a:ext cx="25574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hex	   binary</a:t>
            </a:r>
          </a:p>
        </p:txBody>
      </p:sp>
      <p:sp>
        <p:nvSpPr>
          <p:cNvPr id="30728" name="Rectangle 7"/>
          <p:cNvSpPr>
            <a:spLocks noChangeArrowheads="1"/>
          </p:cNvSpPr>
          <p:nvPr/>
        </p:nvSpPr>
        <p:spPr bwMode="auto">
          <a:xfrm>
            <a:off x="7258744" y="2181944"/>
            <a:ext cx="2209800" cy="412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8	1000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9	1001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A	1010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B	1011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C	1100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D	1101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E	1110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F	1111</a:t>
            </a:r>
          </a:p>
        </p:txBody>
      </p:sp>
      <p:sp>
        <p:nvSpPr>
          <p:cNvPr id="30729" name="Line 8"/>
          <p:cNvSpPr>
            <a:spLocks noChangeShapeType="1"/>
          </p:cNvSpPr>
          <p:nvPr/>
        </p:nvSpPr>
        <p:spPr bwMode="auto">
          <a:xfrm>
            <a:off x="7944544" y="1724744"/>
            <a:ext cx="1588" cy="48006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30" name="Line 9"/>
          <p:cNvSpPr>
            <a:spLocks noChangeShapeType="1"/>
          </p:cNvSpPr>
          <p:nvPr/>
        </p:nvSpPr>
        <p:spPr bwMode="auto">
          <a:xfrm flipH="1">
            <a:off x="7257157" y="2181944"/>
            <a:ext cx="1603375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31" name="Rectangle 10"/>
          <p:cNvSpPr>
            <a:spLocks noChangeArrowheads="1"/>
          </p:cNvSpPr>
          <p:nvPr/>
        </p:nvSpPr>
        <p:spPr bwMode="auto">
          <a:xfrm>
            <a:off x="6723757" y="1572344"/>
            <a:ext cx="25574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hex	   binary</a:t>
            </a:r>
          </a:p>
        </p:txBody>
      </p:sp>
    </p:spTree>
    <p:extLst>
      <p:ext uri="{BB962C8B-B14F-4D97-AF65-F5344CB8AC3E}">
        <p14:creationId xmlns:p14="http://schemas.microsoft.com/office/powerpoint/2010/main" val="30336300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Tahoma" charset="0"/>
              </a:rPr>
              <a:t>Hex – Example</a:t>
            </a:r>
            <a:endParaRPr lang="en-GB" dirty="0">
              <a:latin typeface="Tahoma" charset="0"/>
            </a:endParaRPr>
          </a:p>
        </p:txBody>
      </p:sp>
      <p:sp>
        <p:nvSpPr>
          <p:cNvPr id="30723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3142357" cy="811932"/>
          </a:xfrm>
        </p:spPr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Tahoma" charset="0"/>
              </a:rPr>
              <a:t>AC</a:t>
            </a:r>
            <a:r>
              <a:rPr lang="en-GB" baseline="-25000" dirty="0" smtClean="0">
                <a:latin typeface="Tahoma" charset="0"/>
              </a:rPr>
              <a:t>H</a:t>
            </a:r>
            <a:endParaRPr lang="en-GB" baseline="-25000" dirty="0">
              <a:latin typeface="Tahoma" charset="0"/>
            </a:endParaRPr>
          </a:p>
          <a:p>
            <a:pPr eaLnBrk="1" hangingPunct="1"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>
              <a:latin typeface="Tahoma" charset="0"/>
            </a:endParaRP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4210744" y="2181944"/>
            <a:ext cx="2209800" cy="412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0	0000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1	0001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2	0010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3	0011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4	0100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5	0101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6	0110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</a:rPr>
              <a:t>7	0111</a:t>
            </a:r>
          </a:p>
        </p:txBody>
      </p:sp>
      <p:sp>
        <p:nvSpPr>
          <p:cNvPr id="30725" name="Line 4"/>
          <p:cNvSpPr>
            <a:spLocks noChangeShapeType="1"/>
          </p:cNvSpPr>
          <p:nvPr/>
        </p:nvSpPr>
        <p:spPr bwMode="auto">
          <a:xfrm>
            <a:off x="4896544" y="1724744"/>
            <a:ext cx="1588" cy="48006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6" name="Line 5"/>
          <p:cNvSpPr>
            <a:spLocks noChangeShapeType="1"/>
          </p:cNvSpPr>
          <p:nvPr/>
        </p:nvSpPr>
        <p:spPr bwMode="auto">
          <a:xfrm flipH="1">
            <a:off x="4209157" y="2181944"/>
            <a:ext cx="1603375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7" name="Rectangle 6"/>
          <p:cNvSpPr>
            <a:spLocks noChangeArrowheads="1"/>
          </p:cNvSpPr>
          <p:nvPr/>
        </p:nvSpPr>
        <p:spPr bwMode="auto">
          <a:xfrm>
            <a:off x="3675757" y="1572344"/>
            <a:ext cx="25574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hex	   binary</a:t>
            </a:r>
          </a:p>
        </p:txBody>
      </p:sp>
      <p:sp>
        <p:nvSpPr>
          <p:cNvPr id="30728" name="Rectangle 7"/>
          <p:cNvSpPr>
            <a:spLocks noChangeArrowheads="1"/>
          </p:cNvSpPr>
          <p:nvPr/>
        </p:nvSpPr>
        <p:spPr bwMode="auto">
          <a:xfrm>
            <a:off x="7258744" y="2181944"/>
            <a:ext cx="2209800" cy="412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8	1000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9	1001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A	1010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B	1011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C	1100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D	1101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E	1110</a:t>
            </a:r>
          </a:p>
          <a:p>
            <a:pPr>
              <a:spcBef>
                <a:spcPts val="7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F	1111</a:t>
            </a:r>
          </a:p>
        </p:txBody>
      </p:sp>
      <p:sp>
        <p:nvSpPr>
          <p:cNvPr id="30729" name="Line 8"/>
          <p:cNvSpPr>
            <a:spLocks noChangeShapeType="1"/>
          </p:cNvSpPr>
          <p:nvPr/>
        </p:nvSpPr>
        <p:spPr bwMode="auto">
          <a:xfrm>
            <a:off x="7944544" y="1724744"/>
            <a:ext cx="1588" cy="48006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30" name="Line 9"/>
          <p:cNvSpPr>
            <a:spLocks noChangeShapeType="1"/>
          </p:cNvSpPr>
          <p:nvPr/>
        </p:nvSpPr>
        <p:spPr bwMode="auto">
          <a:xfrm flipH="1">
            <a:off x="7257157" y="2181944"/>
            <a:ext cx="1603375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31" name="Rectangle 10"/>
          <p:cNvSpPr>
            <a:spLocks noChangeArrowheads="1"/>
          </p:cNvSpPr>
          <p:nvPr/>
        </p:nvSpPr>
        <p:spPr bwMode="auto">
          <a:xfrm>
            <a:off x="6723757" y="1572344"/>
            <a:ext cx="25574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</a:rPr>
              <a:t>hex	   binary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5496" y="2060848"/>
            <a:ext cx="1224136" cy="1078379"/>
            <a:chOff x="35496" y="2060848"/>
            <a:chExt cx="1224136" cy="1078379"/>
          </a:xfrm>
        </p:grpSpPr>
        <p:sp>
          <p:nvSpPr>
            <p:cNvPr id="13" name="Rectangle 12"/>
            <p:cNvSpPr/>
            <p:nvPr/>
          </p:nvSpPr>
          <p:spPr>
            <a:xfrm>
              <a:off x="35496" y="2492896"/>
              <a:ext cx="122413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sz="3600" dirty="0" smtClean="0">
                  <a:latin typeface="Tahoma" charset="0"/>
                </a:rPr>
                <a:t>1010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1043608" y="2060848"/>
              <a:ext cx="0" cy="3948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8238256" y="3212976"/>
            <a:ext cx="798240" cy="504056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8244408" y="4221088"/>
            <a:ext cx="798240" cy="504056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1115616" y="2060848"/>
            <a:ext cx="1224136" cy="1078379"/>
            <a:chOff x="1115616" y="2060848"/>
            <a:chExt cx="1224136" cy="1078379"/>
          </a:xfrm>
        </p:grpSpPr>
        <p:sp>
          <p:nvSpPr>
            <p:cNvPr id="23" name="Rectangle 22"/>
            <p:cNvSpPr/>
            <p:nvPr/>
          </p:nvSpPr>
          <p:spPr>
            <a:xfrm>
              <a:off x="1115616" y="2492896"/>
              <a:ext cx="122413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sz="3600" dirty="0" smtClean="0">
                  <a:latin typeface="Tahoma" charset="0"/>
                </a:rPr>
                <a:t>1100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1331640" y="2060848"/>
              <a:ext cx="0" cy="3948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76557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/>
              <a:t>Representing Characters</a:t>
            </a:r>
            <a:endParaRPr lang="en-GB" sz="48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560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ASCII</a:t>
            </a:r>
            <a:endParaRPr lang="en-GB"/>
          </a:p>
        </p:txBody>
      </p:sp>
      <p:sp>
        <p:nvSpPr>
          <p:cNvPr id="37891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9552" y="1628775"/>
            <a:ext cx="7842448" cy="4248150"/>
          </a:xfrm>
        </p:spPr>
        <p:txBody>
          <a:bodyPr/>
          <a:lstStyle/>
          <a:p>
            <a:r>
              <a:rPr lang="en-GB" dirty="0" smtClean="0"/>
              <a:t>American Standard Code for Information Interchange</a:t>
            </a:r>
          </a:p>
          <a:p>
            <a:pPr lvl="1"/>
            <a:r>
              <a:rPr lang="en-GB" dirty="0" smtClean="0"/>
              <a:t>First standardised in 1967</a:t>
            </a:r>
          </a:p>
          <a:p>
            <a:r>
              <a:rPr lang="en-GB" dirty="0" smtClean="0"/>
              <a:t>7-bit character code</a:t>
            </a:r>
          </a:p>
          <a:p>
            <a:pPr lvl="1"/>
            <a:r>
              <a:rPr lang="en-GB" dirty="0" smtClean="0"/>
              <a:t>0 – 127</a:t>
            </a:r>
          </a:p>
          <a:p>
            <a:pPr lvl="1"/>
            <a:r>
              <a:rPr lang="en-GB" dirty="0" smtClean="0"/>
              <a:t>Parity bit</a:t>
            </a:r>
          </a:p>
          <a:p>
            <a:r>
              <a:rPr lang="en-GB" dirty="0" smtClean="0"/>
              <a:t>Characters are </a:t>
            </a:r>
          </a:p>
          <a:p>
            <a:pPr lvl="1"/>
            <a:r>
              <a:rPr lang="en-GB" dirty="0" smtClean="0"/>
              <a:t>Printable – 95 </a:t>
            </a:r>
          </a:p>
          <a:p>
            <a:pPr lvl="1"/>
            <a:r>
              <a:rPr lang="en-GB" dirty="0" smtClean="0"/>
              <a:t>Control – 33 </a:t>
            </a:r>
          </a:p>
          <a:p>
            <a:pPr lvl="1"/>
            <a:endParaRPr lang="en-GB" dirty="0"/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3859088" y="3759621"/>
            <a:ext cx="5105400" cy="1325563"/>
          </a:xfrm>
          <a:prstGeom prst="rect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>
                <a:srgbClr val="FF0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>
                <a:solidFill>
                  <a:srgbClr val="FF0000"/>
                </a:solidFill>
                <a:latin typeface="Courier New" charset="0"/>
              </a:rPr>
              <a:t>!"#$%&amp;'()*+,-./0123456789:;&lt;=&gt;?</a:t>
            </a:r>
          </a:p>
          <a:p>
            <a:pPr>
              <a:spcBef>
                <a:spcPts val="1250"/>
              </a:spcBef>
              <a:buClr>
                <a:srgbClr val="FF0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>
                <a:solidFill>
                  <a:srgbClr val="FF0000"/>
                </a:solidFill>
                <a:latin typeface="Courier New" charset="0"/>
              </a:rPr>
              <a:t>@ABCDEFGHIJKLMNOPQRSTUVWXYZ[\]^_</a:t>
            </a:r>
          </a:p>
          <a:p>
            <a:pPr>
              <a:spcBef>
                <a:spcPts val="1250"/>
              </a:spcBef>
              <a:buClr>
                <a:srgbClr val="FF0000"/>
              </a:buCl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>
                <a:solidFill>
                  <a:srgbClr val="FF0000"/>
                </a:solidFill>
                <a:latin typeface="Courier New" charset="0"/>
              </a:rPr>
              <a:t>`abcdefghijklmnopqrstuvwxyz{|}~</a:t>
            </a:r>
          </a:p>
        </p:txBody>
      </p:sp>
    </p:spTree>
    <p:extLst>
      <p:ext uri="{BB962C8B-B14F-4D97-AF65-F5344CB8AC3E}">
        <p14:creationId xmlns:p14="http://schemas.microsoft.com/office/powerpoint/2010/main" val="334822953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ChangeArrowheads="1"/>
          </p:cNvSpPr>
          <p:nvPr/>
        </p:nvSpPr>
        <p:spPr bwMode="auto">
          <a:xfrm>
            <a:off x="76200" y="1447800"/>
            <a:ext cx="91440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  0   1   2   3   4   5   6   7   8   9   A   B   C   D   E   F </a:t>
            </a:r>
          </a:p>
          <a:p>
            <a:pP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0 </a:t>
            </a:r>
            <a:r>
              <a:rPr lang="en-US" sz="1800" b="1">
                <a:solidFill>
                  <a:srgbClr val="B2B2B2"/>
                </a:solidFill>
                <a:latin typeface="Courier New" charset="0"/>
              </a:rPr>
              <a:t>NUL SOH STX ETX EOT ENQ ACK BEL BS  HT  LF  VT  FF  CR  SO  SI</a:t>
            </a: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 </a:t>
            </a:r>
          </a:p>
          <a:p>
            <a:pP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1 </a:t>
            </a:r>
            <a:r>
              <a:rPr lang="en-US" sz="1800" b="1">
                <a:solidFill>
                  <a:srgbClr val="B2B2B2"/>
                </a:solidFill>
                <a:latin typeface="Courier New" charset="0"/>
              </a:rPr>
              <a:t>DLE DC1 DC2 DC3 DC4 NAK SYN ETB CAN EM  SUB ESC FS  GS  RS  US</a:t>
            </a: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 </a:t>
            </a:r>
          </a:p>
          <a:p>
            <a:pP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2 SP  !   "   #   $   %   &amp;   '   (   )   *   +   ,   -   .   / </a:t>
            </a:r>
          </a:p>
          <a:p>
            <a:pP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3 0   1   2   3   4   5   6   7   8   9   :   ;   &lt;   =   &gt;   ? </a:t>
            </a:r>
          </a:p>
          <a:p>
            <a:pP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4 @   A   B   C   D   E   F   G   H   I   J   K   L   M   N   O </a:t>
            </a:r>
          </a:p>
          <a:p>
            <a:pP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5 P   Q   R   S   T   U   V   W   X   Y   Z   [   \   ]   ^   _ </a:t>
            </a:r>
          </a:p>
          <a:p>
            <a:pP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6 `   a   b   c   d   e   f   g   h   i   j   k   l   m   n   o </a:t>
            </a:r>
          </a:p>
          <a:p>
            <a:pPr>
              <a:buFont typeface="Courier New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7 p   q   r   s   t   u   v   w   x   y   z   {   |   }   ~   </a:t>
            </a:r>
            <a:r>
              <a:rPr lang="en-US" sz="1800" b="1">
                <a:solidFill>
                  <a:srgbClr val="B2B2B2"/>
                </a:solidFill>
                <a:latin typeface="Courier New" charset="0"/>
              </a:rPr>
              <a:t>DEL</a:t>
            </a:r>
            <a:r>
              <a:rPr lang="en-US" sz="1800" b="1">
                <a:solidFill>
                  <a:srgbClr val="40458C"/>
                </a:solidFill>
                <a:latin typeface="Courier New" charset="0"/>
              </a:rPr>
              <a:t> 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Tahoma" charset="0"/>
              </a:rPr>
              <a:t>ASCII in Hex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293095"/>
            <a:ext cx="7620000" cy="1944217"/>
          </a:xfrm>
        </p:spPr>
        <p:txBody>
          <a:bodyPr/>
          <a:lstStyle/>
          <a:p>
            <a:r>
              <a:rPr lang="en-GB" dirty="0" smtClean="0"/>
              <a:t>‘A’ is 41</a:t>
            </a:r>
            <a:r>
              <a:rPr lang="en-GB" baseline="-25000" dirty="0" smtClean="0"/>
              <a:t>H</a:t>
            </a:r>
            <a:r>
              <a:rPr lang="en-GB" dirty="0" smtClean="0"/>
              <a:t> = 65</a:t>
            </a:r>
          </a:p>
          <a:p>
            <a:r>
              <a:rPr lang="en-GB" dirty="0" smtClean="0"/>
              <a:t>‘2’ </a:t>
            </a:r>
            <a:r>
              <a:rPr lang="en-GB" dirty="0"/>
              <a:t>is </a:t>
            </a:r>
            <a:r>
              <a:rPr lang="en-GB" dirty="0" smtClean="0"/>
              <a:t>32</a:t>
            </a:r>
            <a:r>
              <a:rPr lang="en-GB" baseline="-25000" dirty="0" smtClean="0"/>
              <a:t>H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dirty="0" smtClean="0"/>
              <a:t>50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9940" name="Line 3"/>
          <p:cNvSpPr>
            <a:spLocks noChangeShapeType="1"/>
          </p:cNvSpPr>
          <p:nvPr/>
        </p:nvSpPr>
        <p:spPr bwMode="auto">
          <a:xfrm>
            <a:off x="228600" y="1752600"/>
            <a:ext cx="86868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1" name="Line 4"/>
          <p:cNvSpPr>
            <a:spLocks noChangeShapeType="1"/>
          </p:cNvSpPr>
          <p:nvPr/>
        </p:nvSpPr>
        <p:spPr bwMode="auto">
          <a:xfrm>
            <a:off x="381000" y="1524000"/>
            <a:ext cx="1588" cy="25908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55917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Tahoma" charset="0"/>
              </a:rPr>
              <a:t>ASCII Features – Digits </a:t>
            </a:r>
          </a:p>
        </p:txBody>
      </p:sp>
      <p:sp>
        <p:nvSpPr>
          <p:cNvPr id="41987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</a:rPr>
              <a:t>The digits 0-9 are represented with their values in binary prefixed with 0011 (I.e. 3</a:t>
            </a:r>
            <a:r>
              <a:rPr lang="en-US" baseline="-25000">
                <a:latin typeface="Tahoma" charset="0"/>
              </a:rPr>
              <a:t>H</a:t>
            </a:r>
            <a:r>
              <a:rPr lang="en-US">
                <a:latin typeface="Tahoma" charset="0"/>
              </a:rPr>
              <a:t>)</a:t>
            </a:r>
          </a:p>
          <a:p>
            <a:pPr lvl="1" eaLnBrk="1" hangingPunct="1"/>
            <a:r>
              <a:rPr lang="ja-JP" altLang="en-US">
                <a:latin typeface="Tahoma" charset="0"/>
                <a:ea typeface="ＭＳ Ｐゴシック" charset="0"/>
              </a:rPr>
              <a:t>‘</a:t>
            </a:r>
            <a:r>
              <a:rPr lang="en-US">
                <a:latin typeface="Tahoma" charset="0"/>
                <a:ea typeface="ＭＳ Ｐゴシック" charset="0"/>
              </a:rPr>
              <a:t>0</a:t>
            </a:r>
            <a:r>
              <a:rPr lang="ja-JP" altLang="en-US">
                <a:latin typeface="Tahoma" charset="0"/>
                <a:ea typeface="ＭＳ Ｐゴシック" charset="0"/>
              </a:rPr>
              <a:t>’</a:t>
            </a:r>
            <a:r>
              <a:rPr lang="en-US">
                <a:latin typeface="Tahoma" charset="0"/>
                <a:ea typeface="ＭＳ Ｐゴシック" charset="0"/>
              </a:rPr>
              <a:t> is 30</a:t>
            </a:r>
            <a:r>
              <a:rPr lang="en-US" baseline="-25000">
                <a:latin typeface="Tahoma" charset="0"/>
                <a:ea typeface="ＭＳ Ｐゴシック" charset="0"/>
              </a:rPr>
              <a:t>H</a:t>
            </a:r>
          </a:p>
          <a:p>
            <a:pPr lvl="1" eaLnBrk="1" hangingPunct="1"/>
            <a:r>
              <a:rPr lang="ja-JP" altLang="en-US">
                <a:latin typeface="Tahoma" charset="0"/>
                <a:ea typeface="ＭＳ Ｐゴシック" charset="0"/>
              </a:rPr>
              <a:t>‘</a:t>
            </a:r>
            <a:r>
              <a:rPr lang="en-US">
                <a:latin typeface="Tahoma" charset="0"/>
                <a:ea typeface="ＭＳ Ｐゴシック" charset="0"/>
              </a:rPr>
              <a:t>9</a:t>
            </a:r>
            <a:r>
              <a:rPr lang="ja-JP" altLang="en-US">
                <a:latin typeface="Tahoma" charset="0"/>
                <a:ea typeface="ＭＳ Ｐゴシック" charset="0"/>
              </a:rPr>
              <a:t>’</a:t>
            </a:r>
            <a:r>
              <a:rPr lang="en-US">
                <a:latin typeface="Tahoma" charset="0"/>
                <a:ea typeface="ＭＳ Ｐゴシック" charset="0"/>
              </a:rPr>
              <a:t> is 39</a:t>
            </a:r>
            <a:r>
              <a:rPr lang="en-US" baseline="-25000">
                <a:latin typeface="Tahoma" charset="0"/>
                <a:ea typeface="ＭＳ Ｐゴシック" charset="0"/>
              </a:rPr>
              <a:t>H</a:t>
            </a:r>
          </a:p>
          <a:p>
            <a:pPr eaLnBrk="1" hangingPunct="1"/>
            <a:endParaRPr lang="en-GB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617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Tahoma" charset="0"/>
              </a:rPr>
              <a:t>ASCII Features – Characters</a:t>
            </a:r>
          </a:p>
        </p:txBody>
      </p:sp>
      <p:sp>
        <p:nvSpPr>
          <p:cNvPr id="43011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115000"/>
              </a:lnSpc>
              <a:spcBef>
                <a:spcPts val="3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</a:rPr>
              <a:t>Letters are in a contiguous sequences</a:t>
            </a:r>
          </a:p>
          <a:p>
            <a:pPr lvl="1" eaLnBrk="1" hangingPunct="1">
              <a:lnSpc>
                <a:spcPct val="115000"/>
              </a:lnSpc>
              <a:spcBef>
                <a:spcPts val="3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  <a:ea typeface="ＭＳ Ｐゴシック" charset="0"/>
              </a:rPr>
              <a:t>No gaps </a:t>
            </a:r>
          </a:p>
          <a:p>
            <a:pPr eaLnBrk="1" hangingPunct="1">
              <a:lnSpc>
                <a:spcPct val="115000"/>
              </a:lnSpc>
              <a:spcBef>
                <a:spcPts val="3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</a:rPr>
              <a:t>Lowercase and uppercase letters 32</a:t>
            </a:r>
            <a:r>
              <a:rPr lang="en-GB" baseline="-25000">
                <a:latin typeface="Tahoma" charset="0"/>
              </a:rPr>
              <a:t>10</a:t>
            </a:r>
            <a:r>
              <a:rPr lang="en-GB">
                <a:latin typeface="Tahoma" charset="0"/>
              </a:rPr>
              <a:t> apart</a:t>
            </a:r>
          </a:p>
          <a:p>
            <a:pPr lvl="1" eaLnBrk="1" hangingPunct="1">
              <a:lnSpc>
                <a:spcPct val="115000"/>
              </a:lnSpc>
              <a:spcBef>
                <a:spcPts val="3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  <a:ea typeface="ＭＳ Ｐゴシック" charset="0"/>
              </a:rPr>
              <a:t>Single bit difference</a:t>
            </a:r>
          </a:p>
          <a:p>
            <a:pPr lvl="1" eaLnBrk="1" hangingPunct="1">
              <a:lnSpc>
                <a:spcPct val="115000"/>
              </a:lnSpc>
              <a:spcBef>
                <a:spcPts val="3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  <a:ea typeface="ＭＳ Ｐゴシック" charset="0"/>
              </a:rPr>
              <a:t>A – Z : 41</a:t>
            </a:r>
            <a:r>
              <a:rPr lang="en-GB" baseline="-25000">
                <a:latin typeface="Tahoma" charset="0"/>
                <a:ea typeface="ＭＳ Ｐゴシック" charset="0"/>
              </a:rPr>
              <a:t>H</a:t>
            </a:r>
            <a:r>
              <a:rPr lang="en-GB">
                <a:latin typeface="Tahoma" charset="0"/>
                <a:ea typeface="ＭＳ Ｐゴシック" charset="0"/>
              </a:rPr>
              <a:t> – 5A</a:t>
            </a:r>
            <a:r>
              <a:rPr lang="en-GB" baseline="-25000">
                <a:latin typeface="Tahoma" charset="0"/>
                <a:ea typeface="ＭＳ Ｐゴシック" charset="0"/>
              </a:rPr>
              <a:t>H</a:t>
            </a:r>
          </a:p>
          <a:p>
            <a:pPr lvl="1" eaLnBrk="1" hangingPunct="1">
              <a:lnSpc>
                <a:spcPct val="115000"/>
              </a:lnSpc>
              <a:spcBef>
                <a:spcPts val="3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  <a:ea typeface="ＭＳ Ｐゴシック" charset="0"/>
              </a:rPr>
              <a:t>a – z : 61</a:t>
            </a:r>
            <a:r>
              <a:rPr lang="en-GB" baseline="-25000">
                <a:latin typeface="Tahoma" charset="0"/>
                <a:ea typeface="ＭＳ Ｐゴシック" charset="0"/>
              </a:rPr>
              <a:t>H</a:t>
            </a:r>
            <a:r>
              <a:rPr lang="en-GB">
                <a:latin typeface="Tahoma" charset="0"/>
                <a:ea typeface="ＭＳ Ｐゴシック" charset="0"/>
              </a:rPr>
              <a:t> – 7A</a:t>
            </a:r>
            <a:r>
              <a:rPr lang="en-GB" baseline="-25000">
                <a:latin typeface="Tahoma" charset="0"/>
                <a:ea typeface="ＭＳ Ｐゴシック" charset="0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12855749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Tahoma" charset="0"/>
              </a:rPr>
              <a:t>ASCII Limitations</a:t>
            </a:r>
          </a:p>
        </p:txBody>
      </p:sp>
      <p:sp>
        <p:nvSpPr>
          <p:cNvPr id="45059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</a:rPr>
              <a:t>Only 95 printable characters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</a:rPr>
              <a:t>accents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</a:rPr>
              <a:t>non-Latin languages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</a:rPr>
              <a:t>Chinese-based scripts</a:t>
            </a:r>
          </a:p>
          <a:p>
            <a:pPr eaLnBrk="1" hangingPunct="1"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>
              <a:latin typeface="Tahoma" charset="0"/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Tahoma" charset="0"/>
                <a:ea typeface="ＭＳ Ｐゴシック" charset="0"/>
              </a:rPr>
              <a:t>Unicode</a:t>
            </a:r>
            <a:endParaRPr lang="en-GB" dirty="0">
              <a:latin typeface="Tahoma" charset="0"/>
              <a:ea typeface="ＭＳ Ｐゴシック" charset="0"/>
            </a:endParaRP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Tahoma" charset="0"/>
                <a:ea typeface="ＭＳ Ｐゴシック" charset="0"/>
              </a:rPr>
              <a:t>16 bits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Tahoma" charset="0"/>
                <a:ea typeface="ＭＳ Ｐゴシック" charset="0"/>
              </a:rPr>
              <a:t>Overlaps </a:t>
            </a:r>
            <a:r>
              <a:rPr lang="en-GB" dirty="0">
                <a:latin typeface="Tahoma" charset="0"/>
                <a:ea typeface="ＭＳ Ｐゴシック" charset="0"/>
              </a:rPr>
              <a:t>with ASCII where possible</a:t>
            </a:r>
          </a:p>
        </p:txBody>
      </p:sp>
    </p:spTree>
    <p:extLst>
      <p:ext uri="{BB962C8B-B14F-4D97-AF65-F5344CB8AC3E}">
        <p14:creationId xmlns:p14="http://schemas.microsoft.com/office/powerpoint/2010/main" val="278550915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/>
              <a:t>Adding Binary Numbers</a:t>
            </a:r>
            <a:endParaRPr lang="en-GB" sz="48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658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</a:rPr>
              <a:t>Adding </a:t>
            </a:r>
            <a:r>
              <a:rPr lang="en-GB" b="1">
                <a:latin typeface="Tahoma" charset="0"/>
              </a:rPr>
              <a:t>Binary</a:t>
            </a:r>
            <a:r>
              <a:rPr lang="en-GB">
                <a:latin typeface="Tahoma" charset="0"/>
              </a:rPr>
              <a:t> Digits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628775"/>
            <a:ext cx="5466184" cy="1224161"/>
          </a:xfrm>
        </p:spPr>
        <p:txBody>
          <a:bodyPr/>
          <a:lstStyle/>
          <a:p>
            <a:r>
              <a:rPr lang="en-GB" dirty="0" smtClean="0"/>
              <a:t>Very simple rules</a:t>
            </a:r>
          </a:p>
          <a:p>
            <a:endParaRPr lang="en-GB" dirty="0"/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2555776" y="3501008"/>
            <a:ext cx="3352800" cy="18002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0 + 0 = 0</a:t>
            </a:r>
          </a:p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0 + 1 = 1</a:t>
            </a:r>
          </a:p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1 + 0 = 1</a:t>
            </a:r>
          </a:p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1 + 1 = 0 carry 1</a:t>
            </a:r>
          </a:p>
        </p:txBody>
      </p:sp>
    </p:spTree>
    <p:extLst>
      <p:ext uri="{BB962C8B-B14F-4D97-AF65-F5344CB8AC3E}">
        <p14:creationId xmlns:p14="http://schemas.microsoft.com/office/powerpoint/2010/main" val="130511572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</a:rPr>
              <a:t>Adding Binary Numbers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7620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</a:rPr>
              <a:t>Complete the following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2286000" y="2849563"/>
            <a:ext cx="4572000" cy="195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1 1 0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1 0 1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           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800" b="1" dirty="0">
              <a:solidFill>
                <a:srgbClr val="40458C"/>
              </a:solidFill>
              <a:latin typeface="Courier New" charset="0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1677988" y="3254375"/>
            <a:ext cx="393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+</a:t>
            </a:r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>
            <a:off x="1905000" y="4293096"/>
            <a:ext cx="2234952" cy="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96631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</a:rPr>
              <a:t>Adding Binary Numbers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7620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</a:rPr>
              <a:t>Complete the following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2286000" y="2849563"/>
            <a:ext cx="4572000" cy="2428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1 1 0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 </a:t>
            </a: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1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        </a:t>
            </a:r>
            <a:endParaRPr lang="en-GB" sz="2800" b="1" dirty="0">
              <a:solidFill>
                <a:srgbClr val="FF0000"/>
              </a:solidFill>
              <a:latin typeface="Courier New" charset="0"/>
            </a:endParaRP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     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800" b="1" dirty="0">
              <a:solidFill>
                <a:srgbClr val="40458C"/>
              </a:solidFill>
              <a:latin typeface="Courier New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1677988" y="3254375"/>
            <a:ext cx="393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+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905000" y="4293096"/>
            <a:ext cx="2234952" cy="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5222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</a:rPr>
              <a:t>Adding Binary Numbers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7620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</a:rPr>
              <a:t>Complete the following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2286000" y="2849563"/>
            <a:ext cx="4572000" cy="2428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1 1 0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 </a:t>
            </a: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1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  </a:t>
            </a:r>
            <a:r>
              <a:rPr lang="en-GB" sz="2800" b="1" dirty="0" smtClean="0">
                <a:solidFill>
                  <a:srgbClr val="FF0000"/>
                </a:solidFill>
                <a:latin typeface="Courier New" charset="0"/>
              </a:rPr>
              <a:t>1</a:t>
            </a: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     </a:t>
            </a:r>
            <a:endParaRPr lang="en-GB" sz="2800" b="1" dirty="0">
              <a:solidFill>
                <a:srgbClr val="FF0000"/>
              </a:solidFill>
              <a:latin typeface="Courier New" charset="0"/>
            </a:endParaRP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    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800" b="1" dirty="0">
              <a:solidFill>
                <a:srgbClr val="40458C"/>
              </a:solidFill>
              <a:latin typeface="Courier New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1677988" y="3254375"/>
            <a:ext cx="393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+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905000" y="4293096"/>
            <a:ext cx="2234952" cy="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9" name="AutoShape 6"/>
          <p:cNvSpPr>
            <a:spLocks/>
          </p:cNvSpPr>
          <p:nvPr/>
        </p:nvSpPr>
        <p:spPr bwMode="auto">
          <a:xfrm>
            <a:off x="7162800" y="3995738"/>
            <a:ext cx="1260475" cy="565150"/>
          </a:xfrm>
          <a:prstGeom prst="borderCallout2">
            <a:avLst>
              <a:gd name="adj1" fmla="val 20227"/>
              <a:gd name="adj2" fmla="val -6046"/>
              <a:gd name="adj3" fmla="val 20227"/>
              <a:gd name="adj4" fmla="val -45843"/>
              <a:gd name="adj5" fmla="val 10942"/>
              <a:gd name="adj6" fmla="val -320036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Carry</a:t>
            </a:r>
          </a:p>
        </p:txBody>
      </p:sp>
    </p:spTree>
    <p:extLst>
      <p:ext uri="{BB962C8B-B14F-4D97-AF65-F5344CB8AC3E}">
        <p14:creationId xmlns:p14="http://schemas.microsoft.com/office/powerpoint/2010/main" val="5059943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</a:rPr>
              <a:t>Adding Binary Numbers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7620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</a:rPr>
              <a:t>Complete the following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2286000" y="2849563"/>
            <a:ext cx="4572000" cy="2428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1 1 0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 </a:t>
            </a: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1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FF0000"/>
                </a:solidFill>
                <a:latin typeface="Courier New" charset="0"/>
              </a:rPr>
              <a:t>1</a:t>
            </a: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  <a:latin typeface="Courier New" charset="0"/>
              </a:rPr>
              <a:t>1</a:t>
            </a: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     </a:t>
            </a:r>
            <a:endParaRPr lang="en-GB" sz="2800" b="1" dirty="0">
              <a:solidFill>
                <a:srgbClr val="FF0000"/>
              </a:solidFill>
              <a:latin typeface="Courier New" charset="0"/>
            </a:endParaRP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</a:t>
            </a: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 1 0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800" b="1" dirty="0">
              <a:solidFill>
                <a:srgbClr val="40458C"/>
              </a:solidFill>
              <a:latin typeface="Courier New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1677988" y="3254375"/>
            <a:ext cx="393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+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905000" y="4293096"/>
            <a:ext cx="2234952" cy="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406990"/>
              </p:ext>
            </p:extLst>
          </p:nvPr>
        </p:nvGraphicFramePr>
        <p:xfrm>
          <a:off x="7380312" y="260648"/>
          <a:ext cx="1656184" cy="633984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504056"/>
                <a:gridCol w="11521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0000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0001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0010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3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0011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4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0100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5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0101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6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0110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7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0111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8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1000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9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1001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10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1010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1011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12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1100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13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1101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14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1110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15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1111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flipH="1">
            <a:off x="3995936" y="2849564"/>
            <a:ext cx="3168352" cy="2914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995936" y="3281612"/>
            <a:ext cx="3168352" cy="2914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3995936" y="4581128"/>
            <a:ext cx="3168352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3070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Tahoma" charset="0"/>
              </a:rPr>
              <a:t>Quiz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latin typeface="Tahoma" charset="0"/>
              </a:rPr>
              <a:t>Complete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2286000" y="2849563"/>
            <a:ext cx="45720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0 1 </a:t>
            </a: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1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1 0 1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0 </a:t>
            </a:r>
            <a:r>
              <a:rPr lang="en-GB" sz="2800" b="1" dirty="0" smtClean="0">
                <a:solidFill>
                  <a:srgbClr val="40458C"/>
                </a:solidFill>
                <a:latin typeface="Courier New" charset="0"/>
              </a:rPr>
              <a:t>0 0 </a:t>
            </a: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1 0 1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</a:rPr>
              <a:t>       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800" b="1" dirty="0">
              <a:solidFill>
                <a:srgbClr val="40458C"/>
              </a:solidFill>
              <a:latin typeface="Courier New" charset="0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1677988" y="3254375"/>
            <a:ext cx="393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+</a:t>
            </a:r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>
            <a:off x="1905000" y="3962400"/>
            <a:ext cx="302704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193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Start by counting … get used to binary</a:t>
            </a:r>
          </a:p>
          <a:p>
            <a:pPr lvl="1"/>
            <a:r>
              <a:rPr lang="en-GB" dirty="0" smtClean="0"/>
              <a:t>Conversion tables</a:t>
            </a:r>
          </a:p>
          <a:p>
            <a:r>
              <a:rPr lang="en-GB" dirty="0" smtClean="0"/>
              <a:t>Addition – apply standard rules</a:t>
            </a:r>
          </a:p>
          <a:p>
            <a:r>
              <a:rPr lang="en-GB" dirty="0" smtClean="0"/>
              <a:t>Octal and hexadecimal</a:t>
            </a:r>
          </a:p>
          <a:p>
            <a:pPr lvl="1"/>
            <a:r>
              <a:rPr lang="en-GB" dirty="0" smtClean="0"/>
              <a:t>Easy really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827088" y="4652963"/>
            <a:ext cx="7273925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4000" dirty="0" smtClean="0"/>
              <a:t>At first, avoid mathematics of exponents (2</a:t>
            </a:r>
            <a:r>
              <a:rPr lang="en-GB" sz="4000" baseline="30000" dirty="0" smtClean="0"/>
              <a:t>0</a:t>
            </a:r>
            <a:r>
              <a:rPr lang="en-GB" sz="4000" dirty="0" smtClean="0"/>
              <a:t>, 2</a:t>
            </a:r>
            <a:r>
              <a:rPr lang="en-GB" sz="4000" baseline="30000" dirty="0" smtClean="0"/>
              <a:t>1</a:t>
            </a:r>
            <a:r>
              <a:rPr lang="en-GB" sz="4000" dirty="0" smtClean="0"/>
              <a:t>, 2</a:t>
            </a:r>
            <a:r>
              <a:rPr lang="en-GB" sz="4000" baseline="30000" dirty="0" smtClean="0"/>
              <a:t>2</a:t>
            </a:r>
            <a:r>
              <a:rPr lang="en-GB" sz="4000" dirty="0" smtClean="0"/>
              <a:t> </a:t>
            </a:r>
            <a:r>
              <a:rPr lang="en-GB" sz="4000" dirty="0" err="1" smtClean="0"/>
              <a:t>etc</a:t>
            </a:r>
            <a:r>
              <a:rPr lang="en-GB" sz="4000" dirty="0" smtClean="0"/>
              <a:t>) 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3629</TotalTime>
  <Words>1187</Words>
  <Application>Microsoft Macintosh PowerPoint</Application>
  <PresentationFormat>On-screen Show (4:3)</PresentationFormat>
  <Paragraphs>436</Paragraphs>
  <Slides>34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Newsprint</vt:lpstr>
      <vt:lpstr>Topic 2.1: Binary Representation</vt:lpstr>
      <vt:lpstr>Aims</vt:lpstr>
      <vt:lpstr>Teaching Issue</vt:lpstr>
      <vt:lpstr>Why Binary?</vt:lpstr>
      <vt:lpstr>Counting in Tens</vt:lpstr>
      <vt:lpstr>Switches make Computers</vt:lpstr>
      <vt:lpstr>Counting in Binary</vt:lpstr>
      <vt:lpstr>Binary – Base 2</vt:lpstr>
      <vt:lpstr>Number After – Decimal </vt:lpstr>
      <vt:lpstr>Number After – Binary </vt:lpstr>
      <vt:lpstr>Quiz</vt:lpstr>
      <vt:lpstr>Quiz</vt:lpstr>
      <vt:lpstr>Binary 0 – 15 </vt:lpstr>
      <vt:lpstr>Binary 0 – 15: Patterns  </vt:lpstr>
      <vt:lpstr>Binary 0 – 15: Patterns  </vt:lpstr>
      <vt:lpstr>Octal and Hexadecimal Numbers</vt:lpstr>
      <vt:lpstr>Octal and Hexadecimal</vt:lpstr>
      <vt:lpstr>Octal – Base 8 </vt:lpstr>
      <vt:lpstr>Hex – Base 16</vt:lpstr>
      <vt:lpstr>Hex – Example</vt:lpstr>
      <vt:lpstr>Representing Characters</vt:lpstr>
      <vt:lpstr>ASCII</vt:lpstr>
      <vt:lpstr>ASCII in Hex</vt:lpstr>
      <vt:lpstr>ASCII Features – Digits </vt:lpstr>
      <vt:lpstr>ASCII Features – Characters</vt:lpstr>
      <vt:lpstr>ASCII Limitations</vt:lpstr>
      <vt:lpstr>Adding Binary Numbers</vt:lpstr>
      <vt:lpstr>Adding Binary Digits</vt:lpstr>
      <vt:lpstr>Adding Binary Numbers</vt:lpstr>
      <vt:lpstr>Adding Binary Numbers</vt:lpstr>
      <vt:lpstr>Adding Binary Numbers</vt:lpstr>
      <vt:lpstr>Adding Binary Numbers</vt:lpstr>
      <vt:lpstr>Quiz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68</cp:revision>
  <cp:lastPrinted>2014-10-06T14:54:15Z</cp:lastPrinted>
  <dcterms:created xsi:type="dcterms:W3CDTF">2012-04-25T07:26:20Z</dcterms:created>
  <dcterms:modified xsi:type="dcterms:W3CDTF">2014-10-06T14:54:33Z</dcterms:modified>
</cp:coreProperties>
</file>