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vml" ContentType="application/vnd.openxmlformats-officedocument.vmlDrawin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embeddings/oleObject1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9" r:id="rId1"/>
  </p:sldMasterIdLst>
  <p:handoutMasterIdLst>
    <p:handoutMasterId r:id="rId14"/>
  </p:handoutMasterIdLst>
  <p:sldIdLst>
    <p:sldId id="287" r:id="rId2"/>
    <p:sldId id="274" r:id="rId3"/>
    <p:sldId id="275" r:id="rId4"/>
    <p:sldId id="277" r:id="rId5"/>
    <p:sldId id="281" r:id="rId6"/>
    <p:sldId id="278" r:id="rId7"/>
    <p:sldId id="282" r:id="rId8"/>
    <p:sldId id="283" r:id="rId9"/>
    <p:sldId id="284" r:id="rId10"/>
    <p:sldId id="280" r:id="rId11"/>
    <p:sldId id="285" r:id="rId12"/>
    <p:sldId id="286" r:id="rId1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9" autoAdjust="0"/>
    <p:restoredTop sz="94737" autoAdjust="0"/>
  </p:normalViewPr>
  <p:slideViewPr>
    <p:cSldViewPr snapToObjects="1">
      <p:cViewPr varScale="1">
        <p:scale>
          <a:sx n="76" d="100"/>
          <a:sy n="76" d="100"/>
        </p:scale>
        <p:origin x="-3416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1" d="100"/>
        <a:sy n="141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handoutMaster" Target="handoutMasters/handoutMaster1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dirty="0" smtClean="0"/>
              <a:t>v4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87DCA7-8AB8-484E-874A-A734728F330C}" type="datetimeFigureOut">
              <a:rPr lang="en-US" smtClean="0"/>
              <a:t>06/10/2014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dirty="0" smtClean="0"/>
              <a:t>v4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E9CAA0-46D7-B84D-B042-06DD567A4C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2029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4046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348880"/>
            <a:ext cx="7543800" cy="1524000"/>
          </a:xfrm>
        </p:spPr>
        <p:txBody>
          <a:bodyPr>
            <a:noAutofit/>
          </a:bodyPr>
          <a:lstStyle>
            <a:lvl1pPr>
              <a:defRPr sz="6000"/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A5402C4-4F66-C040-9D06-404032BB3C42}" type="datetime1">
              <a:rPr lang="en-US" smtClean="0"/>
              <a:pPr>
                <a:defRPr/>
              </a:pPr>
              <a:t>06/10/2014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C9C3FC-B995-D04F-AEFB-0FB590067EB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337065A-E1B3-1A45-874C-87041C60566B}" type="datetime1">
              <a:rPr lang="en-US" smtClean="0"/>
              <a:pPr>
                <a:defRPr/>
              </a:pPr>
              <a:t>06/10/2014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F69AB4-CFA1-534E-AE62-4D94F23FF2C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A71510F-52C1-AB47-BBA6-D2111B86083B}" type="datetime1">
              <a:rPr lang="en-US" smtClean="0"/>
              <a:pPr>
                <a:defRPr/>
              </a:pPr>
              <a:t>06/10/2014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1BD1CC-9C8A-2A4A-8613-3A302364424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8A56B06-191D-934B-A698-6E53FC392F1C}" type="datetime1">
              <a:rPr lang="en-US" smtClean="0"/>
              <a:pPr>
                <a:defRPr/>
              </a:pPr>
              <a:t>06/10/2014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5DA485-8403-BD48-B98D-A00EDF687C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20DC1B4-CE13-874A-9828-CCE97138D518}" type="datetime1">
              <a:rPr lang="en-US" smtClean="0"/>
              <a:pPr>
                <a:defRPr/>
              </a:pPr>
              <a:t>06/10/2014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827966-98FE-5A4B-9E18-7781AFFB2B6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2CBBDB4-9A72-164C-9C65-777088F9BE5D}" type="datetime1">
              <a:rPr lang="en-US" smtClean="0"/>
              <a:pPr>
                <a:defRPr/>
              </a:pPr>
              <a:t>06/10/2014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1910E6-5845-C84C-8544-55A2045F00E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14416C-F869-4B4F-A003-77BECD22E127}" type="datetime1">
              <a:rPr lang="en-US" smtClean="0"/>
              <a:pPr>
                <a:defRPr/>
              </a:pPr>
              <a:t>06/10/2014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7ADC24-DD3A-2B4A-8063-73B79842D33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BC52B7D-B0FE-1A42-820D-A7F724A0CE60}" type="datetime1">
              <a:rPr lang="en-US" smtClean="0"/>
              <a:pPr>
                <a:defRPr/>
              </a:pPr>
              <a:t>06/10/2014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92D03B-DCC5-6249-91DC-9F3DB5B4175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2CC072B-5094-5A46-B2FA-C2D3461E8FD4}" type="datetime1">
              <a:rPr lang="en-US" smtClean="0"/>
              <a:pPr>
                <a:defRPr/>
              </a:pPr>
              <a:t>06/10/2014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00575B-930A-0649-A3B9-83AC45DD9C6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144A1C9-C92B-F848-8D31-E1C08DC13B74}" type="datetime1">
              <a:rPr lang="en-US" smtClean="0"/>
              <a:pPr>
                <a:defRPr/>
              </a:pPr>
              <a:t>06/10/2014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A956FC-2E6B-C74B-8A8D-3DB5673D7D8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63ABE99-0BDE-5941-B4E6-14861CBEAAA8}" type="datetime1">
              <a:rPr lang="en-US" smtClean="0"/>
              <a:pPr>
                <a:defRPr/>
              </a:pPr>
              <a:t>06/10/2014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16AE5F-F058-F34C-9DF0-3B1037EF108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04664"/>
            <a:ext cx="7620000" cy="100811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1631032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7E8E9FF-9DCD-1449-93C5-A26302B17A69}" type="datetime1">
              <a:rPr lang="en-US" smtClean="0"/>
              <a:pPr>
                <a:defRPr/>
              </a:pPr>
              <a:t>06/10/2014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fld id="{C4107310-F467-D647-8151-C7455824AD2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2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43608" y="1905000"/>
            <a:ext cx="7086600" cy="2133600"/>
          </a:xfrm>
        </p:spPr>
        <p:txBody>
          <a:bodyPr/>
          <a:lstStyle/>
          <a:p>
            <a:pPr algn="ctr"/>
            <a:r>
              <a:rPr lang="en-GB" sz="4400" dirty="0" smtClean="0"/>
              <a:t>Topic 1.3</a:t>
            </a:r>
            <a:br>
              <a:rPr lang="en-GB" sz="4400" dirty="0" smtClean="0"/>
            </a:br>
            <a:r>
              <a:rPr lang="en-GB" sz="4400" dirty="0" smtClean="0"/>
              <a:t>Python Variables</a:t>
            </a:r>
            <a:endParaRPr lang="en-GB" sz="4400" dirty="0"/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1475656" y="228600"/>
            <a:ext cx="5791200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GB" sz="7200" dirty="0"/>
              <a:t>T</a:t>
            </a:r>
            <a:r>
              <a:rPr lang="en-GB" sz="2400" dirty="0"/>
              <a:t>eaching</a:t>
            </a:r>
            <a:r>
              <a:rPr lang="en-GB" dirty="0"/>
              <a:t>  </a:t>
            </a:r>
            <a:r>
              <a:rPr lang="en-GB" sz="7200" dirty="0"/>
              <a:t>L</a:t>
            </a:r>
            <a:r>
              <a:rPr lang="en-GB" sz="2400" dirty="0"/>
              <a:t>ondon </a:t>
            </a:r>
            <a:r>
              <a:rPr lang="en-GB" dirty="0"/>
              <a:t> </a:t>
            </a:r>
            <a:r>
              <a:rPr lang="en-GB" sz="7200" dirty="0"/>
              <a:t>C</a:t>
            </a:r>
            <a:r>
              <a:rPr lang="en-GB" sz="2400" dirty="0"/>
              <a:t>omputing</a:t>
            </a:r>
          </a:p>
        </p:txBody>
      </p:sp>
      <p:graphicFrame>
        <p:nvGraphicFramePr>
          <p:cNvPr id="205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1935189"/>
              </p:ext>
            </p:extLst>
          </p:nvPr>
        </p:nvGraphicFramePr>
        <p:xfrm>
          <a:off x="1870006" y="4572000"/>
          <a:ext cx="5410200" cy="165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r:id="rId3" imgW="6400000" imgH="1828571" progId="">
                  <p:embed/>
                </p:oleObj>
              </mc:Choice>
              <mc:Fallback>
                <p:oleObj r:id="rId3" imgW="6400000" imgH="1828571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0006" y="4572000"/>
                        <a:ext cx="5410200" cy="1658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8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5292080" y="6230938"/>
            <a:ext cx="3851920" cy="627062"/>
          </a:xfrm>
          <a:noFill/>
          <a:ln/>
        </p:spPr>
        <p:txBody>
          <a:bodyPr>
            <a:normAutofit fontScale="77500" lnSpcReduction="20000"/>
          </a:bodyPr>
          <a:lstStyle/>
          <a:p>
            <a:pPr algn="r">
              <a:defRPr/>
            </a:pPr>
            <a:r>
              <a:rPr lang="en-US" sz="1600" dirty="0"/>
              <a:t>William Marsh</a:t>
            </a:r>
          </a:p>
          <a:p>
            <a:pPr algn="r">
              <a:defRPr/>
            </a:pPr>
            <a:r>
              <a:rPr lang="en-US" sz="1600" dirty="0"/>
              <a:t>School of Electronic Engineering and Computer Science</a:t>
            </a:r>
          </a:p>
          <a:p>
            <a:pPr algn="r">
              <a:defRPr/>
            </a:pPr>
            <a:r>
              <a:rPr lang="en-US" sz="1600" dirty="0"/>
              <a:t>Queen Mary University of London</a:t>
            </a:r>
          </a:p>
          <a:p>
            <a:pPr algn="r"/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36015862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>
                <a:latin typeface="Impact" charset="0"/>
              </a:rPr>
              <a:t>Aims</a:t>
            </a:r>
          </a:p>
        </p:txBody>
      </p:sp>
      <p:sp>
        <p:nvSpPr>
          <p:cNvPr id="1433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dirty="0">
                <a:latin typeface="Times New Roman" charset="0"/>
              </a:rPr>
              <a:t>Understand the idea of a variable</a:t>
            </a:r>
          </a:p>
          <a:p>
            <a:pPr eaLnBrk="1" hangingPunct="1"/>
            <a:r>
              <a:rPr lang="en-GB" dirty="0" smtClean="0">
                <a:latin typeface="Times New Roman" charset="0"/>
              </a:rPr>
              <a:t>Using </a:t>
            </a:r>
            <a:r>
              <a:rPr lang="en-GB" dirty="0">
                <a:latin typeface="Times New Roman" charset="0"/>
              </a:rPr>
              <a:t>metaphors to explain </a:t>
            </a:r>
            <a:r>
              <a:rPr lang="en-GB" dirty="0" smtClean="0">
                <a:latin typeface="Times New Roman" charset="0"/>
              </a:rPr>
              <a:t>variables</a:t>
            </a:r>
          </a:p>
          <a:p>
            <a:pPr eaLnBrk="1" hangingPunct="1"/>
            <a:r>
              <a:rPr lang="en-GB" dirty="0">
                <a:latin typeface="Times New Roman" charset="0"/>
              </a:rPr>
              <a:t>Using variables to breakdown complex expressions</a:t>
            </a:r>
          </a:p>
          <a:p>
            <a:pPr eaLnBrk="1" hangingPunct="1"/>
            <a:r>
              <a:rPr lang="en-GB" dirty="0" smtClean="0">
                <a:latin typeface="Times New Roman" charset="0"/>
              </a:rPr>
              <a:t>Assignment statements</a:t>
            </a:r>
          </a:p>
          <a:p>
            <a:pPr eaLnBrk="1" hangingPunct="1"/>
            <a:endParaRPr lang="en-GB" dirty="0">
              <a:latin typeface="Times New Roman" charset="0"/>
            </a:endParaRPr>
          </a:p>
          <a:p>
            <a:pPr eaLnBrk="1" hangingPunct="1"/>
            <a:endParaRPr lang="en-GB" dirty="0" smtClean="0">
              <a:latin typeface="Times New Roman" charset="0"/>
            </a:endParaRPr>
          </a:p>
          <a:p>
            <a:pPr eaLnBrk="1" hangingPunct="1"/>
            <a:r>
              <a:rPr lang="en-GB" dirty="0" smtClean="0">
                <a:latin typeface="Times New Roman" charset="0"/>
              </a:rPr>
              <a:t>Stages of understanding </a:t>
            </a:r>
            <a:r>
              <a:rPr lang="en-GB" dirty="0">
                <a:latin typeface="Times New Roman" charset="0"/>
              </a:rPr>
              <a:t>‘</a:t>
            </a:r>
            <a:r>
              <a:rPr lang="en-GB" dirty="0" smtClean="0">
                <a:latin typeface="Times New Roman" charset="0"/>
              </a:rPr>
              <a:t>variables’</a:t>
            </a:r>
          </a:p>
        </p:txBody>
      </p:sp>
    </p:spTree>
    <p:extLst>
      <p:ext uri="{BB962C8B-B14F-4D97-AF65-F5344CB8AC3E}">
        <p14:creationId xmlns:p14="http://schemas.microsoft.com/office/powerpoint/2010/main" val="24765219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Impact" charset="0"/>
              </a:rPr>
              <a:t>Program Variable  </a:t>
            </a:r>
          </a:p>
        </p:txBody>
      </p:sp>
      <p:sp>
        <p:nvSpPr>
          <p:cNvPr id="15362" name="Content Placeholder 2"/>
          <p:cNvSpPr>
            <a:spLocks noGrp="1"/>
          </p:cNvSpPr>
          <p:nvPr>
            <p:ph idx="1"/>
          </p:nvPr>
        </p:nvSpPr>
        <p:spPr>
          <a:xfrm>
            <a:off x="762000" y="1628775"/>
            <a:ext cx="4170363" cy="3671888"/>
          </a:xfrm>
        </p:spPr>
        <p:txBody>
          <a:bodyPr/>
          <a:lstStyle/>
          <a:p>
            <a:pPr eaLnBrk="1" hangingPunct="1"/>
            <a:r>
              <a:rPr lang="en-US" b="1" dirty="0" smtClean="0">
                <a:latin typeface="Times New Roman" charset="0"/>
              </a:rPr>
              <a:t>Understanding 1:</a:t>
            </a:r>
            <a:r>
              <a:rPr lang="en-US" dirty="0" smtClean="0">
                <a:latin typeface="Times New Roman" charset="0"/>
              </a:rPr>
              <a:t/>
            </a:r>
            <a:br>
              <a:rPr lang="en-US" dirty="0" smtClean="0">
                <a:latin typeface="Times New Roman" charset="0"/>
              </a:rPr>
            </a:br>
            <a:r>
              <a:rPr lang="en-US" dirty="0" smtClean="0">
                <a:latin typeface="Times New Roman" charset="0"/>
              </a:rPr>
              <a:t>Variables is a name </a:t>
            </a:r>
            <a:r>
              <a:rPr lang="en-US" dirty="0">
                <a:latin typeface="Times New Roman" charset="0"/>
              </a:rPr>
              <a:t>for a value</a:t>
            </a:r>
          </a:p>
          <a:p>
            <a:pPr eaLnBrk="1" hangingPunct="1"/>
            <a:endParaRPr lang="en-GB" dirty="0" smtClean="0">
              <a:latin typeface="Times New Roman" charset="0"/>
            </a:endParaRPr>
          </a:p>
          <a:p>
            <a:pPr eaLnBrk="1" hangingPunct="1"/>
            <a:r>
              <a:rPr lang="en-GB" dirty="0" smtClean="0">
                <a:latin typeface="Times New Roman" charset="0"/>
              </a:rPr>
              <a:t>Names </a:t>
            </a:r>
            <a:r>
              <a:rPr lang="en-GB" dirty="0">
                <a:latin typeface="Times New Roman" charset="0"/>
              </a:rPr>
              <a:t>are really important</a:t>
            </a:r>
          </a:p>
          <a:p>
            <a:pPr lvl="1" eaLnBrk="1" hangingPunct="1"/>
            <a:r>
              <a:rPr lang="en-GB" dirty="0">
                <a:latin typeface="Times New Roman" charset="0"/>
              </a:rPr>
              <a:t>Name </a:t>
            </a:r>
            <a:r>
              <a:rPr lang="en-GB" dirty="0">
                <a:latin typeface="Times New Roman" charset="0"/>
                <a:sym typeface="Wingdings" charset="0"/>
              </a:rPr>
              <a:t> meaning</a:t>
            </a:r>
          </a:p>
          <a:p>
            <a:pPr eaLnBrk="1" hangingPunct="1"/>
            <a:endParaRPr lang="en-GB" dirty="0">
              <a:latin typeface="Times New Roman" charset="0"/>
              <a:sym typeface="Wingdings" charset="0"/>
            </a:endParaRPr>
          </a:p>
          <a:p>
            <a:pPr eaLnBrk="1" hangingPunct="1"/>
            <a:r>
              <a:rPr lang="en-GB" dirty="0">
                <a:latin typeface="Times New Roman" charset="0"/>
                <a:sym typeface="Wingdings" charset="0"/>
              </a:rPr>
              <a:t>Value can change</a:t>
            </a:r>
            <a:endParaRPr lang="en-GB" dirty="0">
              <a:latin typeface="Times New Roman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865688" y="1557338"/>
            <a:ext cx="3883025" cy="39703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GB" sz="2800" dirty="0"/>
              <a:t>Which are the following everyday values are like variables?</a:t>
            </a:r>
          </a:p>
          <a:p>
            <a:pPr>
              <a:defRPr/>
            </a:pPr>
            <a:endParaRPr lang="en-GB" sz="2800" dirty="0"/>
          </a:p>
          <a:p>
            <a:pPr marL="457200" indent="-457200">
              <a:buFont typeface="Arial"/>
              <a:buChar char="•"/>
              <a:defRPr/>
            </a:pPr>
            <a:r>
              <a:rPr lang="en-GB" sz="2800" dirty="0"/>
              <a:t>Your height</a:t>
            </a:r>
          </a:p>
          <a:p>
            <a:pPr marL="457200" indent="-457200">
              <a:buFont typeface="Arial"/>
              <a:buChar char="•"/>
              <a:defRPr/>
            </a:pPr>
            <a:r>
              <a:rPr lang="en-GB" sz="2800" dirty="0"/>
              <a:t>Your age</a:t>
            </a:r>
          </a:p>
          <a:p>
            <a:pPr marL="457200" indent="-457200">
              <a:buFont typeface="Arial"/>
              <a:buChar char="•"/>
              <a:defRPr/>
            </a:pPr>
            <a:r>
              <a:rPr lang="en-GB" sz="2800" dirty="0"/>
              <a:t>The credit on your oyster</a:t>
            </a:r>
          </a:p>
          <a:p>
            <a:pPr marL="457200" indent="-457200">
              <a:buFont typeface="Arial"/>
              <a:buChar char="•"/>
              <a:defRPr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8353640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latin typeface="Impact" charset="0"/>
              </a:rPr>
              <a:t>Using a Variable</a:t>
            </a:r>
          </a:p>
        </p:txBody>
      </p:sp>
      <p:sp>
        <p:nvSpPr>
          <p:cNvPr id="17410" name="Content Placeholder 2"/>
          <p:cNvSpPr>
            <a:spLocks noGrp="1"/>
          </p:cNvSpPr>
          <p:nvPr>
            <p:ph idx="1"/>
          </p:nvPr>
        </p:nvSpPr>
        <p:spPr>
          <a:xfrm>
            <a:off x="762000" y="1268760"/>
            <a:ext cx="7543800" cy="5112568"/>
          </a:xfrm>
        </p:spPr>
        <p:txBody>
          <a:bodyPr>
            <a:noAutofit/>
          </a:bodyPr>
          <a:lstStyle/>
          <a:p>
            <a:r>
              <a:rPr lang="en-GB" dirty="0">
                <a:latin typeface="Times New Roman" charset="0"/>
              </a:rPr>
              <a:t>A variable can be used instead of a value</a:t>
            </a:r>
            <a:r>
              <a:rPr lang="en-GB" dirty="0" smtClean="0">
                <a:latin typeface="Times New Roman" charset="0"/>
              </a:rPr>
              <a:t>:</a:t>
            </a:r>
          </a:p>
          <a:p>
            <a:endParaRPr lang="en-GB" dirty="0">
              <a:latin typeface="Times New Roman" charset="0"/>
            </a:endParaRPr>
          </a:p>
          <a:p>
            <a:endParaRPr lang="en-GB" dirty="0" smtClean="0">
              <a:latin typeface="Times New Roman" charset="0"/>
            </a:endParaRPr>
          </a:p>
          <a:p>
            <a:endParaRPr lang="en-GB" dirty="0">
              <a:latin typeface="Times New Roman" charset="0"/>
            </a:endParaRPr>
          </a:p>
          <a:p>
            <a:endParaRPr lang="en-GB" dirty="0" smtClean="0">
              <a:latin typeface="Times New Roman" charset="0"/>
            </a:endParaRPr>
          </a:p>
          <a:p>
            <a:r>
              <a:rPr lang="en-GB" dirty="0" smtClean="0">
                <a:latin typeface="Times New Roman" charset="0"/>
              </a:rPr>
              <a:t>The output is:</a:t>
            </a:r>
            <a:endParaRPr lang="en-GB" dirty="0">
              <a:latin typeface="Times New Roman" charset="0"/>
            </a:endParaRPr>
          </a:p>
          <a:p>
            <a:endParaRPr lang="en-GB" dirty="0">
              <a:latin typeface="Times New Roman" charset="0"/>
            </a:endParaRPr>
          </a:p>
          <a:p>
            <a:endParaRPr lang="en-GB" dirty="0">
              <a:latin typeface="Times New Roman" charset="0"/>
            </a:endParaRPr>
          </a:p>
          <a:p>
            <a:r>
              <a:rPr lang="en-GB" dirty="0" smtClean="0">
                <a:latin typeface="Times New Roman" charset="0"/>
              </a:rPr>
              <a:t>The </a:t>
            </a:r>
            <a:r>
              <a:rPr lang="en-GB" dirty="0">
                <a:latin typeface="Times New Roman" charset="0"/>
              </a:rPr>
              <a:t>variables are: ‘greeting’ and ‘planet</a:t>
            </a:r>
            <a:r>
              <a:rPr lang="en-GB" dirty="0" smtClean="0">
                <a:latin typeface="Times New Roman" charset="0"/>
              </a:rPr>
              <a:t>’</a:t>
            </a:r>
            <a:endParaRPr lang="en-GB" dirty="0">
              <a:latin typeface="Times New Roman" charset="0"/>
            </a:endParaRPr>
          </a:p>
          <a:p>
            <a:pPr lvl="1"/>
            <a:r>
              <a:rPr lang="en-GB" i="1" dirty="0" smtClean="0">
                <a:latin typeface="Times New Roman" charset="0"/>
              </a:rPr>
              <a:t>Any names</a:t>
            </a:r>
          </a:p>
        </p:txBody>
      </p:sp>
      <p:sp>
        <p:nvSpPr>
          <p:cNvPr id="17411" name="Rectangle 1"/>
          <p:cNvSpPr>
            <a:spLocks noChangeArrowheads="1"/>
          </p:cNvSpPr>
          <p:nvPr/>
        </p:nvSpPr>
        <p:spPr bwMode="auto">
          <a:xfrm>
            <a:off x="1763713" y="1916832"/>
            <a:ext cx="5526087" cy="1200328"/>
          </a:xfrm>
          <a:prstGeom prst="rect">
            <a:avLst/>
          </a:prstGeom>
          <a:noFill/>
          <a:ln w="19050" cmpd="sng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r>
              <a:rPr lang="en-GB" sz="2400" dirty="0" smtClean="0">
                <a:latin typeface="Courier" charset="0"/>
                <a:cs typeface="Courier" charset="0"/>
              </a:rPr>
              <a:t>greeting </a:t>
            </a:r>
            <a:r>
              <a:rPr lang="en-GB" sz="2400" dirty="0">
                <a:latin typeface="Courier" charset="0"/>
                <a:cs typeface="Courier" charset="0"/>
              </a:rPr>
              <a:t>= "</a:t>
            </a:r>
            <a:r>
              <a:rPr lang="en-GB" sz="2400" dirty="0" smtClean="0">
                <a:latin typeface="Courier" charset="0"/>
                <a:cs typeface="Courier" charset="0"/>
              </a:rPr>
              <a:t>Hello"</a:t>
            </a:r>
            <a:endParaRPr lang="en-GB" sz="2400" dirty="0">
              <a:latin typeface="Courier" charset="0"/>
              <a:cs typeface="Courier" charset="0"/>
            </a:endParaRPr>
          </a:p>
          <a:p>
            <a:r>
              <a:rPr lang="en-GB" sz="2400" dirty="0" smtClean="0">
                <a:latin typeface="Courier" charset="0"/>
                <a:cs typeface="Courier" charset="0"/>
              </a:rPr>
              <a:t>planet </a:t>
            </a:r>
            <a:r>
              <a:rPr lang="en-GB" sz="2400" dirty="0">
                <a:latin typeface="Courier" charset="0"/>
                <a:cs typeface="Courier" charset="0"/>
              </a:rPr>
              <a:t>= "World"</a:t>
            </a:r>
          </a:p>
          <a:p>
            <a:r>
              <a:rPr lang="en-GB" sz="2400" dirty="0" smtClean="0">
                <a:latin typeface="Courier" charset="0"/>
                <a:cs typeface="Courier" charset="0"/>
              </a:rPr>
              <a:t>print(greeting, planet)</a:t>
            </a: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763688" y="4005064"/>
            <a:ext cx="5526087" cy="461665"/>
          </a:xfrm>
          <a:prstGeom prst="rect">
            <a:avLst/>
          </a:prstGeom>
          <a:noFill/>
          <a:ln w="19050" cmpd="sng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r>
              <a:rPr lang="en-GB" sz="2400" dirty="0" smtClean="0">
                <a:latin typeface="Courier" charset="0"/>
                <a:cs typeface="Courier" charset="0"/>
              </a:rPr>
              <a:t>'</a:t>
            </a:r>
            <a:r>
              <a:rPr lang="en-GB" sz="2400" dirty="0">
                <a:latin typeface="Courier" charset="0"/>
                <a:cs typeface="Courier" charset="0"/>
              </a:rPr>
              <a:t>Hello World'</a:t>
            </a:r>
          </a:p>
        </p:txBody>
      </p:sp>
    </p:spTree>
    <p:extLst>
      <p:ext uri="{BB962C8B-B14F-4D97-AF65-F5344CB8AC3E}">
        <p14:creationId xmlns:p14="http://schemas.microsoft.com/office/powerpoint/2010/main" val="22982965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latin typeface="Impact" charset="0"/>
              </a:rPr>
              <a:t>Decomposition using Variable </a:t>
            </a:r>
          </a:p>
        </p:txBody>
      </p:sp>
      <p:sp>
        <p:nvSpPr>
          <p:cNvPr id="26626" name="Content Placeholder 2"/>
          <p:cNvSpPr>
            <a:spLocks noGrp="1"/>
          </p:cNvSpPr>
          <p:nvPr>
            <p:ph idx="1"/>
          </p:nvPr>
        </p:nvSpPr>
        <p:spPr>
          <a:xfrm>
            <a:off x="762000" y="1628775"/>
            <a:ext cx="7620000" cy="1655763"/>
          </a:xfrm>
        </p:spPr>
        <p:txBody>
          <a:bodyPr/>
          <a:lstStyle/>
          <a:p>
            <a:r>
              <a:rPr lang="en-GB">
                <a:latin typeface="Times New Roman" charset="0"/>
              </a:rPr>
              <a:t>How to break a complex calculation down into simpler steps?</a:t>
            </a:r>
          </a:p>
          <a:p>
            <a:pPr lvl="1"/>
            <a:r>
              <a:rPr lang="en-GB">
                <a:latin typeface="Times New Roman" charset="0"/>
              </a:rPr>
              <a:t>Recurring question in programming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900113" y="3225800"/>
            <a:ext cx="7272337" cy="10160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de-DE" sz="2000" dirty="0">
                <a:latin typeface="Courier"/>
                <a:cs typeface="Courier"/>
              </a:rPr>
              <a:t>&gt;&gt;&gt; </a:t>
            </a:r>
            <a:r>
              <a:rPr lang="de-DE" sz="2000" dirty="0" err="1">
                <a:latin typeface="Courier"/>
                <a:cs typeface="Courier"/>
              </a:rPr>
              <a:t>km_mile</a:t>
            </a:r>
            <a:r>
              <a:rPr lang="de-DE" sz="2000" dirty="0">
                <a:latin typeface="Courier"/>
                <a:cs typeface="Courier"/>
              </a:rPr>
              <a:t> = (1760 * 36 * 2.54) / 100 / 1000</a:t>
            </a:r>
          </a:p>
          <a:p>
            <a:pPr>
              <a:defRPr/>
            </a:pPr>
            <a:r>
              <a:rPr lang="de-DE" sz="2000" dirty="0">
                <a:latin typeface="Courier"/>
                <a:cs typeface="Courier"/>
              </a:rPr>
              <a:t>&gt;&gt;&gt; </a:t>
            </a:r>
            <a:r>
              <a:rPr lang="de-DE" sz="2000" dirty="0" err="1">
                <a:latin typeface="Courier"/>
                <a:cs typeface="Courier"/>
              </a:rPr>
              <a:t>km_mile</a:t>
            </a:r>
            <a:endParaRPr lang="de-DE" sz="2000" dirty="0">
              <a:latin typeface="Courier"/>
              <a:cs typeface="Courier"/>
            </a:endParaRPr>
          </a:p>
          <a:p>
            <a:pPr>
              <a:defRPr/>
            </a:pPr>
            <a:r>
              <a:rPr lang="de-DE" sz="2000" dirty="0">
                <a:latin typeface="Courier"/>
                <a:cs typeface="Courier"/>
              </a:rPr>
              <a:t>1.609344</a:t>
            </a:r>
          </a:p>
        </p:txBody>
      </p:sp>
      <p:sp>
        <p:nvSpPr>
          <p:cNvPr id="5" name="Rectangle 4"/>
          <p:cNvSpPr/>
          <p:nvPr/>
        </p:nvSpPr>
        <p:spPr>
          <a:xfrm>
            <a:off x="917575" y="4586288"/>
            <a:ext cx="6391275" cy="1938337"/>
          </a:xfrm>
          <a:prstGeom prst="rect">
            <a:avLst/>
          </a:prstGeom>
          <a:ln>
            <a:solidFill>
              <a:srgbClr val="00009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sz="2000" dirty="0">
                <a:latin typeface="Courier"/>
                <a:cs typeface="Courier"/>
              </a:rPr>
              <a:t>&gt;&gt;&gt; </a:t>
            </a:r>
            <a:r>
              <a:rPr lang="en-US" sz="2000" dirty="0" err="1">
                <a:latin typeface="Courier"/>
                <a:cs typeface="Courier"/>
              </a:rPr>
              <a:t>inch_mile</a:t>
            </a:r>
            <a:r>
              <a:rPr lang="en-US" sz="2000" dirty="0">
                <a:latin typeface="Courier"/>
                <a:cs typeface="Courier"/>
              </a:rPr>
              <a:t> = 1760 * 36</a:t>
            </a:r>
          </a:p>
          <a:p>
            <a:pPr>
              <a:defRPr/>
            </a:pPr>
            <a:r>
              <a:rPr lang="en-US" sz="2000" dirty="0">
                <a:latin typeface="Courier"/>
                <a:cs typeface="Courier"/>
              </a:rPr>
              <a:t>&gt;&gt;&gt; </a:t>
            </a:r>
            <a:r>
              <a:rPr lang="en-US" sz="2000" dirty="0" err="1">
                <a:latin typeface="Courier"/>
                <a:cs typeface="Courier"/>
              </a:rPr>
              <a:t>cm_mile</a:t>
            </a:r>
            <a:r>
              <a:rPr lang="en-US" sz="2000" dirty="0">
                <a:latin typeface="Courier"/>
                <a:cs typeface="Courier"/>
              </a:rPr>
              <a:t> = </a:t>
            </a:r>
            <a:r>
              <a:rPr lang="en-US" sz="2000" dirty="0" err="1">
                <a:latin typeface="Courier"/>
                <a:cs typeface="Courier"/>
              </a:rPr>
              <a:t>inch_mile</a:t>
            </a:r>
            <a:r>
              <a:rPr lang="en-US" sz="2000" dirty="0">
                <a:latin typeface="Courier"/>
                <a:cs typeface="Courier"/>
              </a:rPr>
              <a:t> * 2.54</a:t>
            </a:r>
          </a:p>
          <a:p>
            <a:pPr>
              <a:defRPr/>
            </a:pPr>
            <a:r>
              <a:rPr lang="en-US" sz="2000" dirty="0">
                <a:latin typeface="Courier"/>
                <a:cs typeface="Courier"/>
              </a:rPr>
              <a:t>&gt;&gt;&gt; </a:t>
            </a:r>
            <a:r>
              <a:rPr lang="en-US" sz="2000" dirty="0" err="1">
                <a:latin typeface="Courier"/>
                <a:cs typeface="Courier"/>
              </a:rPr>
              <a:t>m_mile</a:t>
            </a:r>
            <a:r>
              <a:rPr lang="en-US" sz="2000" dirty="0">
                <a:latin typeface="Courier"/>
                <a:cs typeface="Courier"/>
              </a:rPr>
              <a:t> = </a:t>
            </a:r>
            <a:r>
              <a:rPr lang="en-US" sz="2000" dirty="0" err="1">
                <a:latin typeface="Courier"/>
                <a:cs typeface="Courier"/>
              </a:rPr>
              <a:t>cm_mile</a:t>
            </a:r>
            <a:r>
              <a:rPr lang="en-US" sz="2000" dirty="0">
                <a:latin typeface="Courier"/>
                <a:cs typeface="Courier"/>
              </a:rPr>
              <a:t> / 100</a:t>
            </a:r>
          </a:p>
          <a:p>
            <a:pPr>
              <a:defRPr/>
            </a:pPr>
            <a:r>
              <a:rPr lang="en-US" sz="2000" dirty="0">
                <a:latin typeface="Courier"/>
                <a:cs typeface="Courier"/>
              </a:rPr>
              <a:t>&gt;&gt;&gt; </a:t>
            </a:r>
            <a:r>
              <a:rPr lang="en-US" sz="2000" dirty="0" err="1">
                <a:latin typeface="Courier"/>
                <a:cs typeface="Courier"/>
              </a:rPr>
              <a:t>km_mile</a:t>
            </a:r>
            <a:r>
              <a:rPr lang="en-US" sz="2000" dirty="0">
                <a:latin typeface="Courier"/>
                <a:cs typeface="Courier"/>
              </a:rPr>
              <a:t> = </a:t>
            </a:r>
            <a:r>
              <a:rPr lang="en-US" sz="2000" dirty="0" err="1">
                <a:latin typeface="Courier"/>
                <a:cs typeface="Courier"/>
              </a:rPr>
              <a:t>m_mile</a:t>
            </a:r>
            <a:r>
              <a:rPr lang="en-US" sz="2000" dirty="0">
                <a:latin typeface="Courier"/>
                <a:cs typeface="Courier"/>
              </a:rPr>
              <a:t> / 1000</a:t>
            </a:r>
          </a:p>
          <a:p>
            <a:pPr>
              <a:defRPr/>
            </a:pPr>
            <a:r>
              <a:rPr lang="en-US" sz="2000" dirty="0">
                <a:latin typeface="Courier"/>
                <a:cs typeface="Courier"/>
              </a:rPr>
              <a:t>&gt;&gt;&gt; </a:t>
            </a:r>
            <a:r>
              <a:rPr lang="en-US" sz="2000" dirty="0" err="1">
                <a:latin typeface="Courier"/>
                <a:cs typeface="Courier"/>
              </a:rPr>
              <a:t>km_mile</a:t>
            </a:r>
            <a:endParaRPr lang="en-US" sz="2000" dirty="0">
              <a:latin typeface="Courier"/>
              <a:cs typeface="Courier"/>
            </a:endParaRPr>
          </a:p>
          <a:p>
            <a:pPr>
              <a:defRPr/>
            </a:pPr>
            <a:r>
              <a:rPr lang="en-US" sz="2000" dirty="0">
                <a:latin typeface="Courier"/>
                <a:cs typeface="Courier"/>
              </a:rPr>
              <a:t>1.609344</a:t>
            </a:r>
            <a:endParaRPr lang="en-GB" sz="20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35788934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Impact" charset="0"/>
              </a:rPr>
              <a:t>Errors</a:t>
            </a:r>
          </a:p>
        </p:txBody>
      </p:sp>
      <p:sp>
        <p:nvSpPr>
          <p:cNvPr id="19458" name="Content Placeholder 2"/>
          <p:cNvSpPr>
            <a:spLocks noGrp="1"/>
          </p:cNvSpPr>
          <p:nvPr>
            <p:ph idx="1"/>
          </p:nvPr>
        </p:nvSpPr>
        <p:spPr>
          <a:xfrm>
            <a:off x="762000" y="1628775"/>
            <a:ext cx="7620000" cy="453707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A variable must be given a value before it is used: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 smtClean="0"/>
          </a:p>
          <a:p>
            <a:pPr marL="0" indent="0">
              <a:buFont typeface="Arial" charset="0"/>
              <a:buNone/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Notice:</a:t>
            </a:r>
          </a:p>
          <a:p>
            <a:pPr lvl="1">
              <a:defRPr/>
            </a:pPr>
            <a:r>
              <a:rPr lang="en-US" dirty="0" smtClean="0"/>
              <a:t>The message is complex – read it carefully</a:t>
            </a:r>
          </a:p>
          <a:p>
            <a:pPr lvl="1">
              <a:defRPr/>
            </a:pPr>
            <a:r>
              <a:rPr lang="en-US" dirty="0" smtClean="0"/>
              <a:t>Only the first error is mentioned</a:t>
            </a:r>
          </a:p>
          <a:p>
            <a:pPr marL="0" indent="0">
              <a:buFont typeface="Arial" charset="0"/>
              <a:buNone/>
              <a:defRPr/>
            </a:pPr>
            <a:endParaRPr lang="en-US" dirty="0" smtClean="0"/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611188" y="2349500"/>
            <a:ext cx="8137525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sz="2400" dirty="0">
                <a:latin typeface="Courier" charset="0"/>
                <a:cs typeface="Courier" charset="0"/>
              </a:rPr>
              <a:t>&gt;&gt;&gt; area = length * width</a:t>
            </a:r>
          </a:p>
          <a:p>
            <a:r>
              <a:rPr lang="en-GB" sz="2400" dirty="0" err="1">
                <a:solidFill>
                  <a:srgbClr val="FF0000"/>
                </a:solidFill>
                <a:latin typeface="Courier" charset="0"/>
                <a:cs typeface="Courier" charset="0"/>
              </a:rPr>
              <a:t>Traceback</a:t>
            </a:r>
            <a:r>
              <a:rPr lang="en-GB" sz="2400" dirty="0">
                <a:solidFill>
                  <a:srgbClr val="FF0000"/>
                </a:solidFill>
                <a:latin typeface="Courier" charset="0"/>
                <a:cs typeface="Courier" charset="0"/>
              </a:rPr>
              <a:t> (most recent call last):</a:t>
            </a:r>
          </a:p>
          <a:p>
            <a:r>
              <a:rPr lang="en-GB" sz="2400" dirty="0">
                <a:solidFill>
                  <a:srgbClr val="FF0000"/>
                </a:solidFill>
                <a:latin typeface="Courier" charset="0"/>
                <a:cs typeface="Courier" charset="0"/>
              </a:rPr>
              <a:t>  File "&lt;pyshell#4&gt;", line 1, in &lt;module&gt;</a:t>
            </a:r>
          </a:p>
          <a:p>
            <a:r>
              <a:rPr lang="en-GB" sz="2400" dirty="0">
                <a:solidFill>
                  <a:srgbClr val="FF0000"/>
                </a:solidFill>
                <a:latin typeface="Courier" charset="0"/>
                <a:cs typeface="Courier" charset="0"/>
              </a:rPr>
              <a:t>    area = length * width</a:t>
            </a:r>
          </a:p>
          <a:p>
            <a:r>
              <a:rPr lang="en-GB" sz="2400" dirty="0" err="1">
                <a:solidFill>
                  <a:srgbClr val="FF0000"/>
                </a:solidFill>
                <a:latin typeface="Courier" charset="0"/>
                <a:cs typeface="Courier" charset="0"/>
              </a:rPr>
              <a:t>NameError</a:t>
            </a:r>
            <a:r>
              <a:rPr lang="en-GB" sz="2400" dirty="0">
                <a:solidFill>
                  <a:srgbClr val="FF0000"/>
                </a:solidFill>
                <a:latin typeface="Courier" charset="0"/>
                <a:cs typeface="Courier" charset="0"/>
              </a:rPr>
              <a:t>: name 'length' is not defined </a:t>
            </a:r>
          </a:p>
        </p:txBody>
      </p:sp>
    </p:spTree>
    <p:extLst>
      <p:ext uri="{BB962C8B-B14F-4D97-AF65-F5344CB8AC3E}">
        <p14:creationId xmlns:p14="http://schemas.microsoft.com/office/powerpoint/2010/main" val="2529142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Assignment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 statement to set a variable is call ‘assignment’</a:t>
            </a:r>
          </a:p>
          <a:p>
            <a:endParaRPr lang="en-GB" dirty="0"/>
          </a:p>
          <a:p>
            <a:r>
              <a:rPr lang="en-GB" dirty="0" smtClean="0"/>
              <a:t>… can be read as ‘10 is assigned to x’</a:t>
            </a:r>
          </a:p>
          <a:p>
            <a:endParaRPr lang="en-GB" dirty="0"/>
          </a:p>
          <a:p>
            <a:r>
              <a:rPr lang="en-GB" dirty="0" smtClean="0"/>
              <a:t>How do you read?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1260103" y="2132856"/>
            <a:ext cx="5328121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de-DE" sz="2000" dirty="0">
                <a:latin typeface="Courier"/>
                <a:cs typeface="Courier"/>
              </a:rPr>
              <a:t>&gt;&gt;&gt; </a:t>
            </a:r>
            <a:r>
              <a:rPr lang="de-DE" sz="2000" dirty="0" smtClean="0">
                <a:latin typeface="Courier"/>
                <a:cs typeface="Courier"/>
              </a:rPr>
              <a:t>x = 10</a:t>
            </a:r>
            <a:endParaRPr lang="de-DE" sz="2000" dirty="0">
              <a:latin typeface="Courier"/>
              <a:cs typeface="Courier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259632" y="3933056"/>
            <a:ext cx="5328121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de-DE" sz="2000" dirty="0">
                <a:latin typeface="Courier"/>
                <a:cs typeface="Courier"/>
              </a:rPr>
              <a:t>&gt;&gt;&gt; </a:t>
            </a:r>
            <a:r>
              <a:rPr lang="de-DE" sz="2000" dirty="0" smtClean="0">
                <a:latin typeface="Courier"/>
                <a:cs typeface="Courier"/>
              </a:rPr>
              <a:t>x = </a:t>
            </a:r>
            <a:r>
              <a:rPr lang="de-DE" sz="2000" dirty="0" err="1" smtClean="0">
                <a:latin typeface="Courier"/>
                <a:cs typeface="Courier"/>
              </a:rPr>
              <a:t>y</a:t>
            </a:r>
            <a:endParaRPr lang="de-DE" sz="2000" dirty="0">
              <a:latin typeface="Courier"/>
              <a:cs typeface="Courier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10072" y="5282044"/>
            <a:ext cx="6186264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GB" sz="2800" b="1" dirty="0" smtClean="0"/>
              <a:t>Warning</a:t>
            </a:r>
            <a:r>
              <a:rPr lang="en-GB" sz="2800" dirty="0" smtClean="0"/>
              <a:t>: assignment is not equals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7598377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Assignment II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9992" y="1484784"/>
            <a:ext cx="7914456" cy="4752528"/>
          </a:xfrm>
        </p:spPr>
        <p:txBody>
          <a:bodyPr/>
          <a:lstStyle/>
          <a:p>
            <a:r>
              <a:rPr lang="en-GB" dirty="0" smtClean="0"/>
              <a:t>“x is assigned the value of y” or “the value of y is assigned to variable x”</a:t>
            </a:r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How are the two variables used?</a:t>
            </a:r>
          </a:p>
          <a:p>
            <a:pPr lvl="1"/>
            <a:r>
              <a:rPr lang="en-GB" dirty="0" smtClean="0"/>
              <a:t>Variable ‘x’ changes value; the value of ‘y’ stays the same</a:t>
            </a:r>
          </a:p>
          <a:p>
            <a:pPr lvl="1"/>
            <a:r>
              <a:rPr lang="en-GB" dirty="0" smtClean="0"/>
              <a:t>The value of ‘y’ is used (or read); an error occurs if ‘y’ has never been given a value.</a:t>
            </a:r>
          </a:p>
          <a:p>
            <a:pPr lvl="1"/>
            <a:r>
              <a:rPr lang="en-GB" dirty="0" smtClean="0"/>
              <a:t>It does not matter if ‘x’ has no value before the statement; if it does, it is lost 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1259632" y="2348880"/>
            <a:ext cx="5328121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de-DE" sz="2000" dirty="0">
                <a:latin typeface="Courier"/>
                <a:cs typeface="Courier"/>
              </a:rPr>
              <a:t>&gt;&gt;&gt; </a:t>
            </a:r>
            <a:r>
              <a:rPr lang="de-DE" sz="2000" dirty="0" smtClean="0">
                <a:latin typeface="Courier"/>
                <a:cs typeface="Courier"/>
              </a:rPr>
              <a:t>x = </a:t>
            </a:r>
            <a:r>
              <a:rPr lang="de-DE" sz="2000" dirty="0" err="1" smtClean="0">
                <a:latin typeface="Courier"/>
                <a:cs typeface="Courier"/>
              </a:rPr>
              <a:t>y</a:t>
            </a:r>
            <a:endParaRPr lang="de-DE" sz="20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14838599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Quiz – I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28775"/>
            <a:ext cx="7620000" cy="3384401"/>
          </a:xfrm>
        </p:spPr>
        <p:txBody>
          <a:bodyPr/>
          <a:lstStyle/>
          <a:p>
            <a:r>
              <a:rPr lang="en-GB" dirty="0" smtClean="0"/>
              <a:t>What is the value of ‘x’ after these statements have been executed?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r>
              <a:rPr lang="en-GB" dirty="0" smtClean="0"/>
              <a:t>You can check the answer using the Python shell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1259632" y="2740858"/>
            <a:ext cx="5328121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de-DE" sz="2000" dirty="0" smtClean="0">
                <a:latin typeface="Courier"/>
                <a:cs typeface="Courier"/>
              </a:rPr>
              <a:t>x = 5</a:t>
            </a:r>
          </a:p>
          <a:p>
            <a:pPr>
              <a:defRPr/>
            </a:pPr>
            <a:r>
              <a:rPr lang="de-DE" sz="2000" dirty="0" smtClean="0">
                <a:latin typeface="Courier"/>
                <a:cs typeface="Courier"/>
              </a:rPr>
              <a:t>x = x + 3</a:t>
            </a:r>
            <a:endParaRPr lang="de-DE" sz="20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2759867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latin typeface="Impact" charset="0"/>
              </a:rPr>
              <a:t>Variable as a Memory Location</a:t>
            </a:r>
          </a:p>
        </p:txBody>
      </p:sp>
      <p:sp>
        <p:nvSpPr>
          <p:cNvPr id="25602" name="Content Placeholder 2"/>
          <p:cNvSpPr>
            <a:spLocks noGrp="1"/>
          </p:cNvSpPr>
          <p:nvPr>
            <p:ph idx="1"/>
          </p:nvPr>
        </p:nvSpPr>
        <p:spPr>
          <a:xfrm>
            <a:off x="762000" y="1628775"/>
            <a:ext cx="3089275" cy="4248150"/>
          </a:xfrm>
        </p:spPr>
        <p:txBody>
          <a:bodyPr/>
          <a:lstStyle/>
          <a:p>
            <a:r>
              <a:rPr lang="en-GB" b="1" dirty="0" smtClean="0">
                <a:latin typeface="Times New Roman" charset="0"/>
              </a:rPr>
              <a:t>Understanding 2:</a:t>
            </a:r>
            <a:r>
              <a:rPr lang="en-GB" dirty="0" smtClean="0">
                <a:latin typeface="Times New Roman" charset="0"/>
              </a:rPr>
              <a:t/>
            </a:r>
            <a:br>
              <a:rPr lang="en-GB" dirty="0" smtClean="0">
                <a:latin typeface="Times New Roman" charset="0"/>
              </a:rPr>
            </a:br>
            <a:r>
              <a:rPr lang="en-GB" dirty="0" smtClean="0">
                <a:latin typeface="Times New Roman" charset="0"/>
              </a:rPr>
              <a:t>A </a:t>
            </a:r>
            <a:r>
              <a:rPr lang="en-GB" dirty="0">
                <a:latin typeface="Times New Roman" charset="0"/>
              </a:rPr>
              <a:t>variable is a location in the computer’s memory</a:t>
            </a:r>
          </a:p>
          <a:p>
            <a:endParaRPr lang="en-GB" dirty="0">
              <a:latin typeface="Times New Roman" charset="0"/>
            </a:endParaRPr>
          </a:p>
          <a:p>
            <a:r>
              <a:rPr lang="en-GB" dirty="0">
                <a:latin typeface="Times New Roman" charset="0"/>
              </a:rPr>
              <a:t>Python takes care of ‘where’ to put the values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276975" y="2365375"/>
          <a:ext cx="1824038" cy="329565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24038"/>
              </a:tblGrid>
              <a:tr h="823913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"CS"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 marL="91449" marR="91449" marT="45713" marB="45713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3913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4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 marL="91449" marR="91449" marT="45713" marB="45713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3913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urier"/>
                          <a:cs typeface="Courier"/>
                        </a:rPr>
                        <a:t>“FUN”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 marL="91449" marR="91449" marT="45713" marB="45713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3913">
                <a:tc>
                  <a:txBody>
                    <a:bodyPr/>
                    <a:lstStyle/>
                    <a:p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 marL="91449" marR="91449" marT="45713" marB="45713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615" name="Rectangle 4"/>
          <p:cNvSpPr>
            <a:spLocks noChangeArrowheads="1"/>
          </p:cNvSpPr>
          <p:nvPr/>
        </p:nvSpPr>
        <p:spPr bwMode="auto">
          <a:xfrm>
            <a:off x="4787900" y="1773238"/>
            <a:ext cx="27670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sz="2400" b="1"/>
              <a:t>Name              Value</a:t>
            </a:r>
          </a:p>
        </p:txBody>
      </p:sp>
      <p:sp>
        <p:nvSpPr>
          <p:cNvPr id="25616" name="Rectangle 5"/>
          <p:cNvSpPr>
            <a:spLocks noChangeArrowheads="1"/>
          </p:cNvSpPr>
          <p:nvPr/>
        </p:nvSpPr>
        <p:spPr bwMode="auto">
          <a:xfrm>
            <a:off x="4500563" y="2570163"/>
            <a:ext cx="1727200" cy="204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ts val="200"/>
              </a:spcBef>
            </a:pPr>
            <a:r>
              <a:rPr lang="en-GB" sz="2400">
                <a:latin typeface="Courier" charset="0"/>
                <a:cs typeface="Courier" charset="0"/>
              </a:rPr>
              <a:t>subject</a:t>
            </a:r>
          </a:p>
          <a:p>
            <a:pPr>
              <a:spcBef>
                <a:spcPts val="200"/>
              </a:spcBef>
            </a:pPr>
            <a:endParaRPr lang="en-GB" sz="2400">
              <a:latin typeface="Courier" charset="0"/>
              <a:cs typeface="Courier" charset="0"/>
            </a:endParaRPr>
          </a:p>
          <a:p>
            <a:pPr>
              <a:spcBef>
                <a:spcPts val="200"/>
              </a:spcBef>
            </a:pPr>
            <a:r>
              <a:rPr lang="en-GB" sz="2400">
                <a:latin typeface="Courier" charset="0"/>
                <a:cs typeface="Courier" charset="0"/>
              </a:rPr>
              <a:t>number</a:t>
            </a:r>
          </a:p>
          <a:p>
            <a:pPr>
              <a:spcBef>
                <a:spcPts val="200"/>
              </a:spcBef>
            </a:pPr>
            <a:endParaRPr lang="en-GB" sz="2400">
              <a:latin typeface="Courier" charset="0"/>
              <a:cs typeface="Courier" charset="0"/>
            </a:endParaRPr>
          </a:p>
          <a:p>
            <a:pPr>
              <a:spcBef>
                <a:spcPts val="200"/>
              </a:spcBef>
            </a:pPr>
            <a:r>
              <a:rPr lang="en-GB" sz="2400">
                <a:latin typeface="Courier" charset="0"/>
                <a:cs typeface="Courier" charset="0"/>
              </a:rPr>
              <a:t>activity</a:t>
            </a:r>
          </a:p>
        </p:txBody>
      </p:sp>
    </p:spTree>
    <p:extLst>
      <p:ext uri="{BB962C8B-B14F-4D97-AF65-F5344CB8AC3E}">
        <p14:creationId xmlns:p14="http://schemas.microsoft.com/office/powerpoint/2010/main" val="3493181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Quiz – II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268413"/>
            <a:ext cx="7620000" cy="5040907"/>
          </a:xfrm>
        </p:spPr>
        <p:txBody>
          <a:bodyPr/>
          <a:lstStyle/>
          <a:p>
            <a:r>
              <a:rPr lang="en-GB" dirty="0" smtClean="0"/>
              <a:t>What is the values of ‘x’ and ‘y’ after these statements have been executed?</a:t>
            </a:r>
          </a:p>
          <a:p>
            <a:pPr lvl="1"/>
            <a:r>
              <a:rPr lang="en-GB" dirty="0" smtClean="0"/>
              <a:t>Each box is a separate problem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You can check the answers using the Python shell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899592" y="2825641"/>
            <a:ext cx="2520280" cy="101566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de-DE" sz="2000" dirty="0" smtClean="0">
                <a:latin typeface="Courier"/>
                <a:cs typeface="Courier"/>
              </a:rPr>
              <a:t>x = </a:t>
            </a:r>
            <a:r>
              <a:rPr lang="de-DE" sz="2000" dirty="0">
                <a:latin typeface="Courier"/>
                <a:cs typeface="Courier"/>
              </a:rPr>
              <a:t>3</a:t>
            </a:r>
            <a:endParaRPr lang="de-DE" sz="2000" dirty="0" smtClean="0">
              <a:latin typeface="Courier"/>
              <a:cs typeface="Courier"/>
            </a:endParaRPr>
          </a:p>
          <a:p>
            <a:pPr>
              <a:defRPr/>
            </a:pPr>
            <a:r>
              <a:rPr lang="de-DE" sz="2000" dirty="0" smtClean="0">
                <a:latin typeface="Courier"/>
                <a:cs typeface="Courier"/>
              </a:rPr>
              <a:t>y = 2</a:t>
            </a:r>
          </a:p>
          <a:p>
            <a:pPr>
              <a:defRPr/>
            </a:pPr>
            <a:r>
              <a:rPr lang="de-DE" sz="2000" dirty="0" smtClean="0">
                <a:latin typeface="Courier"/>
                <a:cs typeface="Courier"/>
              </a:rPr>
              <a:t>x = x + </a:t>
            </a:r>
            <a:r>
              <a:rPr lang="de-DE" sz="2000" dirty="0" err="1" smtClean="0">
                <a:latin typeface="Courier"/>
                <a:cs typeface="Courier"/>
              </a:rPr>
              <a:t>y</a:t>
            </a:r>
            <a:endParaRPr lang="de-DE" sz="2000" dirty="0" smtClean="0">
              <a:latin typeface="Courier"/>
              <a:cs typeface="Courier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499992" y="2978041"/>
            <a:ext cx="2520280" cy="1015663"/>
          </a:xfrm>
          <a:prstGeom prst="rect">
            <a:avLst/>
          </a:prstGeom>
          <a:ln>
            <a:solidFill>
              <a:srgbClr val="3366F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de-DE" sz="2000" dirty="0" smtClean="0">
                <a:latin typeface="Courier"/>
                <a:cs typeface="Courier"/>
              </a:rPr>
              <a:t>x = </a:t>
            </a:r>
            <a:r>
              <a:rPr lang="de-DE" sz="2000" dirty="0">
                <a:latin typeface="Courier"/>
                <a:cs typeface="Courier"/>
              </a:rPr>
              <a:t>3</a:t>
            </a:r>
            <a:endParaRPr lang="de-DE" sz="2000" dirty="0" smtClean="0">
              <a:latin typeface="Courier"/>
              <a:cs typeface="Courier"/>
            </a:endParaRPr>
          </a:p>
          <a:p>
            <a:pPr>
              <a:defRPr/>
            </a:pPr>
            <a:r>
              <a:rPr lang="de-DE" sz="2000" dirty="0" smtClean="0">
                <a:latin typeface="Courier"/>
                <a:cs typeface="Courier"/>
              </a:rPr>
              <a:t>y = 2 + x</a:t>
            </a:r>
          </a:p>
          <a:p>
            <a:pPr>
              <a:defRPr/>
            </a:pPr>
            <a:r>
              <a:rPr lang="de-DE" sz="2000" dirty="0" smtClean="0">
                <a:latin typeface="Courier"/>
                <a:cs typeface="Courier"/>
              </a:rPr>
              <a:t>x = x + </a:t>
            </a:r>
            <a:r>
              <a:rPr lang="de-DE" sz="2000" dirty="0" err="1" smtClean="0">
                <a:latin typeface="Courier"/>
                <a:cs typeface="Courier"/>
              </a:rPr>
              <a:t>y</a:t>
            </a:r>
            <a:r>
              <a:rPr lang="de-DE" sz="2000" dirty="0" smtClean="0">
                <a:latin typeface="Courier"/>
                <a:cs typeface="Courier"/>
              </a:rPr>
              <a:t> </a:t>
            </a:r>
            <a:endParaRPr lang="de-DE" sz="2000" dirty="0">
              <a:latin typeface="Courier"/>
              <a:cs typeface="Courier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051720" y="4077072"/>
            <a:ext cx="2088232" cy="1323439"/>
          </a:xfrm>
          <a:prstGeom prst="rect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de-DE" sz="2000" dirty="0" smtClean="0">
                <a:latin typeface="Courier"/>
                <a:cs typeface="Courier"/>
              </a:rPr>
              <a:t>x = </a:t>
            </a:r>
            <a:r>
              <a:rPr lang="de-DE" sz="2000" dirty="0">
                <a:latin typeface="Courier"/>
                <a:cs typeface="Courier"/>
              </a:rPr>
              <a:t>3</a:t>
            </a:r>
            <a:endParaRPr lang="de-DE" sz="2000" dirty="0" smtClean="0">
              <a:latin typeface="Courier"/>
              <a:cs typeface="Courier"/>
            </a:endParaRPr>
          </a:p>
          <a:p>
            <a:pPr>
              <a:defRPr/>
            </a:pPr>
            <a:r>
              <a:rPr lang="de-DE" sz="2000" dirty="0" smtClean="0">
                <a:latin typeface="Courier"/>
                <a:cs typeface="Courier"/>
              </a:rPr>
              <a:t>y = 2</a:t>
            </a:r>
          </a:p>
          <a:p>
            <a:pPr>
              <a:defRPr/>
            </a:pPr>
            <a:r>
              <a:rPr lang="de-DE" sz="2000" dirty="0" smtClean="0">
                <a:latin typeface="Courier"/>
                <a:cs typeface="Courier"/>
              </a:rPr>
              <a:t>x = x + </a:t>
            </a:r>
            <a:r>
              <a:rPr lang="de-DE" sz="2000" dirty="0" err="1" smtClean="0">
                <a:latin typeface="Courier"/>
                <a:cs typeface="Courier"/>
              </a:rPr>
              <a:t>y</a:t>
            </a:r>
            <a:endParaRPr lang="de-DE" sz="2000" dirty="0" smtClean="0">
              <a:latin typeface="Courier"/>
              <a:cs typeface="Courier"/>
            </a:endParaRPr>
          </a:p>
          <a:p>
            <a:pPr>
              <a:defRPr/>
            </a:pPr>
            <a:r>
              <a:rPr lang="de-DE" sz="2000" dirty="0">
                <a:latin typeface="Courier"/>
                <a:cs typeface="Courier"/>
              </a:rPr>
              <a:t>y</a:t>
            </a:r>
            <a:r>
              <a:rPr lang="de-DE" sz="2000" dirty="0" smtClean="0">
                <a:latin typeface="Courier"/>
                <a:cs typeface="Courier"/>
              </a:rPr>
              <a:t> = x – </a:t>
            </a:r>
            <a:r>
              <a:rPr lang="de-DE" sz="2000" dirty="0">
                <a:latin typeface="Courier"/>
                <a:cs typeface="Courier"/>
              </a:rPr>
              <a:t>2</a:t>
            </a:r>
            <a:r>
              <a:rPr lang="de-DE" sz="2000" dirty="0" smtClean="0">
                <a:latin typeface="Courier"/>
                <a:cs typeface="Courier"/>
              </a:rPr>
              <a:t> </a:t>
            </a:r>
            <a:endParaRPr lang="de-DE" sz="2000" dirty="0">
              <a:latin typeface="Courier"/>
              <a:cs typeface="Courier"/>
            </a:endParaRPr>
          </a:p>
        </p:txBody>
      </p:sp>
      <p:sp>
        <p:nvSpPr>
          <p:cNvPr id="7" name="Line Callout 2 6"/>
          <p:cNvSpPr/>
          <p:nvPr/>
        </p:nvSpPr>
        <p:spPr>
          <a:xfrm>
            <a:off x="6666656" y="4293096"/>
            <a:ext cx="2009800" cy="1224136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36248"/>
              <a:gd name="adj6" fmla="val -13461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/>
              <a:t>Which understanding is needed?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9116796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Impact" charset="0"/>
              </a:rPr>
              <a:t>Summary</a:t>
            </a:r>
          </a:p>
        </p:txBody>
      </p:sp>
      <p:sp>
        <p:nvSpPr>
          <p:cNvPr id="20482" name="Content Placeholder 2"/>
          <p:cNvSpPr>
            <a:spLocks noGrp="1"/>
          </p:cNvSpPr>
          <p:nvPr>
            <p:ph idx="1"/>
          </p:nvPr>
        </p:nvSpPr>
        <p:spPr>
          <a:xfrm>
            <a:off x="762000" y="1340768"/>
            <a:ext cx="7543800" cy="4680520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>
                <a:latin typeface="Times New Roman" charset="0"/>
              </a:rPr>
              <a:t>A variable gives a name to a value</a:t>
            </a:r>
          </a:p>
          <a:p>
            <a:pPr lvl="1"/>
            <a:r>
              <a:rPr lang="en-US" dirty="0">
                <a:latin typeface="Times New Roman" charset="0"/>
              </a:rPr>
              <a:t>Choose a meaningful name</a:t>
            </a:r>
          </a:p>
          <a:p>
            <a:r>
              <a:rPr lang="en-US" dirty="0" smtClean="0">
                <a:latin typeface="Times New Roman" charset="0"/>
              </a:rPr>
              <a:t>Reading and Assignment</a:t>
            </a:r>
          </a:p>
          <a:p>
            <a:pPr lvl="1"/>
            <a:r>
              <a:rPr lang="en-US" dirty="0" smtClean="0">
                <a:latin typeface="Times New Roman" charset="0"/>
              </a:rPr>
              <a:t>A </a:t>
            </a:r>
            <a:r>
              <a:rPr lang="en-US" dirty="0">
                <a:latin typeface="Times New Roman" charset="0"/>
              </a:rPr>
              <a:t>variable can be read in an expression</a:t>
            </a:r>
          </a:p>
          <a:p>
            <a:pPr lvl="1"/>
            <a:r>
              <a:rPr lang="en-US" dirty="0">
                <a:latin typeface="Times New Roman" charset="0"/>
              </a:rPr>
              <a:t>A variable can be changed in an assignment statement</a:t>
            </a:r>
          </a:p>
          <a:p>
            <a:r>
              <a:rPr lang="en-US" dirty="0">
                <a:latin typeface="Times New Roman" charset="0"/>
              </a:rPr>
              <a:t>Use variables </a:t>
            </a:r>
          </a:p>
          <a:p>
            <a:pPr lvl="1"/>
            <a:r>
              <a:rPr lang="en-US" dirty="0">
                <a:latin typeface="Times New Roman" charset="0"/>
              </a:rPr>
              <a:t>To replace a complex expression with several simpler ones</a:t>
            </a:r>
          </a:p>
          <a:p>
            <a:pPr lvl="1"/>
            <a:r>
              <a:rPr lang="en-GB" i="1" dirty="0">
                <a:latin typeface="Times New Roman" charset="0"/>
              </a:rPr>
              <a:t>To hold an ‘input’ string from the </a:t>
            </a:r>
            <a:r>
              <a:rPr lang="en-GB" i="1" dirty="0" smtClean="0">
                <a:latin typeface="Times New Roman" charset="0"/>
              </a:rPr>
              <a:t>user</a:t>
            </a:r>
            <a:endParaRPr lang="en-GB" i="1" dirty="0">
              <a:latin typeface="Times New Roman" charset="0"/>
            </a:endParaRPr>
          </a:p>
        </p:txBody>
      </p:sp>
      <p:sp>
        <p:nvSpPr>
          <p:cNvPr id="2" name="Line Callout 2 1"/>
          <p:cNvSpPr/>
          <p:nvPr/>
        </p:nvSpPr>
        <p:spPr>
          <a:xfrm>
            <a:off x="7164288" y="4725144"/>
            <a:ext cx="1440160" cy="79208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22244"/>
              <a:gd name="adj6" fmla="val -87948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We already did this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4262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Newsprint.thmx</Template>
  <TotalTime>2177</TotalTime>
  <Words>615</Words>
  <Application>Microsoft Macintosh PowerPoint</Application>
  <PresentationFormat>On-screen Show (4:3)</PresentationFormat>
  <Paragraphs>139</Paragraphs>
  <Slides>12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NewsPrint</vt:lpstr>
      <vt:lpstr>Topic 1.3 Python Variables</vt:lpstr>
      <vt:lpstr>Aims</vt:lpstr>
      <vt:lpstr>Program Variable  </vt:lpstr>
      <vt:lpstr>Using a Variable</vt:lpstr>
      <vt:lpstr>Decomposition using Variable </vt:lpstr>
      <vt:lpstr>Errors</vt:lpstr>
      <vt:lpstr>Assignment</vt:lpstr>
      <vt:lpstr>Assignment II</vt:lpstr>
      <vt:lpstr>Quiz – I </vt:lpstr>
      <vt:lpstr>Variable as a Memory Location</vt:lpstr>
      <vt:lpstr>Quiz – II </vt:lpstr>
      <vt:lpstr>Summary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Programming for GCSE</dc:title>
  <dc:creator>William Marsh</dc:creator>
  <cp:lastModifiedBy>Nicola Plant</cp:lastModifiedBy>
  <cp:revision>45</cp:revision>
  <cp:lastPrinted>2013-05-03T22:49:00Z</cp:lastPrinted>
  <dcterms:created xsi:type="dcterms:W3CDTF">2012-04-25T07:26:20Z</dcterms:created>
  <dcterms:modified xsi:type="dcterms:W3CDTF">2014-10-06T14:25:49Z</dcterms:modified>
</cp:coreProperties>
</file>