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handoutMasterIdLst>
    <p:handoutMasterId r:id="rId24"/>
  </p:handoutMasterIdLst>
  <p:sldIdLst>
    <p:sldId id="293" r:id="rId2"/>
    <p:sldId id="272" r:id="rId3"/>
    <p:sldId id="274" r:id="rId4"/>
    <p:sldId id="273" r:id="rId5"/>
    <p:sldId id="275" r:id="rId6"/>
    <p:sldId id="267" r:id="rId7"/>
    <p:sldId id="277" r:id="rId8"/>
    <p:sldId id="262" r:id="rId9"/>
    <p:sldId id="268" r:id="rId10"/>
    <p:sldId id="278" r:id="rId11"/>
    <p:sldId id="276" r:id="rId12"/>
    <p:sldId id="279" r:id="rId13"/>
    <p:sldId id="292" r:id="rId14"/>
    <p:sldId id="291" r:id="rId15"/>
    <p:sldId id="289" r:id="rId16"/>
    <p:sldId id="290" r:id="rId17"/>
    <p:sldId id="281" r:id="rId18"/>
    <p:sldId id="282" r:id="rId19"/>
    <p:sldId id="283" r:id="rId20"/>
    <p:sldId id="285" r:id="rId21"/>
    <p:sldId id="287" r:id="rId22"/>
    <p:sldId id="280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737" autoAdjust="0"/>
  </p:normalViewPr>
  <p:slideViewPr>
    <p:cSldViewPr snapToObjects="1">
      <p:cViewPr varScale="1">
        <p:scale>
          <a:sx n="76" d="100"/>
          <a:sy n="76" d="100"/>
        </p:scale>
        <p:origin x="-34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5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v4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191F2-DEDC-EC41-B351-4ADC46ABB051}" type="datetimeFigureOut">
              <a:rPr lang="en-US" smtClean="0"/>
              <a:t>06/10/2014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v4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DAF6D-5A26-1E42-B74C-27C279820E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10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10081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31032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06/10/2014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C4107310-F467-D647-8151-C7455824AD2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ocs.python.org/3.2/library/functions.html" TargetMode="External"/><Relationship Id="rId3" Type="http://schemas.openxmlformats.org/officeDocument/2006/relationships/hyperlink" Target="http://docs.python.org/3.2/library/stdtypes.html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pPr algn="ctr"/>
            <a:r>
              <a:rPr lang="en-US" sz="4400" dirty="0">
                <a:latin typeface="Impact" charset="0"/>
              </a:rPr>
              <a:t>Topic 1.2: Python</a:t>
            </a:r>
            <a:br>
              <a:rPr lang="en-US" sz="4400" dirty="0">
                <a:latin typeface="Impact" charset="0"/>
              </a:rPr>
            </a:br>
            <a:r>
              <a:rPr lang="en-US" sz="4400" dirty="0">
                <a:latin typeface="Impact" charset="0"/>
              </a:rPr>
              <a:t>Numbers and Strings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935189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601586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Impact" charset="0"/>
              </a:rPr>
              <a:t>Aims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2736850"/>
          </a:xfrm>
        </p:spPr>
        <p:txBody>
          <a:bodyPr/>
          <a:lstStyle/>
          <a:p>
            <a:pPr eaLnBrk="1" hangingPunct="1"/>
            <a:r>
              <a:rPr lang="en-GB">
                <a:latin typeface="Times New Roman" charset="0"/>
              </a:rPr>
              <a:t>Understand values that can be used in Python</a:t>
            </a:r>
          </a:p>
          <a:p>
            <a:pPr lvl="1" eaLnBrk="1" hangingPunct="1"/>
            <a:r>
              <a:rPr lang="en-GB">
                <a:latin typeface="Times New Roman" charset="0"/>
              </a:rPr>
              <a:t>Numbers</a:t>
            </a:r>
          </a:p>
          <a:p>
            <a:pPr lvl="1" eaLnBrk="1" hangingPunct="1"/>
            <a:r>
              <a:rPr lang="en-GB">
                <a:latin typeface="Times New Roman" charset="0"/>
              </a:rPr>
              <a:t>Strings</a:t>
            </a:r>
          </a:p>
          <a:p>
            <a:pPr eaLnBrk="1" hangingPunct="1"/>
            <a:r>
              <a:rPr lang="en-GB">
                <a:latin typeface="Times New Roman" charset="0"/>
              </a:rPr>
              <a:t>Write expressions using numbers and strings</a:t>
            </a:r>
          </a:p>
          <a:p>
            <a:pPr eaLnBrk="1" hangingPunct="1"/>
            <a:r>
              <a:rPr lang="en-GB">
                <a:latin typeface="Times New Roman" charset="0"/>
              </a:rPr>
              <a:t>Understand why some expressions give errors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7088" y="4652963"/>
            <a:ext cx="7273925" cy="13239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4000" dirty="0"/>
              <a:t>Try out the example in this topic using the Python shell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Values – Numbers 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Times New Roman" charset="0"/>
              </a:rPr>
              <a:t>Python can work with numbers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Integers: </a:t>
            </a:r>
            <a:r>
              <a:rPr lang="en-GB">
                <a:latin typeface="Courier" charset="0"/>
                <a:cs typeface="Courier" charset="0"/>
              </a:rPr>
              <a:t>10 20 12345</a:t>
            </a:r>
          </a:p>
          <a:p>
            <a:r>
              <a:rPr lang="en-GB">
                <a:latin typeface="Times New Roman" charset="0"/>
              </a:rPr>
              <a:t>Decimals: </a:t>
            </a:r>
            <a:r>
              <a:rPr lang="en-GB">
                <a:latin typeface="Courier" charset="0"/>
                <a:cs typeface="Courier" charset="0"/>
              </a:rPr>
              <a:t>7.2 -0.00134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Values – Strings 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Times New Roman" charset="0"/>
              </a:rPr>
              <a:t>A string is a sequence of letter</a:t>
            </a:r>
          </a:p>
          <a:p>
            <a:pPr lvl="1"/>
            <a:r>
              <a:rPr lang="en-GB">
                <a:latin typeface="Courier" charset="0"/>
                <a:cs typeface="Courier" charset="0"/>
              </a:rPr>
              <a:t>’David Cameron’</a:t>
            </a:r>
          </a:p>
          <a:p>
            <a:pPr lvl="1"/>
            <a:r>
              <a:rPr lang="en-GB">
                <a:latin typeface="Courier" charset="0"/>
                <a:cs typeface="Courier" charset="0"/>
              </a:rPr>
              <a:t>”David Cameron”</a:t>
            </a:r>
            <a:endParaRPr lang="en-GB" altLang="ja-JP">
              <a:latin typeface="Courier" charset="0"/>
              <a:cs typeface="Courier" charset="0"/>
            </a:endParaRPr>
          </a:p>
          <a:p>
            <a:r>
              <a:rPr lang="en-GB">
                <a:latin typeface="Times New Roman" charset="0"/>
              </a:rPr>
              <a:t>Either single or double quotes can be used but must be the same at either end</a:t>
            </a:r>
          </a:p>
          <a:p>
            <a:pPr lvl="1"/>
            <a:r>
              <a:rPr lang="en-GB">
                <a:latin typeface="Times New Roman" charset="0"/>
              </a:rPr>
              <a:t>This allow quote characters in strings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Arithmetic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2590800" cy="2447925"/>
          </a:xfrm>
        </p:spPr>
        <p:txBody>
          <a:bodyPr/>
          <a:lstStyle/>
          <a:p>
            <a:r>
              <a:rPr lang="en-GB">
                <a:latin typeface="Times New Roman" charset="0"/>
              </a:rPr>
              <a:t>Python does arithmetic using operators:</a:t>
            </a:r>
          </a:p>
        </p:txBody>
      </p:sp>
      <p:sp>
        <p:nvSpPr>
          <p:cNvPr id="5" name="Rectangle 4"/>
          <p:cNvSpPr/>
          <p:nvPr/>
        </p:nvSpPr>
        <p:spPr>
          <a:xfrm>
            <a:off x="3059113" y="1557338"/>
            <a:ext cx="6049962" cy="41544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2400" b="1" u="sng" dirty="0"/>
              <a:t>Operation</a:t>
            </a:r>
            <a:r>
              <a:rPr lang="en-GB" sz="2400" dirty="0"/>
              <a:t> 		    </a:t>
            </a:r>
            <a:r>
              <a:rPr lang="en-GB" sz="2400" b="1" u="sng" dirty="0"/>
              <a:t>Meaning</a:t>
            </a:r>
            <a:r>
              <a:rPr lang="en-GB" sz="2400" dirty="0"/>
              <a:t> 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x + y</a:t>
            </a:r>
            <a:r>
              <a:rPr lang="en-GB" sz="2400" dirty="0"/>
              <a:t> 		sum of x and y 	 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x - y</a:t>
            </a:r>
            <a:r>
              <a:rPr lang="en-GB" sz="2400" dirty="0"/>
              <a:t> 		difference of x and y 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x * y</a:t>
            </a:r>
            <a:r>
              <a:rPr lang="en-GB" sz="2400" dirty="0"/>
              <a:t> 		product of x and y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x / y</a:t>
            </a:r>
            <a:r>
              <a:rPr lang="en-GB" sz="2400" dirty="0"/>
              <a:t> 		x divided by y	 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x // y</a:t>
            </a:r>
            <a:r>
              <a:rPr lang="en-GB" sz="2400" dirty="0"/>
              <a:t> 		integer division of x by y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x % y</a:t>
            </a:r>
            <a:r>
              <a:rPr lang="en-GB" sz="2400" dirty="0"/>
              <a:t> 		remainder of x / y	 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-x</a:t>
            </a:r>
            <a:r>
              <a:rPr lang="en-GB" sz="2400" dirty="0"/>
              <a:t> 			x negated 	  	 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+x </a:t>
            </a:r>
            <a:r>
              <a:rPr lang="en-GB" sz="2400" dirty="0"/>
              <a:t>			x unchanged 	  	 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</a:t>
            </a:r>
            <a:r>
              <a:rPr lang="en-GB" sz="2400" dirty="0" err="1">
                <a:latin typeface="Courier"/>
                <a:cs typeface="Courier"/>
              </a:rPr>
              <a:t>pow</a:t>
            </a:r>
            <a:r>
              <a:rPr lang="en-GB" sz="2400" dirty="0">
                <a:latin typeface="Courier"/>
                <a:cs typeface="Courier"/>
              </a:rPr>
              <a:t>(x, y)</a:t>
            </a:r>
            <a:r>
              <a:rPr lang="en-GB" sz="2400" dirty="0"/>
              <a:t> 	x to the power y</a:t>
            </a: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 x ** y</a:t>
            </a:r>
            <a:r>
              <a:rPr lang="en-GB" sz="2400" dirty="0"/>
              <a:t> 		x to the power y 	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Impact" charset="0"/>
              </a:rPr>
              <a:t>Arithmetic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8202613" cy="4248150"/>
          </a:xfrm>
        </p:spPr>
        <p:txBody>
          <a:bodyPr/>
          <a:lstStyle/>
          <a:p>
            <a:pPr eaLnBrk="1" hangingPunct="1"/>
            <a:r>
              <a:rPr lang="en-GB">
                <a:latin typeface="Times New Roman" charset="0"/>
              </a:rPr>
              <a:t>Brackets can be used:</a:t>
            </a:r>
          </a:p>
          <a:p>
            <a:pPr lvl="1" eaLnBrk="1" hangingPunct="1"/>
            <a:r>
              <a:rPr lang="en-GB">
                <a:latin typeface="Courier" charset="0"/>
                <a:cs typeface="Courier" charset="0"/>
              </a:rPr>
              <a:t>10 – 5 – 2 </a:t>
            </a:r>
            <a:r>
              <a:rPr lang="en-GB">
                <a:latin typeface="Times New Roman" charset="0"/>
              </a:rPr>
              <a:t>		</a:t>
            </a:r>
            <a:r>
              <a:rPr lang="en-GB">
                <a:solidFill>
                  <a:srgbClr val="FF0000"/>
                </a:solidFill>
                <a:latin typeface="Times New Roman" charset="0"/>
              </a:rPr>
              <a:t>= 3  left to right order </a:t>
            </a:r>
            <a:endParaRPr lang="en-GB">
              <a:latin typeface="Times New Roman" charset="0"/>
            </a:endParaRPr>
          </a:p>
          <a:p>
            <a:pPr lvl="1" eaLnBrk="1" hangingPunct="1"/>
            <a:r>
              <a:rPr lang="en-GB">
                <a:latin typeface="Courier" charset="0"/>
                <a:cs typeface="Courier" charset="0"/>
              </a:rPr>
              <a:t>10 – (5 – 2)</a:t>
            </a:r>
            <a:r>
              <a:rPr lang="en-GB">
                <a:solidFill>
                  <a:srgbClr val="FF0000"/>
                </a:solidFill>
                <a:latin typeface="Courier" charset="0"/>
                <a:cs typeface="Courier" charset="0"/>
              </a:rPr>
              <a:t> </a:t>
            </a:r>
            <a:r>
              <a:rPr lang="en-GB">
                <a:solidFill>
                  <a:srgbClr val="FF0000"/>
                </a:solidFill>
                <a:latin typeface="Times New Roman" charset="0"/>
              </a:rPr>
              <a:t>	= 7  … as in maths</a:t>
            </a:r>
            <a:endParaRPr lang="en-GB">
              <a:latin typeface="Times New Roman" charset="0"/>
            </a:endParaRPr>
          </a:p>
          <a:p>
            <a:pPr eaLnBrk="1" hangingPunct="1"/>
            <a:r>
              <a:rPr lang="en-GB">
                <a:latin typeface="Times New Roman" charset="0"/>
              </a:rPr>
              <a:t>Two kinds of division </a:t>
            </a:r>
          </a:p>
          <a:p>
            <a:pPr lvl="1" eaLnBrk="1" hangingPunct="1"/>
            <a:r>
              <a:rPr lang="en-GB">
                <a:latin typeface="Courier" charset="0"/>
                <a:cs typeface="Courier" charset="0"/>
              </a:rPr>
              <a:t>10/4 </a:t>
            </a:r>
            <a:r>
              <a:rPr lang="en-GB">
                <a:latin typeface="Times New Roman" charset="0"/>
              </a:rPr>
              <a:t>	</a:t>
            </a:r>
            <a:r>
              <a:rPr lang="en-GB">
                <a:solidFill>
                  <a:srgbClr val="FF0000"/>
                </a:solidFill>
                <a:latin typeface="Times New Roman" charset="0"/>
              </a:rPr>
              <a:t>= 2.5 real (floating point) division</a:t>
            </a:r>
          </a:p>
          <a:p>
            <a:pPr lvl="1" eaLnBrk="1" hangingPunct="1"/>
            <a:r>
              <a:rPr lang="en-GB">
                <a:latin typeface="Courier" charset="0"/>
                <a:cs typeface="Courier" charset="0"/>
              </a:rPr>
              <a:t>10//4</a:t>
            </a:r>
            <a:r>
              <a:rPr lang="en-GB">
                <a:latin typeface="Times New Roman" charset="0"/>
              </a:rPr>
              <a:t> 	</a:t>
            </a:r>
            <a:r>
              <a:rPr lang="en-GB">
                <a:solidFill>
                  <a:srgbClr val="FF0000"/>
                </a:solidFill>
                <a:latin typeface="Times New Roman" charset="0"/>
              </a:rPr>
              <a:t>= 2  integer division</a:t>
            </a:r>
          </a:p>
          <a:p>
            <a:pPr eaLnBrk="1" hangingPunct="1"/>
            <a:r>
              <a:rPr lang="en-GB">
                <a:latin typeface="Times New Roman" charset="0"/>
              </a:rPr>
              <a:t>The ‘%’ operator mean remainder</a:t>
            </a:r>
          </a:p>
          <a:p>
            <a:pPr lvl="1" eaLnBrk="1" hangingPunct="1"/>
            <a:r>
              <a:rPr lang="en-GB">
                <a:solidFill>
                  <a:schemeClr val="tx1"/>
                </a:solidFill>
                <a:latin typeface="Courier" charset="0"/>
                <a:cs typeface="Courier" charset="0"/>
              </a:rPr>
              <a:t>10 % 3 </a:t>
            </a:r>
            <a:r>
              <a:rPr lang="en-GB">
                <a:solidFill>
                  <a:srgbClr val="FF0000"/>
                </a:solidFill>
                <a:latin typeface="Courier" charset="0"/>
                <a:cs typeface="Courier" charset="0"/>
              </a:rPr>
              <a:t>= 1</a:t>
            </a:r>
          </a:p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String Concatenation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Times New Roman" charset="0"/>
              </a:rPr>
              <a:t>Python can join strings together</a:t>
            </a:r>
          </a:p>
          <a:p>
            <a:endParaRPr lang="en-GB">
              <a:latin typeface="Times New Roman" charset="0"/>
            </a:endParaRPr>
          </a:p>
          <a:p>
            <a:endParaRPr lang="en-GB">
              <a:latin typeface="Times New Roman" charset="0"/>
            </a:endParaRPr>
          </a:p>
          <a:p>
            <a:endParaRPr lang="en-GB">
              <a:latin typeface="Times New Roman" charset="0"/>
            </a:endParaRP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Notice that the same operator ‘+’ has two different uses</a:t>
            </a:r>
          </a:p>
          <a:p>
            <a:pPr lvl="1"/>
            <a:r>
              <a:rPr lang="en-GB">
                <a:latin typeface="Times New Roman" charset="0"/>
              </a:rPr>
              <a:t>Adding numbers</a:t>
            </a:r>
          </a:p>
          <a:p>
            <a:pPr lvl="1"/>
            <a:r>
              <a:rPr lang="en-GB">
                <a:latin typeface="Times New Roman" charset="0"/>
              </a:rPr>
              <a:t>Joining string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750" y="2565400"/>
            <a:ext cx="80645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’Hello’ + ’World’ </a:t>
            </a:r>
            <a:r>
              <a:rPr lang="en-GB" sz="2400" i="1" dirty="0">
                <a:latin typeface="+mn-lt"/>
                <a:cs typeface="Courier"/>
              </a:rPr>
              <a:t>gives</a:t>
            </a:r>
            <a:r>
              <a:rPr lang="en-GB" sz="2400" dirty="0">
                <a:latin typeface="Courier"/>
                <a:cs typeface="Courier"/>
              </a:rPr>
              <a:t> ’</a:t>
            </a:r>
            <a:r>
              <a:rPr lang="en-GB" sz="2400" dirty="0" err="1">
                <a:latin typeface="Courier"/>
                <a:cs typeface="Courier"/>
              </a:rPr>
              <a:t>HelloWorld</a:t>
            </a:r>
            <a:r>
              <a:rPr lang="en-GB" sz="2400" dirty="0">
                <a:latin typeface="Courier"/>
                <a:cs typeface="Courier"/>
              </a:rPr>
              <a:t>’</a:t>
            </a:r>
          </a:p>
          <a:p>
            <a:pPr>
              <a:defRPr/>
            </a:pPr>
            <a:endParaRPr lang="en-GB" sz="2400" dirty="0">
              <a:latin typeface="Courier"/>
              <a:cs typeface="Courier"/>
            </a:endParaRPr>
          </a:p>
          <a:p>
            <a:pPr>
              <a:defRPr/>
            </a:pPr>
            <a:r>
              <a:rPr lang="en-GB" sz="2400" dirty="0">
                <a:latin typeface="Courier"/>
                <a:cs typeface="Courier"/>
              </a:rPr>
              <a:t>’Hello’ + “ ” + “World”	</a:t>
            </a:r>
            <a:r>
              <a:rPr lang="en-GB" sz="2400" i="1" dirty="0">
                <a:latin typeface="+mn-lt"/>
                <a:cs typeface="Courier"/>
              </a:rPr>
              <a:t>gives</a:t>
            </a:r>
            <a:r>
              <a:rPr lang="en-GB" sz="2400" dirty="0">
                <a:latin typeface="Courier"/>
                <a:cs typeface="Courier"/>
              </a:rPr>
              <a:t> ’Hello World’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>
                <a:latin typeface="Impact" charset="0"/>
              </a:rPr>
              <a:t>Indexing and Slicing Strings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7913687" cy="4248150"/>
          </a:xfrm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</a:rPr>
              <a:t>Indexing get a character from a string</a:t>
            </a:r>
          </a:p>
          <a:p>
            <a:pPr lvl="1" eaLnBrk="1" hangingPunct="1"/>
            <a:r>
              <a:rPr lang="en-GB">
                <a:latin typeface="Courier" charset="0"/>
                <a:cs typeface="Courier" charset="0"/>
              </a:rPr>
              <a:t>"william"[0] </a:t>
            </a:r>
            <a:r>
              <a:rPr lang="en-GB">
                <a:latin typeface="Times New Roman" charset="0"/>
              </a:rPr>
              <a:t>– gives ‘W’</a:t>
            </a:r>
            <a:endParaRPr lang="en-GB" altLang="ja-JP">
              <a:latin typeface="Times New Roman" charset="0"/>
            </a:endParaRPr>
          </a:p>
          <a:p>
            <a:pPr lvl="1" eaLnBrk="1" hangingPunct="1"/>
            <a:r>
              <a:rPr lang="en-GB">
                <a:latin typeface="Courier" charset="0"/>
                <a:cs typeface="Courier" charset="0"/>
              </a:rPr>
              <a:t>"william"[1] </a:t>
            </a:r>
            <a:r>
              <a:rPr lang="en-GB">
                <a:latin typeface="Times New Roman" charset="0"/>
              </a:rPr>
              <a:t>– gives ‘</a:t>
            </a:r>
            <a:r>
              <a:rPr lang="en-GB" altLang="ja-JP">
                <a:latin typeface="Times New Roman" charset="0"/>
              </a:rPr>
              <a:t>i</a:t>
            </a:r>
            <a:r>
              <a:rPr lang="en-GB">
                <a:latin typeface="Times New Roman" charset="0"/>
              </a:rPr>
              <a:t>’</a:t>
            </a:r>
            <a:endParaRPr lang="en-GB" altLang="ja-JP">
              <a:latin typeface="Times New Roman" charset="0"/>
            </a:endParaRPr>
          </a:p>
          <a:p>
            <a:pPr lvl="1" eaLnBrk="1" hangingPunct="1"/>
            <a:r>
              <a:rPr lang="en-GB">
                <a:latin typeface="Courier" charset="0"/>
                <a:cs typeface="Courier" charset="0"/>
              </a:rPr>
              <a:t>"william"[6] </a:t>
            </a:r>
            <a:r>
              <a:rPr lang="en-GB">
                <a:latin typeface="Times New Roman" charset="0"/>
              </a:rPr>
              <a:t>– gives ‘m’</a:t>
            </a:r>
          </a:p>
          <a:p>
            <a:pPr eaLnBrk="1" hangingPunct="1"/>
            <a:r>
              <a:rPr lang="en-GB">
                <a:latin typeface="Times New Roman" charset="0"/>
              </a:rPr>
              <a:t>Notice that numbering starts from zero</a:t>
            </a:r>
          </a:p>
          <a:p>
            <a:pPr eaLnBrk="1" hangingPunct="1"/>
            <a:endParaRPr lang="en-GB">
              <a:latin typeface="Times New Roman" charset="0"/>
            </a:endParaRPr>
          </a:p>
          <a:p>
            <a:pPr eaLnBrk="1" hangingPunct="1"/>
            <a:r>
              <a:rPr lang="en-GB">
                <a:latin typeface="Times New Roman" charset="0"/>
              </a:rPr>
              <a:t>Slicing is used to get a subrange</a:t>
            </a:r>
          </a:p>
          <a:p>
            <a:pPr lvl="1" eaLnBrk="1" hangingPunct="1"/>
            <a:r>
              <a:rPr lang="en-GB">
                <a:latin typeface="Courier" charset="0"/>
                <a:cs typeface="Courier" charset="0"/>
              </a:rPr>
              <a:t>"william"[1:4]</a:t>
            </a:r>
            <a:r>
              <a:rPr lang="en-GB">
                <a:latin typeface="Times New Roman" charset="0"/>
              </a:rPr>
              <a:t> – gives ‘ill’</a:t>
            </a:r>
          </a:p>
          <a:p>
            <a:pPr lvl="1" eaLnBrk="1" hangingPunct="1"/>
            <a:r>
              <a:rPr lang="en-GB">
                <a:latin typeface="Times New Roman" charset="0"/>
              </a:rPr>
              <a:t>Notice that the slice [N:M] includes N but not M </a:t>
            </a:r>
            <a:endParaRPr lang="en-US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Impact" charset="0"/>
              </a:rPr>
              <a:t>String Length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3095625"/>
          </a:xfrm>
        </p:spPr>
        <p:txBody>
          <a:bodyPr/>
          <a:lstStyle/>
          <a:p>
            <a:r>
              <a:rPr lang="en-GB" dirty="0">
                <a:latin typeface="Times New Roman" charset="0"/>
              </a:rPr>
              <a:t>You can find the length of a string using ‘</a:t>
            </a:r>
            <a:r>
              <a:rPr lang="en-GB" altLang="ja-JP" dirty="0" err="1">
                <a:latin typeface="Times New Roman" charset="0"/>
              </a:rPr>
              <a:t>len</a:t>
            </a:r>
            <a:r>
              <a:rPr lang="en-GB" altLang="ja-JP" dirty="0">
                <a:latin typeface="Times New Roman" charset="0"/>
              </a:rPr>
              <a:t>()</a:t>
            </a:r>
            <a:r>
              <a:rPr lang="en-GB" dirty="0">
                <a:latin typeface="Times New Roman" charset="0"/>
              </a:rPr>
              <a:t>’</a:t>
            </a:r>
            <a:endParaRPr lang="en-GB" altLang="ja-JP" dirty="0">
              <a:latin typeface="Times New Roman" charset="0"/>
            </a:endParaRPr>
          </a:p>
          <a:p>
            <a:pPr lvl="1"/>
            <a:r>
              <a:rPr lang="en-GB" dirty="0" err="1">
                <a:latin typeface="Courier" charset="0"/>
                <a:cs typeface="Courier" charset="0"/>
              </a:rPr>
              <a:t>len</a:t>
            </a:r>
            <a:r>
              <a:rPr lang="en-GB" dirty="0">
                <a:latin typeface="Courier" charset="0"/>
                <a:cs typeface="Courier" charset="0"/>
              </a:rPr>
              <a:t>(“William”) </a:t>
            </a:r>
            <a:r>
              <a:rPr lang="en-GB" dirty="0">
                <a:latin typeface="Times New Roman" charset="0"/>
              </a:rPr>
              <a:t>– gives 7</a:t>
            </a:r>
          </a:p>
          <a:p>
            <a:pPr lvl="1"/>
            <a:r>
              <a:rPr lang="en-GB" dirty="0" err="1">
                <a:latin typeface="Courier" charset="0"/>
                <a:cs typeface="Courier" charset="0"/>
              </a:rPr>
              <a:t>len</a:t>
            </a:r>
            <a:r>
              <a:rPr lang="en-GB" dirty="0">
                <a:latin typeface="Courier" charset="0"/>
                <a:cs typeface="Courier" charset="0"/>
              </a:rPr>
              <a:t>(“”) </a:t>
            </a:r>
            <a:r>
              <a:rPr lang="en-GB" dirty="0">
                <a:latin typeface="Times New Roman" charset="0"/>
              </a:rPr>
              <a:t>– gives 0</a:t>
            </a:r>
          </a:p>
          <a:p>
            <a:pPr lvl="1"/>
            <a:endParaRPr lang="en-GB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Finding a Character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762000" y="1628775"/>
            <a:ext cx="7620000" cy="3095625"/>
          </a:xfrm>
        </p:spPr>
        <p:txBody>
          <a:bodyPr/>
          <a:lstStyle/>
          <a:p>
            <a:r>
              <a:rPr lang="en-GB">
                <a:latin typeface="Times New Roman" charset="0"/>
              </a:rPr>
              <a:t>Where is a character in a string? Use the .index() method</a:t>
            </a:r>
          </a:p>
          <a:p>
            <a:pPr lvl="1"/>
            <a:r>
              <a:rPr lang="en-GB">
                <a:latin typeface="Courier" charset="0"/>
                <a:cs typeface="Courier" charset="0"/>
              </a:rPr>
              <a:t>“David Cameron“.index(“ “)</a:t>
            </a:r>
            <a:r>
              <a:rPr lang="en-GB">
                <a:latin typeface="Times New Roman" charset="0"/>
              </a:rPr>
              <a:t> – give 5</a:t>
            </a:r>
          </a:p>
          <a:p>
            <a:pPr lvl="1"/>
            <a:r>
              <a:rPr lang="en-GB">
                <a:latin typeface="Courier" charset="0"/>
                <a:cs typeface="Courier" charset="0"/>
              </a:rPr>
              <a:t>“David Cameron“.index(“a“)</a:t>
            </a:r>
            <a:r>
              <a:rPr lang="en-GB">
                <a:latin typeface="Times New Roman" charset="0"/>
              </a:rPr>
              <a:t> – give 1</a:t>
            </a:r>
          </a:p>
          <a:p>
            <a:endParaRPr lang="en-GB">
              <a:latin typeface="Times New Roman" charset="0"/>
            </a:endParaRPr>
          </a:p>
          <a:p>
            <a:r>
              <a:rPr lang="en-GB">
                <a:latin typeface="Times New Roman" charset="0"/>
              </a:rPr>
              <a:t>Note: index finds the first character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213" y="4293096"/>
            <a:ext cx="7920037" cy="19399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2400" b="1" dirty="0"/>
              <a:t>Technical Note</a:t>
            </a:r>
          </a:p>
          <a:p>
            <a:pPr>
              <a:defRPr/>
            </a:pPr>
            <a:r>
              <a:rPr lang="en-GB" sz="2400" dirty="0"/>
              <a:t>Why is ‘.index()’ written in a different way to ‘</a:t>
            </a:r>
            <a:r>
              <a:rPr lang="en-GB" sz="2400" dirty="0" err="1"/>
              <a:t>len</a:t>
            </a:r>
            <a:r>
              <a:rPr lang="en-GB" sz="2400" dirty="0"/>
              <a:t>()’?</a:t>
            </a:r>
          </a:p>
          <a:p>
            <a:pPr marL="442913" indent="-257175">
              <a:buFont typeface="Arial"/>
              <a:buChar char="•"/>
              <a:defRPr/>
            </a:pPr>
            <a:r>
              <a:rPr lang="en-GB" sz="2400" dirty="0"/>
              <a:t>‘</a:t>
            </a:r>
            <a:r>
              <a:rPr lang="en-GB" sz="2400" dirty="0" err="1"/>
              <a:t>len</a:t>
            </a:r>
            <a:r>
              <a:rPr lang="en-GB" sz="2400" dirty="0"/>
              <a:t>’ is a built in function</a:t>
            </a:r>
          </a:p>
          <a:p>
            <a:pPr marL="442913" indent="-257175">
              <a:buFont typeface="Arial"/>
              <a:buChar char="•"/>
              <a:defRPr/>
            </a:pPr>
            <a:r>
              <a:rPr lang="en-GB" sz="2400" dirty="0"/>
              <a:t>‘.index()’ is a method</a:t>
            </a:r>
          </a:p>
          <a:p>
            <a:pPr>
              <a:defRPr/>
            </a:pPr>
            <a:r>
              <a:rPr lang="en-GB" sz="2400" dirty="0"/>
              <a:t>This difference will become clearer later.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Impact" charset="0"/>
              </a:rPr>
              <a:t>Errors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</a:rPr>
              <a:t>Python has fewer errors than other languages (e.g. Java)</a:t>
            </a:r>
          </a:p>
          <a:p>
            <a:pPr lvl="1" eaLnBrk="1" hangingPunct="1"/>
            <a:r>
              <a:rPr lang="en-US">
                <a:latin typeface="Times New Roman" charset="0"/>
              </a:rPr>
              <a:t>This has both pros and cons</a:t>
            </a:r>
          </a:p>
          <a:p>
            <a:pPr eaLnBrk="1" hangingPunct="1"/>
            <a:r>
              <a:rPr lang="en-US">
                <a:latin typeface="Times New Roman" charset="0"/>
              </a:rPr>
              <a:t>Not everything we write makes sense</a:t>
            </a:r>
          </a:p>
          <a:p>
            <a:pPr eaLnBrk="1" hangingPunct="1"/>
            <a:r>
              <a:rPr lang="en-US">
                <a:latin typeface="Times New Roman" charset="0"/>
              </a:rPr>
              <a:t>Syntax error: </a:t>
            </a:r>
            <a:r>
              <a:rPr lang="en-US" i="1">
                <a:latin typeface="Times New Roman" charset="0"/>
              </a:rPr>
              <a:t>“I can’t understand what you are asking”</a:t>
            </a:r>
          </a:p>
          <a:p>
            <a:pPr lvl="1" eaLnBrk="1" hangingPunct="1"/>
            <a:r>
              <a:rPr lang="en-US">
                <a:latin typeface="Courier" charset="0"/>
                <a:cs typeface="Courier" charset="0"/>
              </a:rPr>
              <a:t>123abc</a:t>
            </a:r>
            <a:r>
              <a:rPr lang="en-US">
                <a:latin typeface="Times New Roman" charset="0"/>
              </a:rPr>
              <a:t> </a:t>
            </a:r>
            <a:r>
              <a:rPr lang="en-US">
                <a:solidFill>
                  <a:srgbClr val="FF0000"/>
                </a:solidFill>
                <a:latin typeface="Times New Roman" charset="0"/>
              </a:rPr>
              <a:t>– not a number</a:t>
            </a:r>
          </a:p>
          <a:p>
            <a:pPr lvl="1" eaLnBrk="1" hangingPunct="1"/>
            <a:r>
              <a:rPr lang="en-US">
                <a:latin typeface="Courier" charset="0"/>
                <a:cs typeface="Courier" charset="0"/>
              </a:rPr>
              <a:t>1 ! 3 </a:t>
            </a:r>
            <a:r>
              <a:rPr lang="en-US">
                <a:solidFill>
                  <a:srgbClr val="FF0000"/>
                </a:solidFill>
                <a:latin typeface="Times New Roman" charset="0"/>
              </a:rPr>
              <a:t>– not an operator</a:t>
            </a:r>
          </a:p>
          <a:p>
            <a:pPr lvl="1" eaLnBrk="1" hangingPunct="1"/>
            <a:r>
              <a:rPr lang="en-US">
                <a:latin typeface="Courier" charset="0"/>
                <a:cs typeface="Courier" charset="0"/>
              </a:rPr>
              <a:t>“hello </a:t>
            </a:r>
            <a:r>
              <a:rPr lang="en-US">
                <a:solidFill>
                  <a:srgbClr val="FF0000"/>
                </a:solidFill>
                <a:latin typeface="Times New Roman" charset="0"/>
              </a:rPr>
              <a:t>– a string with no end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Evaluation Errors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>
                <a:latin typeface="Times New Roman" charset="0"/>
              </a:rPr>
              <a:t>“The text looks ok but when I try to calculate, it makes no sense”</a:t>
            </a:r>
          </a:p>
          <a:p>
            <a:pPr lvl="1"/>
            <a:r>
              <a:rPr lang="en-GB">
                <a:latin typeface="Times New Roman" charset="0"/>
              </a:rPr>
              <a:t>42 + “hello” – can’t combine a number and a string</a:t>
            </a:r>
          </a:p>
          <a:p>
            <a:pPr lvl="1"/>
            <a:r>
              <a:rPr lang="en-GB">
                <a:latin typeface="Times New Roman" charset="0"/>
              </a:rPr>
              <a:t>42 / 0 – can’t divide by zero</a:t>
            </a:r>
          </a:p>
          <a:p>
            <a:pPr lvl="1"/>
            <a:r>
              <a:rPr lang="en-GB">
                <a:latin typeface="Times New Roman" charset="0"/>
              </a:rPr>
              <a:t>“hello”[17] – can’t index beyond the end</a:t>
            </a:r>
          </a:p>
          <a:p>
            <a:endParaRPr lang="en-GB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All values belong to a particular type</a:t>
            </a:r>
          </a:p>
          <a:p>
            <a:endParaRPr lang="en-GB" dirty="0"/>
          </a:p>
          <a:p>
            <a:r>
              <a:rPr lang="en-GB" dirty="0" smtClean="0"/>
              <a:t>Strings</a:t>
            </a:r>
          </a:p>
          <a:p>
            <a:r>
              <a:rPr lang="en-GB" dirty="0" smtClean="0"/>
              <a:t>Numbers</a:t>
            </a:r>
          </a:p>
          <a:p>
            <a:pPr lvl="1"/>
            <a:r>
              <a:rPr lang="en-GB" dirty="0" smtClean="0"/>
              <a:t>Integer</a:t>
            </a:r>
          </a:p>
          <a:p>
            <a:pPr lvl="1"/>
            <a:r>
              <a:rPr lang="en-GB" dirty="0" smtClean="0"/>
              <a:t>Floating point</a:t>
            </a:r>
          </a:p>
          <a:p>
            <a:pPr lvl="1"/>
            <a:endParaRPr lang="en-GB" dirty="0"/>
          </a:p>
          <a:p>
            <a:r>
              <a:rPr lang="en-GB" dirty="0" smtClean="0"/>
              <a:t>An operator works for values of the correct type </a:t>
            </a:r>
            <a:r>
              <a:rPr lang="en-GB" b="1" dirty="0" smtClean="0"/>
              <a:t>or types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7604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762000" y="1052513"/>
            <a:ext cx="7543800" cy="2605087"/>
          </a:xfrm>
        </p:spPr>
        <p:txBody>
          <a:bodyPr/>
          <a:lstStyle/>
          <a:p>
            <a:pPr algn="ctr" eaLnBrk="1" hangingPunct="1"/>
            <a:r>
              <a:rPr lang="en-US" sz="6000" dirty="0">
                <a:latin typeface="Impact" charset="0"/>
              </a:rPr>
              <a:t/>
            </a:r>
            <a:br>
              <a:rPr lang="en-US" sz="6000" dirty="0">
                <a:latin typeface="Impact" charset="0"/>
              </a:rPr>
            </a:br>
            <a:r>
              <a:rPr lang="en-US" sz="6000" dirty="0" smtClean="0">
                <a:latin typeface="Impact" charset="0"/>
              </a:rPr>
              <a:t/>
            </a:r>
            <a:br>
              <a:rPr lang="en-US" sz="6000" dirty="0" smtClean="0">
                <a:latin typeface="Impact" charset="0"/>
              </a:rPr>
            </a:br>
            <a:r>
              <a:rPr lang="en-US" sz="4400" dirty="0" smtClean="0">
                <a:latin typeface="Impact" charset="0"/>
              </a:rPr>
              <a:t>Input a Number</a:t>
            </a:r>
            <a:endParaRPr lang="en-US" sz="6000" dirty="0">
              <a:latin typeface="Impact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77072"/>
            <a:ext cx="7986713" cy="163792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21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Input a Number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3886200"/>
          </a:xfrm>
        </p:spPr>
        <p:txBody>
          <a:bodyPr/>
          <a:lstStyle/>
          <a:p>
            <a:r>
              <a:rPr lang="en-GB" dirty="0" smtClean="0"/>
              <a:t>Input always reads a string</a:t>
            </a:r>
          </a:p>
          <a:p>
            <a:pPr lvl="1"/>
            <a:r>
              <a:rPr lang="en-GB" dirty="0" smtClean="0"/>
              <a:t>Must not confuse string and number</a:t>
            </a:r>
          </a:p>
          <a:p>
            <a:r>
              <a:rPr lang="en-GB" dirty="0" smtClean="0"/>
              <a:t>Consider: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The result is: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39552" y="2805896"/>
            <a:ext cx="7416824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urier"/>
                <a:cs typeface="Courier"/>
              </a:rPr>
              <a:t>#This program calculates </a:t>
            </a:r>
            <a:r>
              <a:rPr lang="en-GB" sz="2000" dirty="0" smtClean="0">
                <a:latin typeface="Courier"/>
                <a:cs typeface="Courier"/>
              </a:rPr>
              <a:t>your age next year</a:t>
            </a:r>
            <a:endParaRPr lang="en-GB" sz="2000" dirty="0">
              <a:latin typeface="Courier"/>
              <a:cs typeface="Courier"/>
            </a:endParaRPr>
          </a:p>
          <a:p>
            <a:r>
              <a:rPr lang="en-GB" sz="2000" dirty="0">
                <a:latin typeface="Courier"/>
                <a:cs typeface="Courier"/>
              </a:rPr>
              <a:t>#... unfortunately it does not work</a:t>
            </a:r>
          </a:p>
          <a:p>
            <a:r>
              <a:rPr lang="en-GB" sz="2000" dirty="0">
                <a:latin typeface="Courier"/>
                <a:cs typeface="Courier"/>
              </a:rPr>
              <a:t>age = input("How old are you? ")</a:t>
            </a:r>
          </a:p>
          <a:p>
            <a:r>
              <a:rPr lang="en-GB" sz="2000" dirty="0">
                <a:latin typeface="Courier"/>
                <a:cs typeface="Courier"/>
              </a:rPr>
              <a:t>print("Next year you will be", age+1)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4966136"/>
            <a:ext cx="8604448" cy="16312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urier"/>
                <a:cs typeface="Courier"/>
              </a:rPr>
              <a:t>How old are you? </a:t>
            </a:r>
            <a:r>
              <a:rPr lang="en-GB" sz="2000" u="sng" dirty="0">
                <a:latin typeface="Courier"/>
                <a:cs typeface="Courier"/>
              </a:rPr>
              <a:t>21</a:t>
            </a:r>
          </a:p>
          <a:p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Traceback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 (most recent call last):</a:t>
            </a:r>
          </a:p>
          <a:p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  File </a:t>
            </a:r>
            <a:r>
              <a:rPr lang="en-GB" sz="2000" dirty="0" smtClean="0">
                <a:solidFill>
                  <a:srgbClr val="FF0000"/>
                </a:solidFill>
                <a:latin typeface="Courier"/>
                <a:cs typeface="Courier"/>
              </a:rPr>
              <a:t>“age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-</a:t>
            </a:r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wrong.py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", line 4, in &lt;module&gt;</a:t>
            </a:r>
          </a:p>
          <a:p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    print("Next year you will be", age+1)</a:t>
            </a:r>
          </a:p>
          <a:p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TypeError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: Can't convert '</a:t>
            </a:r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int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' object to </a:t>
            </a:r>
            <a:r>
              <a:rPr lang="en-GB" sz="2000" dirty="0" err="1">
                <a:solidFill>
                  <a:srgbClr val="FF0000"/>
                </a:solidFill>
                <a:latin typeface="Courier"/>
                <a:cs typeface="Courier"/>
              </a:rPr>
              <a:t>str</a:t>
            </a:r>
            <a:r>
              <a:rPr lang="en-GB" sz="2000" dirty="0">
                <a:solidFill>
                  <a:srgbClr val="FF0000"/>
                </a:solidFill>
                <a:latin typeface="Courier"/>
                <a:cs typeface="Courier"/>
              </a:rPr>
              <a:t> implicitly</a:t>
            </a:r>
          </a:p>
        </p:txBody>
      </p:sp>
    </p:spTree>
    <p:extLst>
      <p:ext uri="{BB962C8B-B14F-4D97-AF65-F5344CB8AC3E}">
        <p14:creationId xmlns:p14="http://schemas.microsoft.com/office/powerpoint/2010/main" val="3143851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Using the ‘int’ function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Use the ‘</a:t>
            </a:r>
            <a:r>
              <a:rPr lang="en-GB" dirty="0" err="1" smtClean="0"/>
              <a:t>int</a:t>
            </a:r>
            <a:r>
              <a:rPr lang="en-GB" dirty="0" smtClean="0"/>
              <a:t>’ function to convert a string (of digits) to a number</a:t>
            </a:r>
          </a:p>
          <a:p>
            <a:r>
              <a:rPr lang="en-GB" dirty="0" smtClean="0"/>
              <a:t>Try the corrected program: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27584" y="3473713"/>
            <a:ext cx="7416824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urier"/>
                <a:cs typeface="Courier"/>
              </a:rPr>
              <a:t>#This program calculates </a:t>
            </a:r>
            <a:r>
              <a:rPr lang="en-GB" sz="2000" dirty="0" smtClean="0">
                <a:latin typeface="Courier"/>
                <a:cs typeface="Courier"/>
              </a:rPr>
              <a:t>your age next year</a:t>
            </a:r>
            <a:endParaRPr lang="en-GB" sz="2000" dirty="0">
              <a:latin typeface="Courier"/>
              <a:cs typeface="Courier"/>
            </a:endParaRPr>
          </a:p>
          <a:p>
            <a:r>
              <a:rPr lang="en-GB" sz="2000" dirty="0" smtClean="0">
                <a:latin typeface="Courier"/>
                <a:cs typeface="Courier"/>
              </a:rPr>
              <a:t>age </a:t>
            </a:r>
            <a:r>
              <a:rPr lang="en-GB" sz="2000" dirty="0">
                <a:latin typeface="Courier"/>
                <a:cs typeface="Courier"/>
              </a:rPr>
              <a:t>= input("How old are you? ")</a:t>
            </a:r>
          </a:p>
          <a:p>
            <a:r>
              <a:rPr lang="en-GB" sz="2000" dirty="0">
                <a:latin typeface="Courier"/>
                <a:cs typeface="Courier"/>
              </a:rPr>
              <a:t>print("Next year you will be", </a:t>
            </a:r>
            <a:r>
              <a:rPr lang="en-GB" sz="2000" dirty="0" err="1" smtClean="0">
                <a:latin typeface="Courier"/>
                <a:cs typeface="Courier"/>
              </a:rPr>
              <a:t>int</a:t>
            </a:r>
            <a:r>
              <a:rPr lang="en-GB" sz="2000" dirty="0" smtClean="0">
                <a:latin typeface="Courier"/>
                <a:cs typeface="Courier"/>
              </a:rPr>
              <a:t>(age)+</a:t>
            </a:r>
            <a:r>
              <a:rPr lang="en-GB" sz="2000" dirty="0">
                <a:latin typeface="Courier"/>
                <a:cs typeface="Courier"/>
              </a:rPr>
              <a:t>1)</a:t>
            </a:r>
          </a:p>
        </p:txBody>
      </p:sp>
    </p:spTree>
    <p:extLst>
      <p:ext uri="{BB962C8B-B14F-4D97-AF65-F5344CB8AC3E}">
        <p14:creationId xmlns:p14="http://schemas.microsoft.com/office/powerpoint/2010/main" val="2831651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762000" y="1700808"/>
            <a:ext cx="7543800" cy="2664296"/>
          </a:xfrm>
        </p:spPr>
        <p:txBody>
          <a:bodyPr/>
          <a:lstStyle/>
          <a:p>
            <a:pPr algn="ctr" eaLnBrk="1" hangingPunct="1"/>
            <a:r>
              <a:rPr lang="en-US" sz="3600" dirty="0">
                <a:latin typeface="Impact" charset="0"/>
              </a:rPr>
              <a:t/>
            </a:r>
            <a:br>
              <a:rPr lang="en-US" sz="3600" dirty="0">
                <a:latin typeface="Impact" charset="0"/>
              </a:rPr>
            </a:br>
            <a:r>
              <a:rPr lang="en-US" sz="3600" dirty="0" smtClean="0">
                <a:latin typeface="Impact" charset="0"/>
              </a:rPr>
              <a:t>Where do Functions Come From?</a:t>
            </a:r>
            <a:br>
              <a:rPr lang="en-US" sz="3600" dirty="0" smtClean="0">
                <a:latin typeface="Impact" charset="0"/>
              </a:rPr>
            </a:br>
            <a:r>
              <a:rPr lang="en-US" sz="3600" dirty="0" smtClean="0">
                <a:latin typeface="Impact" charset="0"/>
              </a:rPr>
              <a:t/>
            </a:r>
            <a:br>
              <a:rPr lang="en-US" sz="3600" dirty="0" smtClean="0">
                <a:latin typeface="Impact" charset="0"/>
              </a:rPr>
            </a:br>
            <a:r>
              <a:rPr lang="en-US" sz="3600" dirty="0" smtClean="0">
                <a:latin typeface="Impact" charset="0"/>
              </a:rPr>
              <a:t>Python Library</a:t>
            </a:r>
            <a:endParaRPr lang="en-US" sz="3600" dirty="0">
              <a:latin typeface="Impact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77072"/>
            <a:ext cx="7986713" cy="163792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476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509119"/>
            <a:ext cx="7620000" cy="1367805"/>
          </a:xfrm>
        </p:spPr>
        <p:txBody>
          <a:bodyPr/>
          <a:lstStyle/>
          <a:p>
            <a:r>
              <a:rPr lang="en-GB" dirty="0" smtClean="0"/>
              <a:t>Where do the functions come from?</a:t>
            </a:r>
          </a:p>
          <a:p>
            <a:r>
              <a:rPr lang="en-GB" dirty="0" smtClean="0"/>
              <a:t>How do we find about these functions?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014013"/>
              </p:ext>
            </p:extLst>
          </p:nvPr>
        </p:nvGraphicFramePr>
        <p:xfrm>
          <a:off x="762000" y="1628775"/>
          <a:ext cx="7620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848"/>
                <a:gridCol w="5178152"/>
              </a:tblGrid>
              <a:tr h="15481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Function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Description</a:t>
                      </a:r>
                      <a:endParaRPr lang="en-GB" sz="2400" dirty="0"/>
                    </a:p>
                  </a:txBody>
                  <a:tcPr/>
                </a:tc>
              </a:tr>
              <a:tr h="154811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print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Write some output</a:t>
                      </a:r>
                      <a:endParaRPr lang="en-GB" sz="2400" dirty="0"/>
                    </a:p>
                  </a:txBody>
                  <a:tcPr/>
                </a:tc>
              </a:tr>
              <a:tr h="154811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input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Get keyboard</a:t>
                      </a:r>
                      <a:r>
                        <a:rPr lang="en-GB" sz="2400" baseline="0" dirty="0" smtClean="0"/>
                        <a:t> input</a:t>
                      </a:r>
                      <a:endParaRPr lang="en-GB" sz="2400" dirty="0"/>
                    </a:p>
                  </a:txBody>
                  <a:tcPr/>
                </a:tc>
              </a:tr>
              <a:tr h="154811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</a:t>
                      </a:r>
                      <a:r>
                        <a:rPr lang="en-GB" sz="2400" dirty="0" err="1" smtClean="0">
                          <a:latin typeface="Courier"/>
                          <a:cs typeface="Courier"/>
                        </a:rPr>
                        <a:t>len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Find length of a string</a:t>
                      </a:r>
                      <a:endParaRPr lang="en-GB" sz="2400" dirty="0"/>
                    </a:p>
                  </a:txBody>
                  <a:tcPr/>
                </a:tc>
              </a:tr>
              <a:tr h="154811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urier"/>
                          <a:cs typeface="Courier"/>
                        </a:rPr>
                        <a:t> </a:t>
                      </a:r>
                      <a:r>
                        <a:rPr lang="en-GB" sz="2400" dirty="0" err="1" smtClean="0">
                          <a:latin typeface="Courier"/>
                          <a:cs typeface="Courier"/>
                        </a:rPr>
                        <a:t>int</a:t>
                      </a:r>
                      <a:endParaRPr lang="en-GB" sz="2400" dirty="0">
                        <a:latin typeface="Courier"/>
                        <a:cs typeface="Courie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Convert</a:t>
                      </a:r>
                      <a:r>
                        <a:rPr lang="en-GB" sz="2400" baseline="0" dirty="0" smtClean="0"/>
                        <a:t> </a:t>
                      </a:r>
                      <a:r>
                        <a:rPr lang="en-GB" sz="2400" dirty="0" smtClean="0"/>
                        <a:t>string to integer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16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Library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Software written (and tested) by someone else for you to use in your program</a:t>
            </a:r>
          </a:p>
          <a:p>
            <a:r>
              <a:rPr lang="en-GB" dirty="0" smtClean="0"/>
              <a:t>Good news</a:t>
            </a:r>
          </a:p>
          <a:p>
            <a:r>
              <a:rPr lang="en-GB" dirty="0" smtClean="0"/>
              <a:t>BUT</a:t>
            </a:r>
          </a:p>
          <a:p>
            <a:pPr lvl="1"/>
            <a:r>
              <a:rPr lang="en-GB" dirty="0" smtClean="0"/>
              <a:t>More complex than the language</a:t>
            </a:r>
          </a:p>
          <a:p>
            <a:pPr lvl="1"/>
            <a:r>
              <a:rPr lang="en-GB" dirty="0" smtClean="0"/>
              <a:t>Just learn the bits you need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97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0"/>
            <a:ext cx="8286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90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Built-In 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31032"/>
            <a:ext cx="7543800" cy="4246240"/>
          </a:xfrm>
        </p:spPr>
        <p:txBody>
          <a:bodyPr>
            <a:normAutofit/>
          </a:bodyPr>
          <a:lstStyle/>
          <a:p>
            <a:r>
              <a:rPr lang="en-GB" dirty="0" smtClean="0"/>
              <a:t>Look at the documentation for built </a:t>
            </a:r>
            <a:r>
              <a:rPr lang="en-GB" dirty="0"/>
              <a:t>in functions: </a:t>
            </a:r>
            <a:r>
              <a:rPr lang="en-GB" dirty="0">
                <a:hlinkClick r:id="rId2"/>
              </a:rPr>
              <a:t>http://docs.python.org/3.2/library/</a:t>
            </a:r>
            <a:r>
              <a:rPr lang="en-GB" dirty="0" smtClean="0">
                <a:hlinkClick r:id="rId2"/>
              </a:rPr>
              <a:t>functions.html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It may be available on your machine, from the IDE</a:t>
            </a:r>
          </a:p>
          <a:p>
            <a:r>
              <a:rPr lang="en-GB" dirty="0" smtClean="0"/>
              <a:t>Look up the functions we have already covered</a:t>
            </a:r>
          </a:p>
          <a:p>
            <a:pPr lvl="1"/>
            <a:r>
              <a:rPr lang="en-GB" dirty="0"/>
              <a:t>p</a:t>
            </a:r>
            <a:r>
              <a:rPr lang="en-GB" dirty="0" smtClean="0"/>
              <a:t>rint, input, </a:t>
            </a:r>
            <a:r>
              <a:rPr lang="en-GB" dirty="0" err="1" smtClean="0"/>
              <a:t>len</a:t>
            </a:r>
            <a:r>
              <a:rPr lang="en-GB" dirty="0" smtClean="0"/>
              <a:t>, </a:t>
            </a:r>
            <a:r>
              <a:rPr lang="en-GB" dirty="0" err="1" smtClean="0"/>
              <a:t>int</a:t>
            </a:r>
            <a:endParaRPr lang="en-GB" dirty="0" smtClean="0"/>
          </a:p>
          <a:p>
            <a:r>
              <a:rPr lang="en-GB" dirty="0" smtClean="0"/>
              <a:t>Also look at:</a:t>
            </a:r>
          </a:p>
          <a:p>
            <a:pPr lvl="1"/>
            <a:r>
              <a:rPr lang="en-GB" dirty="0" smtClean="0"/>
              <a:t>min, max, </a:t>
            </a:r>
            <a:r>
              <a:rPr lang="en-GB" dirty="0" err="1" smtClean="0"/>
              <a:t>ord</a:t>
            </a:r>
            <a:r>
              <a:rPr lang="en-GB" dirty="0" smtClean="0"/>
              <a:t>, </a:t>
            </a:r>
            <a:r>
              <a:rPr lang="en-GB" dirty="0" err="1" smtClean="0"/>
              <a:t>chr</a:t>
            </a:r>
            <a:r>
              <a:rPr lang="en-GB" dirty="0" smtClean="0"/>
              <a:t>, </a:t>
            </a:r>
            <a:r>
              <a:rPr lang="en-GB" dirty="0" err="1" smtClean="0"/>
              <a:t>pow</a:t>
            </a:r>
            <a:r>
              <a:rPr lang="en-GB" dirty="0" smtClean="0"/>
              <a:t>, abs, bin</a:t>
            </a:r>
          </a:p>
          <a:p>
            <a:r>
              <a:rPr lang="en-GB" dirty="0" smtClean="0"/>
              <a:t>… and string </a:t>
            </a:r>
            <a:r>
              <a:rPr lang="en-GB" dirty="0"/>
              <a:t>methods</a:t>
            </a:r>
          </a:p>
          <a:p>
            <a:pPr lvl="1"/>
            <a:r>
              <a:rPr lang="en-GB" dirty="0">
                <a:hlinkClick r:id="rId3"/>
              </a:rPr>
              <a:t>http://docs.python.org/3.2/library/stdtypes.html#string-</a:t>
            </a:r>
            <a:r>
              <a:rPr lang="en-GB" dirty="0" smtClean="0">
                <a:hlinkClick r:id="rId3"/>
              </a:rPr>
              <a:t>methods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539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Impact" charset="0"/>
              </a:rPr>
              <a:t>Summary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>
                <a:latin typeface="Times New Roman" charset="0"/>
              </a:rPr>
              <a:t>Introduced some Python expressions</a:t>
            </a:r>
          </a:p>
          <a:p>
            <a:r>
              <a:rPr lang="en-GB" dirty="0">
                <a:latin typeface="Times New Roman" charset="0"/>
              </a:rPr>
              <a:t>An expression has a value</a:t>
            </a:r>
          </a:p>
          <a:p>
            <a:r>
              <a:rPr lang="en-GB" dirty="0">
                <a:latin typeface="Times New Roman" charset="0"/>
              </a:rPr>
              <a:t>… unless it creates an error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Some expressions are numbers</a:t>
            </a:r>
          </a:p>
          <a:p>
            <a:r>
              <a:rPr lang="en-GB" dirty="0">
                <a:latin typeface="Times New Roman" charset="0"/>
              </a:rPr>
              <a:t>… others and string</a:t>
            </a:r>
          </a:p>
          <a:p>
            <a:r>
              <a:rPr lang="en-GB" dirty="0">
                <a:latin typeface="Times New Roman" charset="0"/>
              </a:rPr>
              <a:t>… more to learn about</a:t>
            </a:r>
            <a:r>
              <a:rPr lang="en-GB" dirty="0" smtClean="0">
                <a:latin typeface="Times New Roman" charset="0"/>
              </a:rPr>
              <a:t>.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There is a library</a:t>
            </a:r>
          </a:p>
          <a:p>
            <a:pPr lvl="1"/>
            <a:r>
              <a:rPr lang="en-GB" dirty="0">
                <a:latin typeface="Times New Roman" charset="0"/>
              </a:rPr>
              <a:t>Good news: lots of code for you to </a:t>
            </a:r>
            <a:r>
              <a:rPr lang="en-GB" dirty="0" smtClean="0">
                <a:latin typeface="Times New Roman" charset="0"/>
              </a:rPr>
              <a:t>use</a:t>
            </a:r>
            <a:endParaRPr lang="en-GB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1589</TotalTime>
  <Words>909</Words>
  <Application>Microsoft Macintosh PowerPoint</Application>
  <PresentationFormat>On-screen Show (4:3)</PresentationFormat>
  <Paragraphs>169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NewsPrint</vt:lpstr>
      <vt:lpstr>Topic 1.2: Python Numbers and Strings</vt:lpstr>
      <vt:lpstr>Aims</vt:lpstr>
      <vt:lpstr>Values – Numbers </vt:lpstr>
      <vt:lpstr>Values – Strings </vt:lpstr>
      <vt:lpstr>Arithmetic</vt:lpstr>
      <vt:lpstr>Arithmetic</vt:lpstr>
      <vt:lpstr>String Concatenation</vt:lpstr>
      <vt:lpstr>Indexing and Slicing Strings</vt:lpstr>
      <vt:lpstr>String Length</vt:lpstr>
      <vt:lpstr>Finding a Character</vt:lpstr>
      <vt:lpstr>Errors</vt:lpstr>
      <vt:lpstr>Evaluation Errors</vt:lpstr>
      <vt:lpstr>Types</vt:lpstr>
      <vt:lpstr>  Input a Number</vt:lpstr>
      <vt:lpstr>Input a Number</vt:lpstr>
      <vt:lpstr>Using the ‘int’ function</vt:lpstr>
      <vt:lpstr> Where do Functions Come From?  Python Library</vt:lpstr>
      <vt:lpstr>Functions So Far</vt:lpstr>
      <vt:lpstr>Library</vt:lpstr>
      <vt:lpstr>PowerPoint Presentation</vt:lpstr>
      <vt:lpstr>Built-In Functions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Nicola Plant</cp:lastModifiedBy>
  <cp:revision>39</cp:revision>
  <cp:lastPrinted>2013-05-03T22:49:00Z</cp:lastPrinted>
  <dcterms:created xsi:type="dcterms:W3CDTF">2012-04-25T07:26:20Z</dcterms:created>
  <dcterms:modified xsi:type="dcterms:W3CDTF">2014-10-06T14:27:00Z</dcterms:modified>
</cp:coreProperties>
</file>