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handoutMasterIdLst>
    <p:handoutMasterId r:id="rId11"/>
  </p:handoutMasterIdLst>
  <p:sldIdLst>
    <p:sldId id="295" r:id="rId2"/>
    <p:sldId id="282" r:id="rId3"/>
    <p:sldId id="283" r:id="rId4"/>
    <p:sldId id="284" r:id="rId5"/>
    <p:sldId id="285" r:id="rId6"/>
    <p:sldId id="286" r:id="rId7"/>
    <p:sldId id="288" r:id="rId8"/>
    <p:sldId id="294" r:id="rId9"/>
    <p:sldId id="292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9" autoAdjust="0"/>
    <p:restoredTop sz="94737" autoAdjust="0"/>
  </p:normalViewPr>
  <p:slideViewPr>
    <p:cSldViewPr snapToObjects="1">
      <p:cViewPr varScale="1">
        <p:scale>
          <a:sx n="76" d="100"/>
          <a:sy n="76" d="100"/>
        </p:scale>
        <p:origin x="-341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v4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3F5DF-1088-454D-99C5-FF901DE6A82F}" type="datetimeFigureOut">
              <a:rPr lang="en-US" smtClean="0"/>
              <a:t>06/10/2014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v4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516C2-3603-7D41-8494-EEB870D1D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84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404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48880"/>
            <a:ext cx="7543800" cy="1524000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402C4-4F66-C040-9D06-404032BB3C42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C9C3FC-B995-D04F-AEFB-0FB590067E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37065A-E1B3-1A45-874C-87041C60566B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69AB4-CFA1-534E-AE62-4D94F23FF2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1510F-52C1-AB47-BBA6-D2111B86083B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1BD1CC-9C8A-2A4A-8613-3A30236442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A56B06-191D-934B-A698-6E53FC392F1C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DA485-8403-BD48-B98D-A00EDF687C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0DC1B4-CE13-874A-9828-CCE97138D518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827966-98FE-5A4B-9E18-7781AFFB2B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CBBDB4-9A72-164C-9C65-777088F9BE5D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910E6-5845-C84C-8544-55A2045F00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4416C-F869-4B4F-A003-77BECD22E127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7ADC24-DD3A-2B4A-8063-73B79842D3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52B7D-B0FE-1A42-820D-A7F724A0CE60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92D03B-DCC5-6249-91DC-9F3DB5B417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CC072B-5094-5A46-B2FA-C2D3461E8FD4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00575B-930A-0649-A3B9-83AC45DD9C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44A1C9-C92B-F848-8D31-E1C08DC13B74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A956FC-2E6B-C74B-8A8D-3DB5673D7D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ABE99-0BDE-5941-B4E6-14861CBEAAA8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16AE5F-F058-F34C-9DF0-3B1037EF10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7620000" cy="10081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31032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E8E9FF-9DCD-1449-93C5-A26302B17A69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C4107310-F467-D647-8151-C7455824AD2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pPr algn="ctr"/>
            <a:r>
              <a:rPr lang="en-GB" sz="4400" dirty="0" smtClean="0"/>
              <a:t>Topic 1.1</a:t>
            </a:r>
            <a:br>
              <a:rPr lang="en-GB" sz="4400" dirty="0" smtClean="0"/>
            </a:br>
            <a:r>
              <a:rPr lang="en-GB" sz="4400" dirty="0" smtClean="0"/>
              <a:t>First </a:t>
            </a:r>
            <a:r>
              <a:rPr lang="en-GB" sz="4400" smtClean="0"/>
              <a:t>Python Program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935189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75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601586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Impact" charset="0"/>
              </a:rPr>
              <a:t>Aims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762000" y="1628774"/>
            <a:ext cx="7620000" cy="3960465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 New Roman" charset="0"/>
              </a:rPr>
              <a:t>Writing the first Python program </a:t>
            </a:r>
            <a:endParaRPr lang="en-GB" dirty="0">
              <a:latin typeface="Times New Roman" charset="0"/>
            </a:endParaRPr>
          </a:p>
          <a:p>
            <a:pPr lvl="1" eaLnBrk="1" hangingPunct="1"/>
            <a:r>
              <a:rPr lang="en-GB" dirty="0" smtClean="0">
                <a:latin typeface="Times New Roman" charset="0"/>
              </a:rPr>
              <a:t>Creating files</a:t>
            </a:r>
          </a:p>
          <a:p>
            <a:pPr lvl="1" eaLnBrk="1" hangingPunct="1"/>
            <a:r>
              <a:rPr lang="en-GB" dirty="0" smtClean="0">
                <a:latin typeface="Times New Roman" charset="0"/>
              </a:rPr>
              <a:t>Comments</a:t>
            </a:r>
          </a:p>
          <a:p>
            <a:pPr lvl="1" eaLnBrk="1" hangingPunct="1"/>
            <a:r>
              <a:rPr lang="en-GB" dirty="0" smtClean="0">
                <a:latin typeface="Times New Roman" charset="0"/>
              </a:rPr>
              <a:t>Layout</a:t>
            </a:r>
            <a:endParaRPr lang="en-GB" dirty="0">
              <a:latin typeface="Times New Roman" charset="0"/>
            </a:endParaRPr>
          </a:p>
          <a:p>
            <a:pPr lvl="1" eaLnBrk="1" hangingPunct="1"/>
            <a:endParaRPr lang="en-GB" dirty="0">
              <a:latin typeface="Times New Roman" charset="0"/>
            </a:endParaRPr>
          </a:p>
          <a:p>
            <a:pPr eaLnBrk="1" hangingPunct="1"/>
            <a:r>
              <a:rPr lang="en-GB" dirty="0" smtClean="0">
                <a:latin typeface="Times New Roman" charset="0"/>
              </a:rPr>
              <a:t>Using ‘print’</a:t>
            </a: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marL="0" indent="0" eaLnBrk="1" hangingPunct="1">
              <a:buNone/>
            </a:pPr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394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Python Program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program is a document</a:t>
            </a:r>
          </a:p>
          <a:p>
            <a:pPr lvl="1"/>
            <a:r>
              <a:rPr lang="en-GB" dirty="0" smtClean="0"/>
              <a:t>Lives in a file (best to name it  with extension .</a:t>
            </a:r>
            <a:r>
              <a:rPr lang="en-GB" dirty="0" err="1" smtClean="0"/>
              <a:t>py</a:t>
            </a:r>
            <a:r>
              <a:rPr lang="en-GB" dirty="0" smtClean="0"/>
              <a:t>)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r>
              <a:rPr lang="en-GB" dirty="0" smtClean="0"/>
              <a:t>Much simpler than Java (or C♯)</a:t>
            </a:r>
          </a:p>
          <a:p>
            <a:pPr lvl="1"/>
            <a:endParaRPr lang="en-GB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616" y="3127152"/>
            <a:ext cx="457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v-SE" sz="2800" dirty="0">
                <a:latin typeface="Courier" charset="0"/>
                <a:cs typeface="Courier" charset="0"/>
              </a:rPr>
              <a:t>p</a:t>
            </a:r>
            <a:r>
              <a:rPr lang="sv-SE" sz="2800" dirty="0" smtClean="0">
                <a:latin typeface="Courier" charset="0"/>
                <a:cs typeface="Courier" charset="0"/>
              </a:rPr>
              <a:t>rint(”hello”)</a:t>
            </a:r>
            <a:endParaRPr lang="en-GB" sz="2800" dirty="0">
              <a:latin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0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3528417"/>
          </a:xfrm>
        </p:spPr>
        <p:txBody>
          <a:bodyPr/>
          <a:lstStyle/>
          <a:p>
            <a:r>
              <a:rPr lang="en-GB" dirty="0" smtClean="0"/>
              <a:t>Comment explain a program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Comments can be used to help plan a program</a:t>
            </a:r>
            <a:endParaRPr lang="en-GB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616" y="2708920"/>
            <a:ext cx="756084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sv-SE" sz="2800" dirty="0" smtClean="0">
                <a:latin typeface="Courier" charset="0"/>
                <a:cs typeface="Courier" charset="0"/>
              </a:rPr>
              <a:t># </a:t>
            </a:r>
            <a:r>
              <a:rPr lang="sv-SE" sz="2800" dirty="0" err="1" smtClean="0">
                <a:latin typeface="Courier" charset="0"/>
                <a:cs typeface="Courier" charset="0"/>
              </a:rPr>
              <a:t>This</a:t>
            </a:r>
            <a:r>
              <a:rPr lang="sv-SE" sz="2800" dirty="0">
                <a:latin typeface="Courier" charset="0"/>
                <a:cs typeface="Courier" charset="0"/>
              </a:rPr>
              <a:t> </a:t>
            </a:r>
            <a:r>
              <a:rPr lang="sv-SE" sz="2800" dirty="0" smtClean="0">
                <a:latin typeface="Courier" charset="0"/>
                <a:cs typeface="Courier" charset="0"/>
              </a:rPr>
              <a:t>program </a:t>
            </a:r>
            <a:r>
              <a:rPr lang="sv-SE" sz="2800" dirty="0" err="1" smtClean="0">
                <a:latin typeface="Courier" charset="0"/>
                <a:cs typeface="Courier" charset="0"/>
              </a:rPr>
              <a:t>prints</a:t>
            </a:r>
            <a:r>
              <a:rPr lang="sv-SE" sz="2800" dirty="0" smtClean="0">
                <a:latin typeface="Courier" charset="0"/>
                <a:cs typeface="Courier" charset="0"/>
              </a:rPr>
              <a:t> a </a:t>
            </a:r>
            <a:r>
              <a:rPr lang="sv-SE" sz="2800" dirty="0" err="1" smtClean="0">
                <a:latin typeface="Courier" charset="0"/>
                <a:cs typeface="Courier" charset="0"/>
              </a:rPr>
              <a:t>greeting</a:t>
            </a:r>
            <a:r>
              <a:rPr lang="sv-SE" sz="2800" dirty="0" smtClean="0">
                <a:latin typeface="Courier" charset="0"/>
                <a:cs typeface="Courier" charset="0"/>
              </a:rPr>
              <a:t> </a:t>
            </a:r>
            <a:endParaRPr lang="sv-SE" sz="2800" dirty="0">
              <a:latin typeface="Courier" charset="0"/>
              <a:cs typeface="Courier" charset="0"/>
            </a:endParaRPr>
          </a:p>
          <a:p>
            <a:r>
              <a:rPr lang="sv-SE" sz="2800" dirty="0" smtClean="0">
                <a:latin typeface="Courier" charset="0"/>
                <a:cs typeface="Courier" charset="0"/>
              </a:rPr>
              <a:t>print(”hello”)</a:t>
            </a:r>
            <a:endParaRPr lang="en-GB" sz="2800" dirty="0">
              <a:latin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173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Layout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440185"/>
          </a:xfrm>
        </p:spPr>
        <p:txBody>
          <a:bodyPr/>
          <a:lstStyle/>
          <a:p>
            <a:r>
              <a:rPr lang="en-GB" dirty="0" smtClean="0"/>
              <a:t>An important feature of Python</a:t>
            </a:r>
          </a:p>
          <a:p>
            <a:r>
              <a:rPr lang="en-GB" dirty="0" smtClean="0"/>
              <a:t>Indentation matters!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2859732"/>
            <a:ext cx="7289800" cy="4457700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6228184" y="1772815"/>
            <a:ext cx="2520280" cy="1326675"/>
          </a:xfrm>
          <a:prstGeom prst="borderCallout1">
            <a:avLst>
              <a:gd name="adj1" fmla="val 18750"/>
              <a:gd name="adj2" fmla="val -8333"/>
              <a:gd name="adj3" fmla="val 130586"/>
              <a:gd name="adj4" fmla="val -11397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 smtClean="0"/>
              <a:t>Always start in the same column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82744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‘print’ function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4968577"/>
          </a:xfrm>
        </p:spPr>
        <p:txBody>
          <a:bodyPr/>
          <a:lstStyle/>
          <a:p>
            <a:r>
              <a:rPr lang="en-GB" dirty="0" smtClean="0"/>
              <a:t>The ‘print’ function is used to output strings or numbers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In these examples</a:t>
            </a:r>
          </a:p>
          <a:p>
            <a:pPr lvl="1"/>
            <a:r>
              <a:rPr lang="en-GB" dirty="0" smtClean="0"/>
              <a:t>The print function has two expressions</a:t>
            </a:r>
          </a:p>
          <a:p>
            <a:pPr lvl="1"/>
            <a:r>
              <a:rPr lang="en-GB" dirty="0" smtClean="0"/>
              <a:t>The expressions are printed with a space between them</a:t>
            </a:r>
          </a:p>
        </p:txBody>
      </p:sp>
      <p:sp>
        <p:nvSpPr>
          <p:cNvPr id="4" name="Rectangle 3"/>
          <p:cNvSpPr/>
          <p:nvPr/>
        </p:nvSpPr>
        <p:spPr>
          <a:xfrm>
            <a:off x="1187624" y="2572606"/>
            <a:ext cx="374441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de-DE" sz="2000" dirty="0" err="1" smtClean="0">
                <a:latin typeface="Courier"/>
                <a:cs typeface="Courier"/>
              </a:rPr>
              <a:t>print</a:t>
            </a:r>
            <a:r>
              <a:rPr lang="de-DE" sz="2000" dirty="0">
                <a:latin typeface="Courier"/>
                <a:cs typeface="Courier"/>
              </a:rPr>
              <a:t>(“</a:t>
            </a:r>
            <a:r>
              <a:rPr lang="de-DE" sz="2000" dirty="0" err="1">
                <a:latin typeface="Courier"/>
                <a:cs typeface="Courier"/>
              </a:rPr>
              <a:t>hello</a:t>
            </a:r>
            <a:r>
              <a:rPr lang="de-DE" sz="2000" dirty="0" smtClean="0">
                <a:latin typeface="Courier"/>
                <a:cs typeface="Courier"/>
              </a:rPr>
              <a:t>“, “</a:t>
            </a:r>
            <a:r>
              <a:rPr lang="de-DE" sz="2000" dirty="0" err="1" smtClean="0">
                <a:latin typeface="Courier"/>
                <a:cs typeface="Courier"/>
              </a:rPr>
              <a:t>world</a:t>
            </a:r>
            <a:r>
              <a:rPr lang="de-DE" sz="2000" dirty="0" smtClean="0">
                <a:latin typeface="Courier"/>
                <a:cs typeface="Courier"/>
              </a:rPr>
              <a:t>“)</a:t>
            </a:r>
          </a:p>
        </p:txBody>
      </p:sp>
      <p:sp>
        <p:nvSpPr>
          <p:cNvPr id="5" name="Rectangle 4"/>
          <p:cNvSpPr/>
          <p:nvPr/>
        </p:nvSpPr>
        <p:spPr>
          <a:xfrm>
            <a:off x="3851920" y="3460938"/>
            <a:ext cx="4032448" cy="400110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de-DE" sz="2000" dirty="0" err="1" smtClean="0">
                <a:latin typeface="Courier"/>
                <a:cs typeface="Courier"/>
              </a:rPr>
              <a:t>print</a:t>
            </a:r>
            <a:r>
              <a:rPr lang="de-DE" sz="2000" dirty="0">
                <a:latin typeface="Courier"/>
                <a:cs typeface="Courier"/>
              </a:rPr>
              <a:t>(“</a:t>
            </a:r>
            <a:r>
              <a:rPr lang="de-DE" sz="2000" dirty="0" err="1">
                <a:latin typeface="Courier"/>
                <a:cs typeface="Courier"/>
              </a:rPr>
              <a:t>hello</a:t>
            </a:r>
            <a:r>
              <a:rPr lang="de-DE" sz="2000" dirty="0" smtClean="0">
                <a:latin typeface="Courier"/>
                <a:cs typeface="Courier"/>
              </a:rPr>
              <a:t>“, 99)</a:t>
            </a:r>
          </a:p>
        </p:txBody>
      </p:sp>
    </p:spTree>
    <p:extLst>
      <p:ext uri="{BB962C8B-B14F-4D97-AF65-F5344CB8AC3E}">
        <p14:creationId xmlns:p14="http://schemas.microsoft.com/office/powerpoint/2010/main" val="1379198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Calculation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296169"/>
          </a:xfrm>
        </p:spPr>
        <p:txBody>
          <a:bodyPr/>
          <a:lstStyle/>
          <a:p>
            <a:r>
              <a:rPr lang="en-GB" dirty="0" smtClean="0"/>
              <a:t>Python can also do a calculation</a:t>
            </a:r>
          </a:p>
          <a:p>
            <a:r>
              <a:rPr lang="en-GB" dirty="0" smtClean="0"/>
              <a:t>Example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187624" y="2996952"/>
            <a:ext cx="67687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&gt;</a:t>
            </a:r>
            <a:r>
              <a:rPr lang="en-US" sz="2400" dirty="0">
                <a:latin typeface="Courier"/>
                <a:cs typeface="Courier"/>
              </a:rPr>
              <a:t>&gt;&gt; print("Average is", </a:t>
            </a:r>
            <a:r>
              <a:rPr lang="en-US" sz="2400" dirty="0" smtClean="0">
                <a:latin typeface="Courier"/>
                <a:cs typeface="Courier"/>
              </a:rPr>
              <a:t>(30 + 40)/</a:t>
            </a:r>
            <a:r>
              <a:rPr lang="en-US" sz="2400" dirty="0">
                <a:latin typeface="Courier"/>
                <a:cs typeface="Courier"/>
              </a:rPr>
              <a:t>2)</a:t>
            </a:r>
          </a:p>
          <a:p>
            <a:r>
              <a:rPr lang="en-US" sz="2400" dirty="0">
                <a:latin typeface="Courier"/>
                <a:cs typeface="Courier"/>
              </a:rPr>
              <a:t>Average is 35.0</a:t>
            </a:r>
          </a:p>
        </p:txBody>
      </p:sp>
    </p:spTree>
    <p:extLst>
      <p:ext uri="{BB962C8B-B14F-4D97-AF65-F5344CB8AC3E}">
        <p14:creationId xmlns:p14="http://schemas.microsoft.com/office/powerpoint/2010/main" val="1025106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Input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make a flexible greeting program </a:t>
            </a:r>
            <a:r>
              <a:rPr lang="en-GB" dirty="0"/>
              <a:t>l</a:t>
            </a:r>
            <a:r>
              <a:rPr lang="en-GB" dirty="0" smtClean="0"/>
              <a:t>et’s ask the name first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The output is (if you type the letter underlined):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619672" y="2708920"/>
            <a:ext cx="6858000" cy="1200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dirty="0">
                <a:latin typeface="Courier"/>
                <a:cs typeface="Courier"/>
              </a:rPr>
              <a:t>#Greeting anyone</a:t>
            </a:r>
          </a:p>
          <a:p>
            <a:r>
              <a:rPr lang="en-GB" sz="2400" dirty="0">
                <a:latin typeface="Courier"/>
                <a:cs typeface="Courier"/>
              </a:rPr>
              <a:t>name = input("What's your </a:t>
            </a:r>
            <a:r>
              <a:rPr lang="en-GB" sz="2400" dirty="0" smtClean="0">
                <a:latin typeface="Courier"/>
                <a:cs typeface="Courier"/>
              </a:rPr>
              <a:t>name?"</a:t>
            </a:r>
            <a:r>
              <a:rPr lang="en-GB" sz="2400" dirty="0">
                <a:latin typeface="Courier"/>
                <a:cs typeface="Courier"/>
              </a:rPr>
              <a:t>)</a:t>
            </a:r>
          </a:p>
          <a:p>
            <a:r>
              <a:rPr lang="en-GB" sz="2400" dirty="0">
                <a:latin typeface="Courier"/>
                <a:cs typeface="Courier"/>
              </a:rPr>
              <a:t>print("Hello"</a:t>
            </a:r>
            <a:r>
              <a:rPr lang="en-GB" sz="2400" dirty="0" smtClean="0">
                <a:latin typeface="Courier"/>
                <a:cs typeface="Courier"/>
              </a:rPr>
              <a:t>, name</a:t>
            </a:r>
            <a:r>
              <a:rPr lang="en-GB" sz="2400" dirty="0">
                <a:latin typeface="Courier"/>
                <a:cs typeface="Courier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1656184" y="497426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dirty="0">
                <a:latin typeface="Courier"/>
                <a:cs typeface="Courier"/>
              </a:rPr>
              <a:t>What's your </a:t>
            </a:r>
            <a:r>
              <a:rPr lang="en-GB" sz="2400" dirty="0" err="1">
                <a:latin typeface="Courier"/>
                <a:cs typeface="Courier"/>
              </a:rPr>
              <a:t>name?</a:t>
            </a:r>
            <a:r>
              <a:rPr lang="en-GB" sz="2400" u="sng" dirty="0" err="1">
                <a:latin typeface="Courier"/>
                <a:cs typeface="Courier"/>
              </a:rPr>
              <a:t>William</a:t>
            </a:r>
            <a:endParaRPr lang="en-GB" sz="2400" u="sng" dirty="0">
              <a:latin typeface="Courier"/>
              <a:cs typeface="Courier"/>
            </a:endParaRPr>
          </a:p>
          <a:p>
            <a:r>
              <a:rPr lang="en-GB" sz="2400" dirty="0">
                <a:latin typeface="Courier"/>
                <a:cs typeface="Courier"/>
              </a:rPr>
              <a:t>Hello William</a:t>
            </a:r>
          </a:p>
        </p:txBody>
      </p:sp>
    </p:spTree>
    <p:extLst>
      <p:ext uri="{BB962C8B-B14F-4D97-AF65-F5344CB8AC3E}">
        <p14:creationId xmlns:p14="http://schemas.microsoft.com/office/powerpoint/2010/main" val="3274131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A Python program is a file containing statements</a:t>
            </a:r>
          </a:p>
          <a:p>
            <a:pPr lvl="1"/>
            <a:r>
              <a:rPr lang="en-GB" smtClean="0"/>
              <a:t>Simple!</a:t>
            </a:r>
          </a:p>
          <a:p>
            <a:r>
              <a:rPr lang="en-GB" smtClean="0"/>
              <a:t>‘print’ for output</a:t>
            </a:r>
          </a:p>
          <a:p>
            <a:pPr lvl="1"/>
            <a:r>
              <a:rPr lang="en-GB" smtClean="0"/>
              <a:t>String and numbers</a:t>
            </a:r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84213" y="4077072"/>
            <a:ext cx="7920037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2400" b="1" dirty="0" smtClean="0"/>
              <a:t>Note</a:t>
            </a:r>
            <a:endParaRPr lang="en-GB" sz="2400" b="1" dirty="0"/>
          </a:p>
          <a:p>
            <a:pPr marL="342900" indent="-342900">
              <a:buFont typeface="Arial"/>
              <a:buChar char="•"/>
              <a:defRPr/>
            </a:pPr>
            <a:r>
              <a:rPr lang="en-GB" sz="2400" dirty="0" smtClean="0"/>
              <a:t>Think of print and input as a </a:t>
            </a:r>
            <a:r>
              <a:rPr lang="en-GB" sz="2400" b="1" dirty="0" smtClean="0"/>
              <a:t>commands </a:t>
            </a:r>
            <a:r>
              <a:rPr lang="en-GB" sz="2400" dirty="0" smtClean="0"/>
              <a:t>or instructions</a:t>
            </a:r>
            <a:endParaRPr lang="en-GB" sz="2400" b="1" dirty="0" smtClean="0"/>
          </a:p>
          <a:p>
            <a:pPr marL="342900" indent="-342900">
              <a:buFont typeface="Arial"/>
              <a:buChar char="•"/>
              <a:defRPr/>
            </a:pPr>
            <a:r>
              <a:rPr lang="en-GB" sz="2400" dirty="0" smtClean="0"/>
              <a:t>Properly, they are called functions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GB" sz="2400" dirty="0" smtClean="0"/>
              <a:t>We will soon meet other functions</a:t>
            </a:r>
          </a:p>
        </p:txBody>
      </p:sp>
    </p:spTree>
    <p:extLst>
      <p:ext uri="{BB962C8B-B14F-4D97-AF65-F5344CB8AC3E}">
        <p14:creationId xmlns:p14="http://schemas.microsoft.com/office/powerpoint/2010/main" val="225106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2073</TotalTime>
  <Words>287</Words>
  <Application>Microsoft Macintosh PowerPoint</Application>
  <PresentationFormat>On-screen Show (4:3)</PresentationFormat>
  <Paragraphs>72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NewsPrint</vt:lpstr>
      <vt:lpstr>Topic 1.1 First Python Program</vt:lpstr>
      <vt:lpstr>Aims</vt:lpstr>
      <vt:lpstr>Python Program</vt:lpstr>
      <vt:lpstr>Comments</vt:lpstr>
      <vt:lpstr>Layout</vt:lpstr>
      <vt:lpstr>The ‘print’ function</vt:lpstr>
      <vt:lpstr>Calculation</vt:lpstr>
      <vt:lpstr>Input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44</cp:revision>
  <cp:lastPrinted>2013-05-03T22:49:00Z</cp:lastPrinted>
  <dcterms:created xsi:type="dcterms:W3CDTF">2012-04-25T07:26:20Z</dcterms:created>
  <dcterms:modified xsi:type="dcterms:W3CDTF">2014-10-06T14:28:04Z</dcterms:modified>
</cp:coreProperties>
</file>