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1"/>
  </p:sldMasterIdLst>
  <p:handoutMasterIdLst>
    <p:handoutMasterId r:id="rId33"/>
  </p:handoutMasterIdLst>
  <p:sldIdLst>
    <p:sldId id="281" r:id="rId2"/>
    <p:sldId id="272" r:id="rId3"/>
    <p:sldId id="310" r:id="rId4"/>
    <p:sldId id="311" r:id="rId5"/>
    <p:sldId id="282" r:id="rId6"/>
    <p:sldId id="283" r:id="rId7"/>
    <p:sldId id="303" r:id="rId8"/>
    <p:sldId id="284" r:id="rId9"/>
    <p:sldId id="304" r:id="rId10"/>
    <p:sldId id="305" r:id="rId11"/>
    <p:sldId id="285" r:id="rId12"/>
    <p:sldId id="286" r:id="rId13"/>
    <p:sldId id="287" r:id="rId14"/>
    <p:sldId id="309" r:id="rId15"/>
    <p:sldId id="308" r:id="rId16"/>
    <p:sldId id="307" r:id="rId17"/>
    <p:sldId id="306" r:id="rId18"/>
    <p:sldId id="312" r:id="rId19"/>
    <p:sldId id="313" r:id="rId20"/>
    <p:sldId id="314" r:id="rId21"/>
    <p:sldId id="291" r:id="rId22"/>
    <p:sldId id="316" r:id="rId23"/>
    <p:sldId id="317" r:id="rId24"/>
    <p:sldId id="318" r:id="rId25"/>
    <p:sldId id="315" r:id="rId26"/>
    <p:sldId id="297" r:id="rId27"/>
    <p:sldId id="299" r:id="rId28"/>
    <p:sldId id="300" r:id="rId29"/>
    <p:sldId id="301" r:id="rId30"/>
    <p:sldId id="302" r:id="rId31"/>
    <p:sldId id="280"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kern="1200">
        <a:solidFill>
          <a:schemeClr val="tx1"/>
        </a:solidFill>
        <a:latin typeface="Times New Roman"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78" autoAdjust="0"/>
    <p:restoredTop sz="94737" autoAdjust="0"/>
  </p:normalViewPr>
  <p:slideViewPr>
    <p:cSldViewPr snapToObjects="1">
      <p:cViewPr varScale="1">
        <p:scale>
          <a:sx n="75" d="100"/>
          <a:sy n="75" d="100"/>
        </p:scale>
        <p:origin x="-3048"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1" d="100"/>
        <a:sy n="141" d="100"/>
      </p:scale>
      <p:origin x="0" y="10048"/>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handoutMaster" Target="handoutMasters/handout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v2</a:t>
            </a: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54E5C57-4760-7041-B018-7C05942AC343}" type="datetimeFigureOut">
              <a:rPr lang="en-US" smtClean="0"/>
              <a:t>08/10/2014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dirty="0" smtClean="0"/>
              <a:t>v2</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2D35BC7-ADB5-414D-8ACC-1FC0EE6E72C3}" type="slidenum">
              <a:rPr lang="en-US" smtClean="0"/>
              <a:t>‹#›</a:t>
            </a:fld>
            <a:endParaRPr lang="en-US"/>
          </a:p>
        </p:txBody>
      </p:sp>
    </p:spTree>
    <p:extLst>
      <p:ext uri="{BB962C8B-B14F-4D97-AF65-F5344CB8AC3E}">
        <p14:creationId xmlns:p14="http://schemas.microsoft.com/office/powerpoint/2010/main" val="146463333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4046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2348880"/>
            <a:ext cx="7543800" cy="1524000"/>
          </a:xfrm>
        </p:spPr>
        <p:txBody>
          <a:bodyPr>
            <a:noAutofit/>
          </a:bodyPr>
          <a:lstStyle>
            <a:lvl1pPr>
              <a:defRPr sz="6000"/>
            </a:lvl1pPr>
          </a:lstStyle>
          <a:p>
            <a:r>
              <a:rPr lang="en-GB" dirty="0"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dirty="0"/>
          </a:p>
        </p:txBody>
      </p:sp>
      <p:sp>
        <p:nvSpPr>
          <p:cNvPr id="4" name="Date Placeholder 3"/>
          <p:cNvSpPr>
            <a:spLocks noGrp="1"/>
          </p:cNvSpPr>
          <p:nvPr>
            <p:ph type="dt" sz="half" idx="10"/>
          </p:nvPr>
        </p:nvSpPr>
        <p:spPr/>
        <p:txBody>
          <a:bodyPr/>
          <a:lstStyle/>
          <a:p>
            <a:pPr>
              <a:defRPr/>
            </a:pPr>
            <a:fld id="{1A5402C4-4F66-C040-9D06-404032BB3C42}" type="datetime1">
              <a:rPr lang="en-US" smtClean="0"/>
              <a:pPr>
                <a:defRPr/>
              </a:pPr>
              <a:t>08/10/2014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620000" y="5687568"/>
            <a:ext cx="762000" cy="365125"/>
          </a:xfrm>
          <a:prstGeom prst="rect">
            <a:avLst/>
          </a:prstGeom>
        </p:spPr>
        <p:txBody>
          <a:bodyPr/>
          <a:lstStyle/>
          <a:p>
            <a:pPr>
              <a:defRPr/>
            </a:pPr>
            <a:fld id="{65C9C3FC-B995-D04F-AEFB-0FB590067EB4}" type="slidenum">
              <a:rPr lang="en-US" smtClean="0"/>
              <a:pPr>
                <a:defRPr/>
              </a:pPr>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pPr>
              <a:defRPr/>
            </a:pPr>
            <a:fld id="{0337065A-E1B3-1A45-874C-87041C60566B}" type="datetime1">
              <a:rPr lang="en-US" smtClean="0"/>
              <a:pPr>
                <a:defRPr/>
              </a:pPr>
              <a:t>08/10/2014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620000" y="5687568"/>
            <a:ext cx="762000" cy="365125"/>
          </a:xfrm>
          <a:prstGeom prst="rect">
            <a:avLst/>
          </a:prstGeom>
        </p:spPr>
        <p:txBody>
          <a:bodyPr/>
          <a:lstStyle/>
          <a:p>
            <a:pPr>
              <a:defRPr/>
            </a:pPr>
            <a:fld id="{86F69AB4-CFA1-534E-AE62-4D94F23FF2C7}"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GB"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pPr>
              <a:defRPr/>
            </a:pPr>
            <a:fld id="{1A71510F-52C1-AB47-BBA6-D2111B86083B}" type="datetime1">
              <a:rPr lang="en-US" smtClean="0"/>
              <a:pPr>
                <a:defRPr/>
              </a:pPr>
              <a:t>08/10/2014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620000" y="5687568"/>
            <a:ext cx="762000" cy="365125"/>
          </a:xfrm>
          <a:prstGeom prst="rect">
            <a:avLst/>
          </a:prstGeom>
        </p:spPr>
        <p:txBody>
          <a:bodyPr/>
          <a:lstStyle/>
          <a:p>
            <a:pPr>
              <a:defRPr/>
            </a:pPr>
            <a:fld id="{F51BD1CC-9C8A-2A4A-8613-3A3023644247}" type="slidenum">
              <a:rPr lang="en-US" smtClean="0"/>
              <a:pPr>
                <a:defRPr/>
              </a:pPr>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pPr>
              <a:defRPr/>
            </a:pPr>
            <a:fld id="{D8A56B06-191D-934B-A698-6E53FC392F1C}" type="datetime1">
              <a:rPr lang="en-US" smtClean="0"/>
              <a:pPr>
                <a:defRPr/>
              </a:pPr>
              <a:t>08/10/2014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620000" y="5687568"/>
            <a:ext cx="762000" cy="365125"/>
          </a:xfrm>
          <a:prstGeom prst="rect">
            <a:avLst/>
          </a:prstGeom>
        </p:spPr>
        <p:txBody>
          <a:bodyPr/>
          <a:lstStyle/>
          <a:p>
            <a:pPr>
              <a:defRPr/>
            </a:pPr>
            <a:fld id="{965DA485-8403-BD48-B98D-A00EDF687C00}"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pPr>
              <a:defRPr/>
            </a:pPr>
            <a:fld id="{520DC1B4-CE13-874A-9828-CCE97138D518}" type="datetime1">
              <a:rPr lang="en-US" smtClean="0"/>
              <a:pPr>
                <a:defRPr/>
              </a:pPr>
              <a:t>08/10/2014</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a:xfrm>
            <a:off x="7620000" y="5687568"/>
            <a:ext cx="762000" cy="365125"/>
          </a:xfrm>
          <a:prstGeom prst="rect">
            <a:avLst/>
          </a:prstGeom>
        </p:spPr>
        <p:txBody>
          <a:bodyPr/>
          <a:lstStyle/>
          <a:p>
            <a:pPr>
              <a:defRPr/>
            </a:pPr>
            <a:fld id="{E6827966-98FE-5A4B-9E18-7781AFFB2B6A}" type="slidenum">
              <a:rPr lang="en-US" smtClean="0"/>
              <a:pPr>
                <a:defRPr/>
              </a:pPr>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Date Placeholder 2"/>
          <p:cNvSpPr>
            <a:spLocks noGrp="1"/>
          </p:cNvSpPr>
          <p:nvPr>
            <p:ph type="dt" sz="half" idx="10"/>
          </p:nvPr>
        </p:nvSpPr>
        <p:spPr/>
        <p:txBody>
          <a:bodyPr/>
          <a:lstStyle/>
          <a:p>
            <a:pPr>
              <a:defRPr/>
            </a:pPr>
            <a:fld id="{A2CBBDB4-9A72-164C-9C65-777088F9BE5D}" type="datetime1">
              <a:rPr lang="en-US" smtClean="0"/>
              <a:pPr>
                <a:defRPr/>
              </a:pPr>
              <a:t>08/10/2014</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a:xfrm>
            <a:off x="7620000" y="5687568"/>
            <a:ext cx="762000" cy="365125"/>
          </a:xfrm>
          <a:prstGeom prst="rect">
            <a:avLst/>
          </a:prstGeom>
        </p:spPr>
        <p:txBody>
          <a:bodyPr/>
          <a:lstStyle/>
          <a:p>
            <a:pPr>
              <a:defRPr/>
            </a:pPr>
            <a:fld id="{781910E6-5845-C84C-8544-55A2045F00E3}"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014416C-F869-4B4F-A003-77BECD22E127}" type="datetime1">
              <a:rPr lang="en-US" smtClean="0"/>
              <a:pPr>
                <a:defRPr/>
              </a:pPr>
              <a:t>08/10/2014</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a:xfrm>
            <a:off x="7620000" y="5687568"/>
            <a:ext cx="762000" cy="365125"/>
          </a:xfrm>
          <a:prstGeom prst="rect">
            <a:avLst/>
          </a:prstGeom>
        </p:spPr>
        <p:txBody>
          <a:bodyPr/>
          <a:lstStyle/>
          <a:p>
            <a:pPr>
              <a:defRPr/>
            </a:pPr>
            <a:fld id="{AC7ADC24-DD3A-2B4A-8063-73B79842D33D}"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GB"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pPr>
              <a:defRPr/>
            </a:pPr>
            <a:fld id="{6BC52B7D-B0FE-1A42-820D-A7F724A0CE60}" type="datetime1">
              <a:rPr lang="en-US" smtClean="0"/>
              <a:pPr>
                <a:defRPr/>
              </a:pPr>
              <a:t>08/10/2014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620000" y="5687568"/>
            <a:ext cx="762000" cy="365125"/>
          </a:xfrm>
          <a:prstGeom prst="rect">
            <a:avLst/>
          </a:prstGeom>
        </p:spPr>
        <p:txBody>
          <a:bodyPr/>
          <a:lstStyle/>
          <a:p>
            <a:pPr>
              <a:defRPr/>
            </a:pPr>
            <a:fld id="{4292D03B-DCC5-6249-91DC-9F3DB5B41751}" type="slidenum">
              <a:rPr lang="en-US" smtClean="0"/>
              <a:pPr>
                <a:defRPr/>
              </a:pPr>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GB"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pPr>
              <a:defRPr/>
            </a:pPr>
            <a:fld id="{12CC072B-5094-5A46-B2FA-C2D3461E8FD4}" type="datetime1">
              <a:rPr lang="en-US" smtClean="0"/>
              <a:pPr>
                <a:defRPr/>
              </a:pPr>
              <a:t>08/10/2014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620000" y="5687568"/>
            <a:ext cx="762000" cy="365125"/>
          </a:xfrm>
          <a:prstGeom prst="rect">
            <a:avLst/>
          </a:prstGeom>
        </p:spPr>
        <p:txBody>
          <a:bodyPr/>
          <a:lstStyle/>
          <a:p>
            <a:pPr>
              <a:defRPr/>
            </a:pPr>
            <a:fld id="{2100575B-930A-0649-A3B9-83AC45DD9C66}"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pPr>
              <a:defRPr/>
            </a:pPr>
            <a:fld id="{9144A1C9-C92B-F848-8D31-E1C08DC13B74}" type="datetime1">
              <a:rPr lang="en-US" smtClean="0"/>
              <a:pPr>
                <a:defRPr/>
              </a:pPr>
              <a:t>08/10/2014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620000" y="5687568"/>
            <a:ext cx="762000" cy="365125"/>
          </a:xfrm>
          <a:prstGeom prst="rect">
            <a:avLst/>
          </a:prstGeom>
        </p:spPr>
        <p:txBody>
          <a:bodyPr/>
          <a:lstStyle/>
          <a:p>
            <a:pPr>
              <a:defRPr/>
            </a:pPr>
            <a:fld id="{60A956FC-2E6B-C74B-8A8D-3DB5673D7D8E}"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pPr>
              <a:defRPr/>
            </a:pPr>
            <a:fld id="{D63ABE99-0BDE-5941-B4E6-14861CBEAAA8}" type="datetime1">
              <a:rPr lang="en-US" smtClean="0"/>
              <a:pPr>
                <a:defRPr/>
              </a:pPr>
              <a:t>08/10/2014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620000" y="5687568"/>
            <a:ext cx="762000" cy="365125"/>
          </a:xfrm>
          <a:prstGeom prst="rect">
            <a:avLst/>
          </a:prstGeom>
        </p:spPr>
        <p:txBody>
          <a:bodyPr/>
          <a:lstStyle/>
          <a:p>
            <a:pPr>
              <a:defRPr/>
            </a:pPr>
            <a:fld id="{F616AE5F-F058-F34C-9DF0-3B1037EF1089}"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04664"/>
            <a:ext cx="7620000" cy="792088"/>
          </a:xfrm>
          <a:prstGeom prst="rect">
            <a:avLst/>
          </a:prstGeom>
        </p:spPr>
        <p:txBody>
          <a:bodyPr vert="horz" lIns="91440" tIns="45720" rIns="91440" bIns="45720" rtlCol="0" anchor="t" anchorCtr="0">
            <a:no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762000" y="1412776"/>
            <a:ext cx="7543800" cy="4536504"/>
          </a:xfrm>
          <a:prstGeom prst="rect">
            <a:avLst/>
          </a:prstGeom>
        </p:spPr>
        <p:txBody>
          <a:bodyPr vert="horz" lIns="91440" tIns="45720" rIns="91440" bIns="45720" rtlCol="0" anchor="t" anchorCtr="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pPr>
              <a:defRPr/>
            </a:pPr>
            <a:fld id="{37E8E9FF-9DCD-1449-93C5-A26302B17A69}" type="datetime1">
              <a:rPr lang="en-US" smtClean="0"/>
              <a:pPr>
                <a:defRPr/>
              </a:pPr>
              <a:t>08/10/2014</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pPr>
              <a:defRPr/>
            </a:pPr>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hf sldNum="0" hdr="0" ftr="0" dt="0"/>
  <p:txStyles>
    <p:titleStyle>
      <a:lvl1pPr algn="l" defTabSz="914400" rtl="0" eaLnBrk="1" latinLnBrk="0" hangingPunct="1">
        <a:spcBef>
          <a:spcPct val="0"/>
        </a:spcBef>
        <a:buNone/>
        <a:defRPr sz="4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8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20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png"/><Relationship Id="rId1" Type="http://schemas.openxmlformats.org/officeDocument/2006/relationships/vmlDrawing" Target="../drawings/vmlDrawing1.v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package" Target="../embeddings/Microsoft_Word_Document1.docx"/><Relationship Id="rId5" Type="http://schemas.openxmlformats.org/officeDocument/2006/relationships/image" Target="../media/image5.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package" Target="../embeddings/Microsoft_Word_Document2.docx"/><Relationship Id="rId5" Type="http://schemas.openxmlformats.org/officeDocument/2006/relationships/image" Target="../media/image6.png"/><Relationship Id="rId1" Type="http://schemas.openxmlformats.org/officeDocument/2006/relationships/vmlDrawing" Target="../drawings/vmlDrawing3.vml"/><Relationship Id="rId2"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msdn.microsoft.com/en-gb/library/ddck1z30.aspx"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43608" y="1905000"/>
            <a:ext cx="7086600" cy="2133600"/>
          </a:xfrm>
        </p:spPr>
        <p:txBody>
          <a:bodyPr/>
          <a:lstStyle/>
          <a:p>
            <a:pPr algn="ctr"/>
            <a:r>
              <a:rPr lang="en-GB" sz="3200" dirty="0" smtClean="0"/>
              <a:t>A Level Computer Science</a:t>
            </a:r>
            <a:r>
              <a:rPr lang="en-GB" sz="4400" dirty="0"/>
              <a:t/>
            </a:r>
            <a:br>
              <a:rPr lang="en-GB" sz="4400" dirty="0"/>
            </a:br>
            <a:r>
              <a:rPr lang="en-US" sz="4400" dirty="0">
                <a:latin typeface="Impact" charset="0"/>
              </a:rPr>
              <a:t/>
            </a:r>
            <a:br>
              <a:rPr lang="en-US" sz="4400" dirty="0">
                <a:latin typeface="Impact" charset="0"/>
              </a:rPr>
            </a:br>
            <a:r>
              <a:rPr lang="en-US" sz="4400" dirty="0" smtClean="0">
                <a:latin typeface="Impact" charset="0"/>
              </a:rPr>
              <a:t>Topic 3: Advanced Programming in Python</a:t>
            </a:r>
            <a:endParaRPr lang="en-GB" sz="4400" dirty="0"/>
          </a:p>
        </p:txBody>
      </p:sp>
      <p:sp>
        <p:nvSpPr>
          <p:cNvPr id="2052" name="Text Box 4"/>
          <p:cNvSpPr txBox="1">
            <a:spLocks noChangeArrowheads="1"/>
          </p:cNvSpPr>
          <p:nvPr/>
        </p:nvSpPr>
        <p:spPr bwMode="auto">
          <a:xfrm>
            <a:off x="1475656" y="228600"/>
            <a:ext cx="579120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a:spcBef>
                <a:spcPct val="50000"/>
              </a:spcBef>
            </a:pPr>
            <a:r>
              <a:rPr lang="en-GB" sz="7200" dirty="0"/>
              <a:t>T</a:t>
            </a:r>
            <a:r>
              <a:rPr lang="en-GB" sz="2400" dirty="0"/>
              <a:t>eaching</a:t>
            </a:r>
            <a:r>
              <a:rPr lang="en-GB" dirty="0"/>
              <a:t>  </a:t>
            </a:r>
            <a:r>
              <a:rPr lang="en-GB" sz="7200" dirty="0"/>
              <a:t>L</a:t>
            </a:r>
            <a:r>
              <a:rPr lang="en-GB" sz="2400" dirty="0"/>
              <a:t>ondon </a:t>
            </a:r>
            <a:r>
              <a:rPr lang="en-GB" dirty="0"/>
              <a:t> </a:t>
            </a:r>
            <a:r>
              <a:rPr lang="en-GB" sz="7200" dirty="0"/>
              <a:t>C</a:t>
            </a:r>
            <a:r>
              <a:rPr lang="en-GB" sz="2400" dirty="0"/>
              <a:t>omputing</a:t>
            </a:r>
          </a:p>
        </p:txBody>
      </p:sp>
      <p:graphicFrame>
        <p:nvGraphicFramePr>
          <p:cNvPr id="2056" name="Object 8"/>
          <p:cNvGraphicFramePr>
            <a:graphicFrameLocks noChangeAspect="1"/>
          </p:cNvGraphicFramePr>
          <p:nvPr>
            <p:extLst>
              <p:ext uri="{D42A27DB-BD31-4B8C-83A1-F6EECF244321}">
                <p14:modId xmlns:p14="http://schemas.microsoft.com/office/powerpoint/2010/main" val="3938708832"/>
              </p:ext>
            </p:extLst>
          </p:nvPr>
        </p:nvGraphicFramePr>
        <p:xfrm>
          <a:off x="1870006" y="4572000"/>
          <a:ext cx="5410200" cy="1658938"/>
        </p:xfrm>
        <a:graphic>
          <a:graphicData uri="http://schemas.openxmlformats.org/presentationml/2006/ole">
            <mc:AlternateContent xmlns:mc="http://schemas.openxmlformats.org/markup-compatibility/2006">
              <mc:Choice xmlns:v="urn:schemas-microsoft-com:vml" Requires="v">
                <p:oleObj spid="_x0000_s1049" r:id="rId3" imgW="6400000" imgH="1828571" progId="">
                  <p:embed/>
                </p:oleObj>
              </mc:Choice>
              <mc:Fallback>
                <p:oleObj r:id="rId3" imgW="6400000" imgH="1828571"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0006" y="4572000"/>
                        <a:ext cx="5410200" cy="165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058" name="Rectangle 10"/>
          <p:cNvSpPr>
            <a:spLocks noGrp="1" noChangeArrowheads="1"/>
          </p:cNvSpPr>
          <p:nvPr>
            <p:ph type="subTitle" idx="1"/>
          </p:nvPr>
        </p:nvSpPr>
        <p:spPr>
          <a:xfrm>
            <a:off x="5292080" y="6230938"/>
            <a:ext cx="3851920" cy="627062"/>
          </a:xfrm>
          <a:noFill/>
          <a:ln/>
        </p:spPr>
        <p:txBody>
          <a:bodyPr>
            <a:normAutofit fontScale="77500" lnSpcReduction="20000"/>
          </a:bodyPr>
          <a:lstStyle/>
          <a:p>
            <a:pPr algn="r">
              <a:defRPr/>
            </a:pPr>
            <a:r>
              <a:rPr lang="en-US" sz="1600" dirty="0"/>
              <a:t>William Marsh</a:t>
            </a:r>
          </a:p>
          <a:p>
            <a:pPr algn="r">
              <a:defRPr/>
            </a:pPr>
            <a:r>
              <a:rPr lang="en-US" sz="1600" dirty="0"/>
              <a:t>School of Electronic Engineering and Computer Science</a:t>
            </a:r>
          </a:p>
          <a:p>
            <a:pPr algn="r">
              <a:defRPr/>
            </a:pPr>
            <a:r>
              <a:rPr lang="en-US" sz="1600" dirty="0"/>
              <a:t>Queen Mary University of London</a:t>
            </a:r>
          </a:p>
          <a:p>
            <a:pPr algn="r"/>
            <a:endParaRPr lang="en-GB" sz="1600" dirty="0"/>
          </a:p>
        </p:txBody>
      </p:sp>
    </p:spTree>
    <p:extLst>
      <p:ext uri="{BB962C8B-B14F-4D97-AF65-F5344CB8AC3E}">
        <p14:creationId xmlns:p14="http://schemas.microsoft.com/office/powerpoint/2010/main" val="397008118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GB" smtClean="0"/>
              <a:t>Aims</a:t>
            </a:r>
            <a:endParaRPr lang="en-GB" dirty="0"/>
          </a:p>
        </p:txBody>
      </p:sp>
      <p:sp>
        <p:nvSpPr>
          <p:cNvPr id="14338" name="Content Placeholder 2"/>
          <p:cNvSpPr>
            <a:spLocks noGrp="1"/>
          </p:cNvSpPr>
          <p:nvPr>
            <p:ph idx="1"/>
          </p:nvPr>
        </p:nvSpPr>
        <p:spPr/>
        <p:txBody>
          <a:bodyPr/>
          <a:lstStyle/>
          <a:p>
            <a:r>
              <a:rPr lang="en-GB" dirty="0" smtClean="0"/>
              <a:t>Further topics in programming</a:t>
            </a:r>
          </a:p>
          <a:p>
            <a:pPr lvl="1"/>
            <a:r>
              <a:rPr lang="en-GB" dirty="0" smtClean="0"/>
              <a:t>Some Python-specific </a:t>
            </a:r>
          </a:p>
          <a:p>
            <a:endParaRPr lang="en-GB" dirty="0" smtClean="0"/>
          </a:p>
          <a:p>
            <a:r>
              <a:rPr lang="en-GB" dirty="0" smtClean="0"/>
              <a:t>Representing information</a:t>
            </a:r>
          </a:p>
          <a:p>
            <a:pPr lvl="1"/>
            <a:r>
              <a:rPr lang="en-GB" dirty="0" smtClean="0"/>
              <a:t>Arrays of multiple dimensions</a:t>
            </a:r>
          </a:p>
          <a:p>
            <a:pPr lvl="1"/>
            <a:r>
              <a:rPr lang="en-GB" dirty="0"/>
              <a:t>Python built-in types</a:t>
            </a:r>
            <a:r>
              <a:rPr lang="en-GB" dirty="0" smtClean="0"/>
              <a:t>: tuples</a:t>
            </a:r>
            <a:r>
              <a:rPr lang="en-GB" dirty="0"/>
              <a:t>, dictionaries; sequences</a:t>
            </a:r>
          </a:p>
          <a:p>
            <a:endParaRPr lang="en-GB" dirty="0" smtClean="0"/>
          </a:p>
          <a:p>
            <a:r>
              <a:rPr lang="en-GB" dirty="0" smtClean="0"/>
              <a:t>Exceptions: dealing with errors</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Two Representation Problems</a:t>
            </a:r>
            <a:endParaRPr lang="en-GB" dirty="0"/>
          </a:p>
        </p:txBody>
      </p:sp>
      <p:sp>
        <p:nvSpPr>
          <p:cNvPr id="3" name="Content Placeholder 2"/>
          <p:cNvSpPr>
            <a:spLocks noGrp="1"/>
          </p:cNvSpPr>
          <p:nvPr>
            <p:ph sz="half" idx="1"/>
          </p:nvPr>
        </p:nvSpPr>
        <p:spPr>
          <a:xfrm>
            <a:off x="762000" y="1196751"/>
            <a:ext cx="4746104" cy="3180177"/>
          </a:xfrm>
        </p:spPr>
        <p:txBody>
          <a:bodyPr>
            <a:normAutofit/>
          </a:bodyPr>
          <a:lstStyle/>
          <a:p>
            <a:r>
              <a:rPr lang="en-GB" dirty="0" smtClean="0"/>
              <a:t>Minesweeper squares</a:t>
            </a:r>
          </a:p>
          <a:p>
            <a:pPr lvl="1"/>
            <a:r>
              <a:rPr lang="en-GB" dirty="0" smtClean="0"/>
              <a:t>Flagged / tested / hidden</a:t>
            </a:r>
          </a:p>
          <a:p>
            <a:pPr lvl="1"/>
            <a:r>
              <a:rPr lang="en-GB" dirty="0" smtClean="0"/>
              <a:t>Mine / no mine</a:t>
            </a:r>
          </a:p>
          <a:p>
            <a:pPr lvl="1"/>
            <a:r>
              <a:rPr lang="en-GB" dirty="0" smtClean="0"/>
              <a:t>Number of neighbouring mines</a:t>
            </a:r>
          </a:p>
          <a:p>
            <a:pPr lvl="1"/>
            <a:endParaRPr lang="en-GB" dirty="0"/>
          </a:p>
        </p:txBody>
      </p:sp>
      <p:sp>
        <p:nvSpPr>
          <p:cNvPr id="6" name="Content Placeholder 5"/>
          <p:cNvSpPr>
            <a:spLocks noGrp="1"/>
          </p:cNvSpPr>
          <p:nvPr>
            <p:ph sz="half" idx="2"/>
          </p:nvPr>
        </p:nvSpPr>
        <p:spPr>
          <a:xfrm>
            <a:off x="2411760" y="3789040"/>
            <a:ext cx="6192688" cy="2952328"/>
          </a:xfrm>
        </p:spPr>
        <p:txBody>
          <a:bodyPr/>
          <a:lstStyle/>
          <a:p>
            <a:r>
              <a:rPr lang="en-GB" dirty="0" smtClean="0"/>
              <a:t>Hangman words</a:t>
            </a:r>
          </a:p>
          <a:p>
            <a:pPr lvl="1"/>
            <a:r>
              <a:rPr lang="en-GB" dirty="0" smtClean="0"/>
              <a:t>Letter at each position</a:t>
            </a:r>
          </a:p>
          <a:p>
            <a:pPr lvl="1"/>
            <a:r>
              <a:rPr lang="en-GB" dirty="0" smtClean="0"/>
              <a:t>Letters used</a:t>
            </a:r>
          </a:p>
          <a:p>
            <a:pPr lvl="1"/>
            <a:r>
              <a:rPr lang="en-GB" dirty="0" smtClean="0"/>
              <a:t>Letters uncovered</a:t>
            </a:r>
          </a:p>
        </p:txBody>
      </p:sp>
      <p:pic>
        <p:nvPicPr>
          <p:cNvPr id="4" name="Picture 3"/>
          <p:cNvPicPr>
            <a:picLocks noChangeAspect="1"/>
          </p:cNvPicPr>
          <p:nvPr/>
        </p:nvPicPr>
        <p:blipFill>
          <a:blip r:embed="rId2"/>
          <a:stretch>
            <a:fillRect/>
          </a:stretch>
        </p:blipFill>
        <p:spPr>
          <a:xfrm>
            <a:off x="6455768" y="1528713"/>
            <a:ext cx="1941565" cy="2648446"/>
          </a:xfrm>
          <a:prstGeom prst="rect">
            <a:avLst/>
          </a:prstGeom>
        </p:spPr>
      </p:pic>
      <p:pic>
        <p:nvPicPr>
          <p:cNvPr id="5" name="Picture 4"/>
          <p:cNvPicPr>
            <a:picLocks noChangeAspect="1"/>
          </p:cNvPicPr>
          <p:nvPr/>
        </p:nvPicPr>
        <p:blipFill>
          <a:blip r:embed="rId3"/>
          <a:stretch>
            <a:fillRect/>
          </a:stretch>
        </p:blipFill>
        <p:spPr>
          <a:xfrm>
            <a:off x="0" y="3717032"/>
            <a:ext cx="2259138" cy="2756148"/>
          </a:xfrm>
          <a:prstGeom prst="rect">
            <a:avLst/>
          </a:prstGeom>
        </p:spPr>
      </p:pic>
    </p:spTree>
    <p:extLst>
      <p:ext uri="{BB962C8B-B14F-4D97-AF65-F5344CB8AC3E}">
        <p14:creationId xmlns:p14="http://schemas.microsoft.com/office/powerpoint/2010/main" val="33995687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Hangman Example</a:t>
            </a:r>
            <a:endParaRPr lang="en-GB" dirty="0"/>
          </a:p>
        </p:txBody>
      </p:sp>
      <p:graphicFrame>
        <p:nvGraphicFramePr>
          <p:cNvPr id="7" name="Table 6"/>
          <p:cNvGraphicFramePr>
            <a:graphicFrameLocks noGrp="1"/>
          </p:cNvGraphicFramePr>
          <p:nvPr>
            <p:extLst>
              <p:ext uri="{D42A27DB-BD31-4B8C-83A1-F6EECF244321}">
                <p14:modId xmlns:p14="http://schemas.microsoft.com/office/powerpoint/2010/main" val="3504176856"/>
              </p:ext>
            </p:extLst>
          </p:nvPr>
        </p:nvGraphicFramePr>
        <p:xfrm>
          <a:off x="611560" y="2564904"/>
          <a:ext cx="2471936" cy="2377440"/>
        </p:xfrm>
        <a:graphic>
          <a:graphicData uri="http://schemas.openxmlformats.org/drawingml/2006/table">
            <a:tbl>
              <a:tblPr firstRow="1" bandRow="1">
                <a:tableStyleId>{5C22544A-7EE6-4342-B048-85BDC9FD1C3A}</a:tableStyleId>
              </a:tblPr>
              <a:tblGrid>
                <a:gridCol w="936104"/>
                <a:gridCol w="1535832"/>
              </a:tblGrid>
              <a:tr h="370840">
                <a:tc>
                  <a:txBody>
                    <a:bodyPr/>
                    <a:lstStyle/>
                    <a:p>
                      <a:r>
                        <a:rPr lang="en-GB" sz="2000" dirty="0" smtClean="0"/>
                        <a:t>Letter</a:t>
                      </a:r>
                      <a:endParaRPr lang="en-GB" sz="2000" dirty="0"/>
                    </a:p>
                  </a:txBody>
                  <a:tcPr/>
                </a:tc>
                <a:tc>
                  <a:txBody>
                    <a:bodyPr/>
                    <a:lstStyle/>
                    <a:p>
                      <a:r>
                        <a:rPr lang="en-GB" sz="2000" dirty="0" smtClean="0"/>
                        <a:t>Positions</a:t>
                      </a:r>
                      <a:endParaRPr lang="en-GB" sz="2000" dirty="0"/>
                    </a:p>
                  </a:txBody>
                  <a:tcPr/>
                </a:tc>
              </a:tr>
              <a:tr h="370840">
                <a:tc>
                  <a:txBody>
                    <a:bodyPr/>
                    <a:lstStyle/>
                    <a:p>
                      <a:pPr algn="ctr"/>
                      <a:r>
                        <a:rPr lang="en-GB" sz="2000" dirty="0" smtClean="0"/>
                        <a:t>A</a:t>
                      </a:r>
                      <a:endParaRPr lang="en-GB" sz="2000" dirty="0"/>
                    </a:p>
                  </a:txBody>
                  <a:tcPr/>
                </a:tc>
                <a:tc>
                  <a:txBody>
                    <a:bodyPr/>
                    <a:lstStyle/>
                    <a:p>
                      <a:r>
                        <a:rPr lang="en-GB" sz="2000" dirty="0" smtClean="0"/>
                        <a:t>5</a:t>
                      </a:r>
                      <a:endParaRPr lang="en-GB" sz="2000" dirty="0"/>
                    </a:p>
                  </a:txBody>
                  <a:tcPr/>
                </a:tc>
              </a:tr>
              <a:tr h="370840">
                <a:tc>
                  <a:txBody>
                    <a:bodyPr/>
                    <a:lstStyle/>
                    <a:p>
                      <a:pPr algn="ctr"/>
                      <a:r>
                        <a:rPr lang="en-GB" sz="2000" dirty="0" smtClean="0"/>
                        <a:t>L</a:t>
                      </a:r>
                      <a:endParaRPr lang="en-GB" sz="2000" dirty="0"/>
                    </a:p>
                  </a:txBody>
                  <a:tcPr/>
                </a:tc>
                <a:tc>
                  <a:txBody>
                    <a:bodyPr/>
                    <a:lstStyle/>
                    <a:p>
                      <a:r>
                        <a:rPr lang="en-GB" sz="2000" dirty="0" smtClean="0"/>
                        <a:t>6</a:t>
                      </a:r>
                      <a:endParaRPr lang="en-GB" sz="2000" dirty="0"/>
                    </a:p>
                  </a:txBody>
                  <a:tcPr/>
                </a:tc>
              </a:tr>
              <a:tr h="370840">
                <a:tc>
                  <a:txBody>
                    <a:bodyPr/>
                    <a:lstStyle/>
                    <a:p>
                      <a:pPr algn="ctr"/>
                      <a:r>
                        <a:rPr lang="en-GB" sz="2000" dirty="0" smtClean="0"/>
                        <a:t>N</a:t>
                      </a:r>
                      <a:endParaRPr lang="en-GB" sz="2000" dirty="0"/>
                    </a:p>
                  </a:txBody>
                  <a:tcPr/>
                </a:tc>
                <a:tc>
                  <a:txBody>
                    <a:bodyPr/>
                    <a:lstStyle/>
                    <a:p>
                      <a:r>
                        <a:rPr lang="en-GB" sz="2000" dirty="0" smtClean="0"/>
                        <a:t>1</a:t>
                      </a:r>
                      <a:endParaRPr lang="en-GB" sz="2000" dirty="0"/>
                    </a:p>
                  </a:txBody>
                  <a:tcPr/>
                </a:tc>
              </a:tr>
              <a:tr h="370840">
                <a:tc>
                  <a:txBody>
                    <a:bodyPr/>
                    <a:lstStyle/>
                    <a:p>
                      <a:pPr algn="ctr"/>
                      <a:r>
                        <a:rPr lang="en-GB" sz="2000" dirty="0" smtClean="0"/>
                        <a:t>S</a:t>
                      </a:r>
                      <a:endParaRPr lang="en-GB" sz="2000" dirty="0"/>
                    </a:p>
                  </a:txBody>
                  <a:tcPr/>
                </a:tc>
                <a:tc>
                  <a:txBody>
                    <a:bodyPr/>
                    <a:lstStyle/>
                    <a:p>
                      <a:r>
                        <a:rPr lang="en-GB" sz="2000" dirty="0" smtClean="0"/>
                        <a:t>3</a:t>
                      </a:r>
                      <a:endParaRPr lang="en-GB" sz="2000" dirty="0"/>
                    </a:p>
                  </a:txBody>
                  <a:tcPr/>
                </a:tc>
              </a:tr>
              <a:tr h="370840">
                <a:tc>
                  <a:txBody>
                    <a:bodyPr/>
                    <a:lstStyle/>
                    <a:p>
                      <a:pPr algn="ctr"/>
                      <a:r>
                        <a:rPr lang="en-GB" sz="2000" dirty="0" smtClean="0"/>
                        <a:t>U</a:t>
                      </a:r>
                      <a:endParaRPr lang="en-GB" sz="2000" dirty="0"/>
                    </a:p>
                  </a:txBody>
                  <a:tcPr/>
                </a:tc>
                <a:tc>
                  <a:txBody>
                    <a:bodyPr/>
                    <a:lstStyle/>
                    <a:p>
                      <a:r>
                        <a:rPr lang="en-GB" sz="2000" dirty="0" smtClean="0"/>
                        <a:t>0, 2, 4</a:t>
                      </a:r>
                      <a:endParaRPr lang="en-GB" sz="2000" dirty="0"/>
                    </a:p>
                  </a:txBody>
                  <a:tcPr/>
                </a:tc>
              </a:tr>
            </a:tbl>
          </a:graphicData>
        </a:graphic>
      </p:graphicFrame>
      <p:sp>
        <p:nvSpPr>
          <p:cNvPr id="8" name="TextBox 7"/>
          <p:cNvSpPr txBox="1"/>
          <p:nvPr/>
        </p:nvSpPr>
        <p:spPr>
          <a:xfrm>
            <a:off x="3635896" y="2564904"/>
            <a:ext cx="5171458" cy="738664"/>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2400" dirty="0" smtClean="0"/>
              <a:t>Complete word</a:t>
            </a:r>
          </a:p>
          <a:p>
            <a:r>
              <a:rPr lang="en-GB" dirty="0" smtClean="0">
                <a:latin typeface="Courier"/>
                <a:cs typeface="Courier"/>
              </a:rPr>
              <a:t>[ 'U', 'N', 'U', 'S', 'U', 'A', 'L']</a:t>
            </a:r>
            <a:endParaRPr lang="en-GB" dirty="0">
              <a:latin typeface="Courier"/>
              <a:cs typeface="Courier"/>
            </a:endParaRPr>
          </a:p>
        </p:txBody>
      </p:sp>
      <p:sp>
        <p:nvSpPr>
          <p:cNvPr id="9" name="TextBox 8"/>
          <p:cNvSpPr txBox="1"/>
          <p:nvPr/>
        </p:nvSpPr>
        <p:spPr>
          <a:xfrm>
            <a:off x="3635896" y="3770456"/>
            <a:ext cx="3786238" cy="738664"/>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2400" dirty="0" smtClean="0"/>
              <a:t>Letters guessed</a:t>
            </a:r>
          </a:p>
          <a:p>
            <a:r>
              <a:rPr lang="en-GB" dirty="0" smtClean="0">
                <a:latin typeface="Courier"/>
                <a:cs typeface="Courier"/>
              </a:rPr>
              <a:t>[ 'A', 'E', 'T', 'S', 'R']</a:t>
            </a:r>
            <a:endParaRPr lang="en-GB" dirty="0">
              <a:latin typeface="Courier"/>
              <a:cs typeface="Courier"/>
            </a:endParaRPr>
          </a:p>
        </p:txBody>
      </p:sp>
      <p:sp>
        <p:nvSpPr>
          <p:cNvPr id="10" name="TextBox 9"/>
          <p:cNvSpPr txBox="1"/>
          <p:nvPr/>
        </p:nvSpPr>
        <p:spPr>
          <a:xfrm>
            <a:off x="3635896" y="4922584"/>
            <a:ext cx="5171458" cy="738664"/>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2400" dirty="0" smtClean="0"/>
              <a:t>Current display</a:t>
            </a:r>
          </a:p>
          <a:p>
            <a:r>
              <a:rPr lang="en-GB" dirty="0" smtClean="0">
                <a:latin typeface="Courier"/>
                <a:cs typeface="Courier"/>
              </a:rPr>
              <a:t>[ '_', '_', '_', 'S', '_', 'A', '_']</a:t>
            </a:r>
            <a:endParaRPr lang="en-GB" dirty="0">
              <a:latin typeface="Courier"/>
              <a:cs typeface="Courier"/>
            </a:endParaRPr>
          </a:p>
        </p:txBody>
      </p:sp>
      <p:sp>
        <p:nvSpPr>
          <p:cNvPr id="11" name="Content Placeholder 10"/>
          <p:cNvSpPr>
            <a:spLocks noGrp="1"/>
          </p:cNvSpPr>
          <p:nvPr>
            <p:ph idx="1"/>
          </p:nvPr>
        </p:nvSpPr>
        <p:spPr>
          <a:xfrm>
            <a:off x="762000" y="1412776"/>
            <a:ext cx="7543800" cy="1008112"/>
          </a:xfrm>
        </p:spPr>
        <p:txBody>
          <a:bodyPr/>
          <a:lstStyle/>
          <a:p>
            <a:r>
              <a:rPr lang="en-GB" dirty="0" smtClean="0"/>
              <a:t>Representation changes program</a:t>
            </a:r>
            <a:endParaRPr lang="en-GB" dirty="0"/>
          </a:p>
        </p:txBody>
      </p:sp>
    </p:spTree>
    <p:extLst>
      <p:ext uri="{BB962C8B-B14F-4D97-AF65-F5344CB8AC3E}">
        <p14:creationId xmlns:p14="http://schemas.microsoft.com/office/powerpoint/2010/main" val="264257119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sz="4800" dirty="0" smtClean="0"/>
              <a:t>Arrays of Multiple Dimensions</a:t>
            </a:r>
            <a:endParaRPr lang="en-GB" sz="4800" dirty="0"/>
          </a:p>
        </p:txBody>
      </p:sp>
      <p:sp>
        <p:nvSpPr>
          <p:cNvPr id="5" name="Subtitle 4"/>
          <p:cNvSpPr>
            <a:spLocks noGrp="1"/>
          </p:cNvSpPr>
          <p:nvPr>
            <p:ph type="subTitle" idx="1"/>
          </p:nvPr>
        </p:nvSpPr>
        <p:spPr/>
        <p:txBody>
          <a:bodyPr/>
          <a:lstStyle/>
          <a:p>
            <a:r>
              <a:rPr lang="en-GB" dirty="0" smtClean="0"/>
              <a:t>Standard part of A Level</a:t>
            </a:r>
            <a:endParaRPr lang="en-GB" dirty="0"/>
          </a:p>
        </p:txBody>
      </p:sp>
    </p:spTree>
    <p:extLst>
      <p:ext uri="{BB962C8B-B14F-4D97-AF65-F5344CB8AC3E}">
        <p14:creationId xmlns:p14="http://schemas.microsoft.com/office/powerpoint/2010/main" val="293908871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Multidimensional Arrays</a:t>
            </a:r>
            <a:endParaRPr lang="en-GB" dirty="0"/>
          </a:p>
        </p:txBody>
      </p:sp>
      <p:sp>
        <p:nvSpPr>
          <p:cNvPr id="3" name="Content Placeholder 2"/>
          <p:cNvSpPr>
            <a:spLocks noGrp="1"/>
          </p:cNvSpPr>
          <p:nvPr>
            <p:ph idx="1"/>
          </p:nvPr>
        </p:nvSpPr>
        <p:spPr>
          <a:xfrm>
            <a:off x="762000" y="1412776"/>
            <a:ext cx="7543800" cy="2664296"/>
          </a:xfrm>
        </p:spPr>
        <p:txBody>
          <a:bodyPr/>
          <a:lstStyle/>
          <a:p>
            <a:r>
              <a:rPr lang="en-GB" i="1" dirty="0" smtClean="0"/>
              <a:t>Recall that Arrays are Lists in Python</a:t>
            </a:r>
          </a:p>
          <a:p>
            <a:r>
              <a:rPr lang="en-GB" dirty="0" smtClean="0"/>
              <a:t>So far: arrays represent</a:t>
            </a:r>
          </a:p>
          <a:p>
            <a:endParaRPr lang="en-GB" dirty="0"/>
          </a:p>
          <a:p>
            <a:endParaRPr lang="en-GB" dirty="0" smtClean="0"/>
          </a:p>
          <a:p>
            <a:r>
              <a:rPr lang="en-GB" dirty="0" smtClean="0"/>
              <a:t>What about:</a:t>
            </a:r>
          </a:p>
        </p:txBody>
      </p:sp>
      <p:graphicFrame>
        <p:nvGraphicFramePr>
          <p:cNvPr id="4" name="Table 3"/>
          <p:cNvGraphicFramePr>
            <a:graphicFrameLocks noGrp="1"/>
          </p:cNvGraphicFramePr>
          <p:nvPr>
            <p:extLst>
              <p:ext uri="{D42A27DB-BD31-4B8C-83A1-F6EECF244321}">
                <p14:modId xmlns:p14="http://schemas.microsoft.com/office/powerpoint/2010/main" val="3167281095"/>
              </p:ext>
            </p:extLst>
          </p:nvPr>
        </p:nvGraphicFramePr>
        <p:xfrm>
          <a:off x="1524000" y="2564904"/>
          <a:ext cx="6096000" cy="370840"/>
        </p:xfrm>
        <a:graphic>
          <a:graphicData uri="http://schemas.openxmlformats.org/drawingml/2006/table">
            <a:tbl>
              <a:tblPr firstRow="1" bandRow="1">
                <a:tableStyleId>{9D7B26C5-4107-4FEC-AEDC-1716B250A1EF}</a:tableStyleId>
              </a:tblPr>
              <a:tblGrid>
                <a:gridCol w="1219200"/>
                <a:gridCol w="1219200"/>
                <a:gridCol w="1219200"/>
                <a:gridCol w="1219200"/>
                <a:gridCol w="1219200"/>
              </a:tblGrid>
              <a:tr h="370840">
                <a:tc>
                  <a:txBody>
                    <a:bodyPr/>
                    <a:lstStyle/>
                    <a:p>
                      <a:endParaRPr lang="en-GB"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endParaRPr lang="en-GB"/>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endParaRPr lang="en-GB"/>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180477563"/>
              </p:ext>
            </p:extLst>
          </p:nvPr>
        </p:nvGraphicFramePr>
        <p:xfrm>
          <a:off x="1547664" y="4005064"/>
          <a:ext cx="6096000" cy="2595880"/>
        </p:xfrm>
        <a:graphic>
          <a:graphicData uri="http://schemas.openxmlformats.org/drawingml/2006/table">
            <a:tbl>
              <a:tblPr firstRow="1" bandRow="1">
                <a:tableStyleId>{9D7B26C5-4107-4FEC-AEDC-1716B250A1EF}</a:tableStyleId>
              </a:tblPr>
              <a:tblGrid>
                <a:gridCol w="1219200"/>
                <a:gridCol w="1219200"/>
                <a:gridCol w="1219200"/>
                <a:gridCol w="1219200"/>
                <a:gridCol w="1219200"/>
              </a:tblGrid>
              <a:tr h="370840">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r>
              <a:tr h="370840">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r>
              <a:tr h="370840">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r>
              <a:tr h="370840">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r>
              <a:tr h="370840">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r>
              <a:tr h="370840">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r>
              <a:tr h="370840">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c>
                  <a:txBody>
                    <a:bodyPr/>
                    <a:lstStyle/>
                    <a:p>
                      <a:endParaRPr lang="en-GB" dirty="0"/>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solidFill>
                      <a:srgbClr val="FFFFFF"/>
                    </a:solidFill>
                  </a:tcPr>
                </a:tc>
              </a:tr>
            </a:tbl>
          </a:graphicData>
        </a:graphic>
      </p:graphicFrame>
      <p:sp>
        <p:nvSpPr>
          <p:cNvPr id="6" name="Line Callout 2 5"/>
          <p:cNvSpPr/>
          <p:nvPr/>
        </p:nvSpPr>
        <p:spPr>
          <a:xfrm>
            <a:off x="7236296" y="3356992"/>
            <a:ext cx="1224136" cy="1008112"/>
          </a:xfrm>
          <a:prstGeom prst="borderCallout2">
            <a:avLst>
              <a:gd name="adj1" fmla="val 18750"/>
              <a:gd name="adj2" fmla="val -8333"/>
              <a:gd name="adj3" fmla="val 18750"/>
              <a:gd name="adj4" fmla="val -16667"/>
              <a:gd name="adj5" fmla="val 79510"/>
              <a:gd name="adj6" fmla="val -303220"/>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X==0, Y==1</a:t>
            </a:r>
            <a:endParaRPr lang="en-GB" sz="2400" dirty="0">
              <a:solidFill>
                <a:srgbClr val="FF0000"/>
              </a:solidFill>
            </a:endParaRPr>
          </a:p>
        </p:txBody>
      </p:sp>
      <p:sp>
        <p:nvSpPr>
          <p:cNvPr id="7" name="Line Callout 2 6"/>
          <p:cNvSpPr/>
          <p:nvPr/>
        </p:nvSpPr>
        <p:spPr>
          <a:xfrm>
            <a:off x="7388696" y="4653136"/>
            <a:ext cx="1224136" cy="1008112"/>
          </a:xfrm>
          <a:prstGeom prst="borderCallout2">
            <a:avLst>
              <a:gd name="adj1" fmla="val 18750"/>
              <a:gd name="adj2" fmla="val -8333"/>
              <a:gd name="adj3" fmla="val 18750"/>
              <a:gd name="adj4" fmla="val -16667"/>
              <a:gd name="adj5" fmla="val 63923"/>
              <a:gd name="adj6" fmla="val -242253"/>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X==2, Y==3</a:t>
            </a:r>
            <a:endParaRPr lang="en-GB" sz="2400" dirty="0">
              <a:solidFill>
                <a:srgbClr val="FF0000"/>
              </a:solidFill>
            </a:endParaRPr>
          </a:p>
        </p:txBody>
      </p:sp>
    </p:spTree>
    <p:extLst>
      <p:ext uri="{BB962C8B-B14F-4D97-AF65-F5344CB8AC3E}">
        <p14:creationId xmlns:p14="http://schemas.microsoft.com/office/powerpoint/2010/main" val="18649109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Arrays?</a:t>
            </a:r>
            <a:endParaRPr lang="en-GB" dirty="0"/>
          </a:p>
        </p:txBody>
      </p:sp>
      <p:sp>
        <p:nvSpPr>
          <p:cNvPr id="3" name="Content Placeholder 2"/>
          <p:cNvSpPr>
            <a:spLocks noGrp="1"/>
          </p:cNvSpPr>
          <p:nvPr>
            <p:ph idx="1"/>
          </p:nvPr>
        </p:nvSpPr>
        <p:spPr>
          <a:xfrm>
            <a:off x="762000" y="1412776"/>
            <a:ext cx="7543800" cy="4752528"/>
          </a:xfrm>
        </p:spPr>
        <p:txBody>
          <a:bodyPr/>
          <a:lstStyle/>
          <a:p>
            <a:r>
              <a:rPr lang="en-GB" dirty="0" smtClean="0"/>
              <a:t>An array is a sequence of memory locations</a:t>
            </a:r>
          </a:p>
          <a:p>
            <a:pPr lvl="1"/>
            <a:r>
              <a:rPr lang="en-GB" dirty="0" smtClean="0"/>
              <a:t>Simple and fundamental idea</a:t>
            </a:r>
          </a:p>
          <a:p>
            <a:pPr lvl="1"/>
            <a:r>
              <a:rPr lang="en-GB" dirty="0" smtClean="0"/>
              <a:t>Really, lists are represented using arrays</a:t>
            </a:r>
          </a:p>
          <a:p>
            <a:pPr lvl="1"/>
            <a:endParaRPr lang="en-GB" dirty="0"/>
          </a:p>
          <a:p>
            <a:pPr lvl="1"/>
            <a:endParaRPr lang="en-GB" dirty="0" smtClean="0"/>
          </a:p>
          <a:p>
            <a:pPr lvl="1"/>
            <a:endParaRPr lang="en-GB" dirty="0"/>
          </a:p>
          <a:p>
            <a:pPr lvl="1"/>
            <a:endParaRPr lang="en-GB" dirty="0" smtClean="0"/>
          </a:p>
          <a:p>
            <a:pPr lvl="1"/>
            <a:endParaRPr lang="en-GB" dirty="0"/>
          </a:p>
          <a:p>
            <a:endParaRPr lang="en-GB" dirty="0" smtClean="0"/>
          </a:p>
          <a:p>
            <a:r>
              <a:rPr lang="en-GB" dirty="0" smtClean="0"/>
              <a:t>We use lists </a:t>
            </a:r>
            <a:r>
              <a:rPr lang="en-GB" u="sng" dirty="0" smtClean="0"/>
              <a:t>to learn about arrays</a:t>
            </a:r>
            <a:endParaRPr lang="en-GB" u="sng" dirty="0"/>
          </a:p>
        </p:txBody>
      </p:sp>
      <p:graphicFrame>
        <p:nvGraphicFramePr>
          <p:cNvPr id="4" name="Table 3"/>
          <p:cNvGraphicFramePr>
            <a:graphicFrameLocks noGrp="1"/>
          </p:cNvGraphicFramePr>
          <p:nvPr>
            <p:extLst>
              <p:ext uri="{D42A27DB-BD31-4B8C-83A1-F6EECF244321}">
                <p14:modId xmlns:p14="http://schemas.microsoft.com/office/powerpoint/2010/main" val="1516395866"/>
              </p:ext>
            </p:extLst>
          </p:nvPr>
        </p:nvGraphicFramePr>
        <p:xfrm>
          <a:off x="1050032" y="3015208"/>
          <a:ext cx="7050360" cy="2286000"/>
        </p:xfrm>
        <a:graphic>
          <a:graphicData uri="http://schemas.openxmlformats.org/drawingml/2006/table">
            <a:tbl>
              <a:tblPr firstRow="1" bandRow="1">
                <a:tableStyleId>{073A0DAA-6AF3-43AB-8588-CEC1D06C72B9}</a:tableStyleId>
              </a:tblPr>
              <a:tblGrid>
                <a:gridCol w="3525180"/>
                <a:gridCol w="3525180"/>
              </a:tblGrid>
              <a:tr h="370840">
                <a:tc>
                  <a:txBody>
                    <a:bodyPr/>
                    <a:lstStyle/>
                    <a:p>
                      <a:pPr algn="ctr"/>
                      <a:r>
                        <a:rPr lang="en-GB" sz="2400" dirty="0" smtClean="0"/>
                        <a:t>Arrays</a:t>
                      </a:r>
                      <a:endParaRPr lang="en-GB" sz="2400" dirty="0"/>
                    </a:p>
                  </a:txBody>
                  <a:tcPr/>
                </a:tc>
                <a:tc>
                  <a:txBody>
                    <a:bodyPr/>
                    <a:lstStyle/>
                    <a:p>
                      <a:pPr algn="ctr"/>
                      <a:r>
                        <a:rPr lang="en-GB" sz="2400" dirty="0" smtClean="0"/>
                        <a:t>Lists</a:t>
                      </a:r>
                      <a:endParaRPr lang="en-GB" sz="2400" dirty="0"/>
                    </a:p>
                  </a:txBody>
                  <a:tcPr/>
                </a:tc>
              </a:tr>
              <a:tr h="370840">
                <a:tc>
                  <a:txBody>
                    <a:bodyPr/>
                    <a:lstStyle/>
                    <a:p>
                      <a:r>
                        <a:rPr lang="en-GB" sz="2400" dirty="0" smtClean="0"/>
                        <a:t>Fixed number of entries</a:t>
                      </a:r>
                      <a:endParaRPr lang="en-GB" sz="2400" dirty="0"/>
                    </a:p>
                  </a:txBody>
                  <a:tcPr/>
                </a:tc>
                <a:tc>
                  <a:txBody>
                    <a:bodyPr/>
                    <a:lstStyle/>
                    <a:p>
                      <a:r>
                        <a:rPr lang="en-GB" sz="2400" dirty="0" smtClean="0"/>
                        <a:t>Can be extended</a:t>
                      </a:r>
                      <a:endParaRPr lang="en-GB" sz="2400" dirty="0"/>
                    </a:p>
                  </a:txBody>
                  <a:tcPr/>
                </a:tc>
              </a:tr>
              <a:tr h="370840">
                <a:tc>
                  <a:txBody>
                    <a:bodyPr/>
                    <a:lstStyle/>
                    <a:p>
                      <a:r>
                        <a:rPr lang="en-GB" sz="2400" dirty="0" smtClean="0"/>
                        <a:t>All entrie</a:t>
                      </a:r>
                      <a:r>
                        <a:rPr lang="en-GB" sz="2400" baseline="0" dirty="0" smtClean="0"/>
                        <a:t>s the same size</a:t>
                      </a:r>
                      <a:endParaRPr lang="en-GB" sz="2400" dirty="0"/>
                    </a:p>
                  </a:txBody>
                  <a:tcPr/>
                </a:tc>
                <a:tc>
                  <a:txBody>
                    <a:bodyPr/>
                    <a:lstStyle/>
                    <a:p>
                      <a:r>
                        <a:rPr lang="en-GB" sz="2400" dirty="0" smtClean="0"/>
                        <a:t>Can have different entries</a:t>
                      </a:r>
                      <a:endParaRPr lang="en-GB" sz="2400" dirty="0"/>
                    </a:p>
                  </a:txBody>
                  <a:tcPr/>
                </a:tc>
              </a:tr>
              <a:tr h="370840">
                <a:tc>
                  <a:txBody>
                    <a:bodyPr/>
                    <a:lstStyle/>
                    <a:p>
                      <a:r>
                        <a:rPr lang="en-GB" sz="2400" dirty="0" smtClean="0"/>
                        <a:t>Continuous</a:t>
                      </a:r>
                      <a:r>
                        <a:rPr lang="en-GB" sz="2400" baseline="0" dirty="0" smtClean="0"/>
                        <a:t> in memory</a:t>
                      </a:r>
                      <a:endParaRPr lang="en-GB" sz="2400" dirty="0"/>
                    </a:p>
                  </a:txBody>
                  <a:tcPr/>
                </a:tc>
                <a:tc>
                  <a:txBody>
                    <a:bodyPr/>
                    <a:lstStyle/>
                    <a:p>
                      <a:r>
                        <a:rPr lang="en-GB" sz="2400" dirty="0" smtClean="0"/>
                        <a:t>… more complex</a:t>
                      </a:r>
                      <a:endParaRPr lang="en-GB" sz="2400" dirty="0"/>
                    </a:p>
                  </a:txBody>
                  <a:tcPr/>
                </a:tc>
              </a:tr>
              <a:tr h="370840">
                <a:tc>
                  <a:txBody>
                    <a:bodyPr/>
                    <a:lstStyle/>
                    <a:p>
                      <a:r>
                        <a:rPr lang="en-GB" sz="2400" dirty="0" smtClean="0"/>
                        <a:t>Regular shape</a:t>
                      </a:r>
                      <a:endParaRPr lang="en-GB" sz="2400" dirty="0"/>
                    </a:p>
                  </a:txBody>
                  <a:tcPr/>
                </a:tc>
                <a:tc>
                  <a:txBody>
                    <a:bodyPr/>
                    <a:lstStyle/>
                    <a:p>
                      <a:r>
                        <a:rPr lang="en-GB" sz="2400" dirty="0" smtClean="0"/>
                        <a:t>Can be irregular</a:t>
                      </a:r>
                      <a:endParaRPr lang="en-GB" sz="2400" dirty="0"/>
                    </a:p>
                  </a:txBody>
                  <a:tcPr/>
                </a:tc>
              </a:tr>
            </a:tbl>
          </a:graphicData>
        </a:graphic>
      </p:graphicFrame>
    </p:spTree>
    <p:extLst>
      <p:ext uri="{BB962C8B-B14F-4D97-AF65-F5344CB8AC3E}">
        <p14:creationId xmlns:p14="http://schemas.microsoft.com/office/powerpoint/2010/main" val="204228975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Table of Data</a:t>
            </a:r>
            <a:endParaRPr lang="en-GB" dirty="0"/>
          </a:p>
        </p:txBody>
      </p:sp>
      <p:sp>
        <p:nvSpPr>
          <p:cNvPr id="3" name="Content Placeholder 2"/>
          <p:cNvSpPr>
            <a:spLocks noGrp="1"/>
          </p:cNvSpPr>
          <p:nvPr>
            <p:ph idx="1"/>
          </p:nvPr>
        </p:nvSpPr>
        <p:spPr>
          <a:xfrm>
            <a:off x="762000" y="1412776"/>
            <a:ext cx="7543800" cy="4608512"/>
          </a:xfrm>
        </p:spPr>
        <p:txBody>
          <a:bodyPr>
            <a:normAutofit/>
          </a:bodyPr>
          <a:lstStyle/>
          <a:p>
            <a:r>
              <a:rPr lang="en-GB" dirty="0" smtClean="0"/>
              <a:t>Sum the columns in a table of data</a:t>
            </a:r>
          </a:p>
          <a:p>
            <a:endParaRPr lang="en-GB" dirty="0"/>
          </a:p>
          <a:p>
            <a:endParaRPr lang="en-GB" dirty="0" smtClean="0"/>
          </a:p>
          <a:p>
            <a:endParaRPr lang="en-GB" dirty="0"/>
          </a:p>
          <a:p>
            <a:endParaRPr lang="en-GB" dirty="0" smtClean="0"/>
          </a:p>
          <a:p>
            <a:endParaRPr lang="en-GB" dirty="0"/>
          </a:p>
          <a:p>
            <a:r>
              <a:rPr lang="en-GB" dirty="0" smtClean="0"/>
              <a:t>Issues</a:t>
            </a:r>
          </a:p>
          <a:p>
            <a:pPr lvl="1"/>
            <a:r>
              <a:rPr lang="en-GB" dirty="0" smtClean="0"/>
              <a:t>Representation</a:t>
            </a:r>
          </a:p>
          <a:p>
            <a:pPr lvl="1"/>
            <a:r>
              <a:rPr lang="en-GB" dirty="0" smtClean="0"/>
              <a:t>Algorithm</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193795320"/>
              </p:ext>
            </p:extLst>
          </p:nvPr>
        </p:nvGraphicFramePr>
        <p:xfrm>
          <a:off x="1524000" y="2276872"/>
          <a:ext cx="6096000" cy="182880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pPr algn="ctr"/>
                      <a:r>
                        <a:rPr lang="en-GB" sz="2400" b="0" dirty="0" smtClean="0">
                          <a:solidFill>
                            <a:schemeClr val="tx1"/>
                          </a:solidFill>
                        </a:rPr>
                        <a:t>10</a:t>
                      </a:r>
                      <a:endParaRPr lang="en-GB" sz="2400" b="0" dirty="0">
                        <a:solidFill>
                          <a:schemeClr val="tx1"/>
                        </a:solidFill>
                      </a:endParaRPr>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noFill/>
                  </a:tcPr>
                </a:tc>
                <a:tc>
                  <a:txBody>
                    <a:bodyPr/>
                    <a:lstStyle/>
                    <a:p>
                      <a:pPr algn="ctr"/>
                      <a:r>
                        <a:rPr lang="en-GB" sz="2400" b="0" dirty="0" smtClean="0">
                          <a:solidFill>
                            <a:schemeClr val="tx1"/>
                          </a:solidFill>
                        </a:rPr>
                        <a:t>27</a:t>
                      </a:r>
                      <a:endParaRPr lang="en-GB" sz="2400" b="0" dirty="0">
                        <a:solidFill>
                          <a:schemeClr val="tx1"/>
                        </a:solidFill>
                      </a:endParaRPr>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noFill/>
                  </a:tcPr>
                </a:tc>
                <a:tc>
                  <a:txBody>
                    <a:bodyPr/>
                    <a:lstStyle/>
                    <a:p>
                      <a:pPr algn="ctr"/>
                      <a:r>
                        <a:rPr lang="en-GB" sz="2400" b="0" dirty="0" smtClean="0">
                          <a:solidFill>
                            <a:schemeClr val="tx1"/>
                          </a:solidFill>
                        </a:rPr>
                        <a:t>23</a:t>
                      </a:r>
                      <a:endParaRPr lang="en-GB" sz="2400" b="0" dirty="0">
                        <a:solidFill>
                          <a:schemeClr val="tx1"/>
                        </a:solidFill>
                      </a:endParaRPr>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noFill/>
                  </a:tcPr>
                </a:tc>
                <a:tc>
                  <a:txBody>
                    <a:bodyPr/>
                    <a:lstStyle/>
                    <a:p>
                      <a:pPr algn="ctr"/>
                      <a:r>
                        <a:rPr lang="en-GB" sz="2400" b="0" dirty="0" smtClean="0">
                          <a:solidFill>
                            <a:schemeClr val="tx1"/>
                          </a:solidFill>
                        </a:rPr>
                        <a:t>32</a:t>
                      </a:r>
                      <a:endParaRPr lang="en-GB" sz="2400" b="0" dirty="0">
                        <a:solidFill>
                          <a:schemeClr val="tx1"/>
                        </a:solidFill>
                      </a:endParaRPr>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noFill/>
                  </a:tcPr>
                </a:tc>
              </a:tr>
              <a:tr h="370840">
                <a:tc>
                  <a:txBody>
                    <a:bodyPr/>
                    <a:lstStyle/>
                    <a:p>
                      <a:pPr algn="ctr"/>
                      <a:r>
                        <a:rPr lang="en-GB" sz="2400" b="0" dirty="0" smtClean="0">
                          <a:solidFill>
                            <a:schemeClr val="tx1"/>
                          </a:solidFill>
                        </a:rPr>
                        <a:t>31</a:t>
                      </a:r>
                      <a:endParaRPr lang="en-GB" sz="2400" b="0" dirty="0">
                        <a:solidFill>
                          <a:schemeClr val="tx1"/>
                        </a:solidFill>
                      </a:endParaRPr>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noFill/>
                  </a:tcPr>
                </a:tc>
                <a:tc>
                  <a:txBody>
                    <a:bodyPr/>
                    <a:lstStyle/>
                    <a:p>
                      <a:pPr algn="ctr"/>
                      <a:r>
                        <a:rPr lang="en-GB" sz="2400" b="0" dirty="0" smtClean="0">
                          <a:solidFill>
                            <a:schemeClr val="tx1"/>
                          </a:solidFill>
                        </a:rPr>
                        <a:t>44</a:t>
                      </a:r>
                      <a:endParaRPr lang="en-GB" sz="2400" b="0" dirty="0">
                        <a:solidFill>
                          <a:schemeClr val="tx1"/>
                        </a:solidFill>
                      </a:endParaRPr>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noFill/>
                  </a:tcPr>
                </a:tc>
                <a:tc>
                  <a:txBody>
                    <a:bodyPr/>
                    <a:lstStyle/>
                    <a:p>
                      <a:pPr algn="ctr"/>
                      <a:r>
                        <a:rPr lang="en-GB" sz="2400" b="0" dirty="0" smtClean="0">
                          <a:solidFill>
                            <a:schemeClr val="tx1"/>
                          </a:solidFill>
                        </a:rPr>
                        <a:t>12</a:t>
                      </a:r>
                      <a:endParaRPr lang="en-GB" sz="2400" b="0" dirty="0">
                        <a:solidFill>
                          <a:schemeClr val="tx1"/>
                        </a:solidFill>
                      </a:endParaRPr>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noFill/>
                  </a:tcPr>
                </a:tc>
                <a:tc>
                  <a:txBody>
                    <a:bodyPr/>
                    <a:lstStyle/>
                    <a:p>
                      <a:pPr algn="ctr"/>
                      <a:r>
                        <a:rPr lang="en-GB" sz="2400" b="0" dirty="0" smtClean="0">
                          <a:solidFill>
                            <a:schemeClr val="tx1"/>
                          </a:solidFill>
                        </a:rPr>
                        <a:t>65</a:t>
                      </a:r>
                      <a:endParaRPr lang="en-GB" sz="2400" b="0" dirty="0">
                        <a:solidFill>
                          <a:schemeClr val="tx1"/>
                        </a:solidFill>
                      </a:endParaRPr>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noFill/>
                  </a:tcPr>
                </a:tc>
              </a:tr>
              <a:tr h="370840">
                <a:tc>
                  <a:txBody>
                    <a:bodyPr/>
                    <a:lstStyle/>
                    <a:p>
                      <a:pPr algn="ctr"/>
                      <a:r>
                        <a:rPr lang="en-GB" sz="2400" b="0" dirty="0" smtClean="0">
                          <a:solidFill>
                            <a:schemeClr val="tx1"/>
                          </a:solidFill>
                        </a:rPr>
                        <a:t>15</a:t>
                      </a:r>
                      <a:endParaRPr lang="en-GB" sz="2400" b="0" dirty="0">
                        <a:solidFill>
                          <a:schemeClr val="tx1"/>
                        </a:solidFill>
                      </a:endParaRPr>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pPr algn="ctr"/>
                      <a:r>
                        <a:rPr lang="en-GB" sz="2400" b="0" dirty="0" smtClean="0">
                          <a:solidFill>
                            <a:schemeClr val="tx1"/>
                          </a:solidFill>
                        </a:rPr>
                        <a:t>17</a:t>
                      </a:r>
                      <a:endParaRPr lang="en-GB" sz="2400" b="0" dirty="0">
                        <a:solidFill>
                          <a:schemeClr val="tx1"/>
                        </a:solidFill>
                      </a:endParaRPr>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pPr algn="ctr"/>
                      <a:r>
                        <a:rPr lang="en-GB" sz="2400" b="0" dirty="0" smtClean="0">
                          <a:solidFill>
                            <a:schemeClr val="tx1"/>
                          </a:solidFill>
                        </a:rPr>
                        <a:t>18</a:t>
                      </a:r>
                      <a:endParaRPr lang="en-GB" sz="2400" b="0" dirty="0">
                        <a:solidFill>
                          <a:schemeClr val="tx1"/>
                        </a:solidFill>
                      </a:endParaRPr>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c>
                  <a:txBody>
                    <a:bodyPr/>
                    <a:lstStyle/>
                    <a:p>
                      <a:pPr algn="ctr"/>
                      <a:r>
                        <a:rPr lang="en-GB" sz="2400" b="0" dirty="0" smtClean="0">
                          <a:solidFill>
                            <a:schemeClr val="tx1"/>
                          </a:solidFill>
                        </a:rPr>
                        <a:t>23</a:t>
                      </a:r>
                      <a:endParaRPr lang="en-GB" sz="2400" b="0" dirty="0">
                        <a:solidFill>
                          <a:schemeClr val="tx1"/>
                        </a:solidFill>
                      </a:endParaRPr>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1905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noFill/>
                  </a:tcPr>
                </a:tc>
              </a:tr>
              <a:tr h="370840">
                <a:tc>
                  <a:txBody>
                    <a:bodyPr/>
                    <a:lstStyle/>
                    <a:p>
                      <a:pPr algn="ctr"/>
                      <a:r>
                        <a:rPr lang="en-GB" sz="2400" b="0" dirty="0" smtClean="0">
                          <a:solidFill>
                            <a:schemeClr val="tx1"/>
                          </a:solidFill>
                        </a:rPr>
                        <a:t>??</a:t>
                      </a:r>
                      <a:endParaRPr lang="en-GB" sz="2400" b="0" dirty="0">
                        <a:solidFill>
                          <a:schemeClr val="tx1"/>
                        </a:solidFill>
                      </a:endParaRPr>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noFill/>
                  </a:tcPr>
                </a:tc>
                <a:tc>
                  <a:txBody>
                    <a:bodyPr/>
                    <a:lstStyle/>
                    <a:p>
                      <a:pPr algn="ctr"/>
                      <a:r>
                        <a:rPr lang="en-GB" sz="2400" b="0" dirty="0" smtClean="0">
                          <a:solidFill>
                            <a:schemeClr val="tx1"/>
                          </a:solidFill>
                        </a:rPr>
                        <a:t>??</a:t>
                      </a:r>
                      <a:endParaRPr lang="en-GB" sz="2400" b="0" dirty="0">
                        <a:solidFill>
                          <a:schemeClr val="tx1"/>
                        </a:solidFill>
                      </a:endParaRPr>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noFill/>
                  </a:tcPr>
                </a:tc>
                <a:tc>
                  <a:txBody>
                    <a:bodyPr/>
                    <a:lstStyle/>
                    <a:p>
                      <a:pPr algn="ctr"/>
                      <a:r>
                        <a:rPr lang="en-GB" sz="2400" b="0" dirty="0" smtClean="0">
                          <a:solidFill>
                            <a:schemeClr val="tx1"/>
                          </a:solidFill>
                        </a:rPr>
                        <a:t>??</a:t>
                      </a:r>
                      <a:endParaRPr lang="en-GB" sz="2400" b="0" dirty="0">
                        <a:solidFill>
                          <a:schemeClr val="tx1"/>
                        </a:solidFill>
                      </a:endParaRPr>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noFill/>
                  </a:tcPr>
                </a:tc>
                <a:tc>
                  <a:txBody>
                    <a:bodyPr/>
                    <a:lstStyle/>
                    <a:p>
                      <a:pPr algn="ctr"/>
                      <a:r>
                        <a:rPr lang="en-GB" sz="2400" b="0" dirty="0" smtClean="0">
                          <a:solidFill>
                            <a:schemeClr val="tx1"/>
                          </a:solidFill>
                        </a:rPr>
                        <a:t>??</a:t>
                      </a:r>
                      <a:endParaRPr lang="en-GB" sz="2400" b="0" dirty="0">
                        <a:solidFill>
                          <a:schemeClr val="tx1"/>
                        </a:solidFill>
                      </a:endParaRPr>
                    </a:p>
                  </a:txBody>
                  <a:tcPr>
                    <a:lnL w="19050" cap="flat" cmpd="sng" algn="ctr">
                      <a:solidFill>
                        <a:scrgbClr r="0" g="0" b="0"/>
                      </a:solidFill>
                      <a:prstDash val="solid"/>
                      <a:round/>
                      <a:headEnd type="none" w="med" len="med"/>
                      <a:tailEnd type="none" w="med" len="med"/>
                    </a:lnL>
                    <a:lnR w="19050" cap="flat" cmpd="sng" algn="ctr">
                      <a:solidFill>
                        <a:scrgbClr r="0" g="0" b="0"/>
                      </a:solidFill>
                      <a:prstDash val="solid"/>
                      <a:round/>
                      <a:headEnd type="none" w="med" len="med"/>
                      <a:tailEnd type="none" w="med" len="med"/>
                    </a:lnR>
                    <a:lnT w="38100" cap="flat" cmpd="sng" algn="ctr">
                      <a:solidFill>
                        <a:scrgbClr r="0" g="0" b="0"/>
                      </a:solidFill>
                      <a:prstDash val="solid"/>
                      <a:round/>
                      <a:headEnd type="none" w="med" len="med"/>
                      <a:tailEnd type="none" w="med" len="med"/>
                    </a:lnT>
                    <a:lnB w="19050" cap="flat" cmpd="sng" algn="ctr">
                      <a:solidFill>
                        <a:scrgbClr r="0" g="0" b="0"/>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49501725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Table Representation</a:t>
            </a:r>
            <a:endParaRPr lang="en-GB" dirty="0"/>
          </a:p>
        </p:txBody>
      </p:sp>
      <p:sp>
        <p:nvSpPr>
          <p:cNvPr id="3" name="Content Placeholder 2"/>
          <p:cNvSpPr>
            <a:spLocks noGrp="1"/>
          </p:cNvSpPr>
          <p:nvPr>
            <p:ph idx="1"/>
          </p:nvPr>
        </p:nvSpPr>
        <p:spPr>
          <a:xfrm>
            <a:off x="762000" y="1412776"/>
            <a:ext cx="7543800" cy="4680520"/>
          </a:xfrm>
        </p:spPr>
        <p:txBody>
          <a:bodyPr/>
          <a:lstStyle/>
          <a:p>
            <a:r>
              <a:rPr lang="en-GB" dirty="0" smtClean="0"/>
              <a:t>Table represented by list of lists</a:t>
            </a:r>
          </a:p>
          <a:p>
            <a:endParaRPr lang="en-GB" dirty="0"/>
          </a:p>
          <a:p>
            <a:endParaRPr lang="en-GB" dirty="0" smtClean="0"/>
          </a:p>
          <a:p>
            <a:endParaRPr lang="en-GB" dirty="0"/>
          </a:p>
          <a:p>
            <a:endParaRPr lang="en-GB" dirty="0" smtClean="0"/>
          </a:p>
          <a:p>
            <a:endParaRPr lang="en-GB" dirty="0"/>
          </a:p>
          <a:p>
            <a:r>
              <a:rPr lang="en-GB" dirty="0" smtClean="0"/>
              <a:t>Quiz</a:t>
            </a:r>
          </a:p>
          <a:p>
            <a:pPr lvl="1"/>
            <a:r>
              <a:rPr lang="en-GB" dirty="0" smtClean="0">
                <a:latin typeface="Courier"/>
                <a:cs typeface="Courier"/>
              </a:rPr>
              <a:t>table[0][1] == ?</a:t>
            </a:r>
          </a:p>
          <a:p>
            <a:pPr lvl="1"/>
            <a:r>
              <a:rPr lang="en-GB" dirty="0" smtClean="0">
                <a:latin typeface="Courier"/>
                <a:cs typeface="Courier"/>
              </a:rPr>
              <a:t>table[1][2] == ?</a:t>
            </a:r>
            <a:endParaRPr lang="en-GB" dirty="0">
              <a:latin typeface="Courier"/>
              <a:cs typeface="Courier"/>
            </a:endParaRPr>
          </a:p>
        </p:txBody>
      </p:sp>
      <p:sp>
        <p:nvSpPr>
          <p:cNvPr id="4" name="Rectangle 3"/>
          <p:cNvSpPr/>
          <p:nvPr/>
        </p:nvSpPr>
        <p:spPr>
          <a:xfrm>
            <a:off x="1907704" y="2132856"/>
            <a:ext cx="4896544" cy="230832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2400" dirty="0">
                <a:latin typeface="Courier"/>
                <a:cs typeface="Courier"/>
              </a:rPr>
              <a:t>table = [ \</a:t>
            </a:r>
          </a:p>
          <a:p>
            <a:r>
              <a:rPr lang="en-US" sz="2400" dirty="0">
                <a:latin typeface="Courier"/>
                <a:cs typeface="Courier"/>
              </a:rPr>
              <a:t>    [10, 27, 23, 32], </a:t>
            </a:r>
            <a:r>
              <a:rPr lang="en-US" sz="2400" dirty="0" smtClean="0">
                <a:latin typeface="Courier"/>
                <a:cs typeface="Courier"/>
              </a:rPr>
              <a:t>\</a:t>
            </a:r>
            <a:endParaRPr lang="en-US" sz="2400" dirty="0">
              <a:latin typeface="Courier"/>
              <a:cs typeface="Courier"/>
            </a:endParaRPr>
          </a:p>
          <a:p>
            <a:r>
              <a:rPr lang="en-US" sz="2400" dirty="0">
                <a:latin typeface="Courier"/>
                <a:cs typeface="Courier"/>
              </a:rPr>
              <a:t>    [31, 44, 12, 65], \</a:t>
            </a:r>
          </a:p>
          <a:p>
            <a:r>
              <a:rPr lang="en-US" sz="2400" dirty="0">
                <a:latin typeface="Courier"/>
                <a:cs typeface="Courier"/>
              </a:rPr>
              <a:t>    [15, 17, 18, 23]  \</a:t>
            </a:r>
          </a:p>
          <a:p>
            <a:r>
              <a:rPr lang="en-US" sz="2400" dirty="0">
                <a:latin typeface="Courier"/>
                <a:cs typeface="Courier"/>
              </a:rPr>
              <a:t>    [ 0,  0,  0,  0]  \</a:t>
            </a:r>
          </a:p>
          <a:p>
            <a:r>
              <a:rPr lang="en-US" sz="2400" dirty="0">
                <a:latin typeface="Courier"/>
                <a:cs typeface="Courier"/>
              </a:rPr>
              <a:t>        ]</a:t>
            </a:r>
          </a:p>
        </p:txBody>
      </p:sp>
    </p:spTree>
    <p:extLst>
      <p:ext uri="{BB962C8B-B14F-4D97-AF65-F5344CB8AC3E}">
        <p14:creationId xmlns:p14="http://schemas.microsoft.com/office/powerpoint/2010/main" val="177540726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Printing a Column</a:t>
            </a:r>
            <a:endParaRPr lang="en-GB" dirty="0"/>
          </a:p>
        </p:txBody>
      </p:sp>
      <p:sp>
        <p:nvSpPr>
          <p:cNvPr id="3" name="Content Placeholder 2"/>
          <p:cNvSpPr>
            <a:spLocks noGrp="1"/>
          </p:cNvSpPr>
          <p:nvPr>
            <p:ph idx="1"/>
          </p:nvPr>
        </p:nvSpPr>
        <p:spPr>
          <a:xfrm>
            <a:off x="762000" y="1412776"/>
            <a:ext cx="7543800" cy="576064"/>
          </a:xfrm>
        </p:spPr>
        <p:txBody>
          <a:bodyPr/>
          <a:lstStyle/>
          <a:p>
            <a:r>
              <a:rPr lang="en-GB" dirty="0" smtClean="0"/>
              <a:t>Two methods</a:t>
            </a:r>
            <a:endParaRPr lang="en-GB" dirty="0"/>
          </a:p>
        </p:txBody>
      </p:sp>
      <p:grpSp>
        <p:nvGrpSpPr>
          <p:cNvPr id="8" name="Group 7"/>
          <p:cNvGrpSpPr/>
          <p:nvPr/>
        </p:nvGrpSpPr>
        <p:grpSpPr>
          <a:xfrm>
            <a:off x="701824" y="1772816"/>
            <a:ext cx="7728481" cy="2027260"/>
            <a:chOff x="701824" y="1772816"/>
            <a:chExt cx="7728481" cy="2027260"/>
          </a:xfrm>
        </p:grpSpPr>
        <p:sp>
          <p:nvSpPr>
            <p:cNvPr id="5" name="Rectangle 4"/>
            <p:cNvSpPr/>
            <p:nvPr/>
          </p:nvSpPr>
          <p:spPr>
            <a:xfrm>
              <a:off x="701824" y="2168860"/>
              <a:ext cx="7470576" cy="163121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000" dirty="0" err="1" smtClean="0">
                  <a:latin typeface="Courier"/>
                  <a:cs typeface="Courier"/>
                </a:rPr>
                <a:t>def</a:t>
              </a:r>
              <a:r>
                <a:rPr lang="en-GB" sz="2000" dirty="0" smtClean="0">
                  <a:latin typeface="Courier"/>
                  <a:cs typeface="Courier"/>
                </a:rPr>
                <a:t> printCol1(</a:t>
              </a:r>
              <a:r>
                <a:rPr lang="en-GB" sz="2000" dirty="0">
                  <a:latin typeface="Courier"/>
                  <a:cs typeface="Courier"/>
                </a:rPr>
                <a:t>table, </a:t>
              </a:r>
              <a:r>
                <a:rPr lang="en-GB" sz="2000" dirty="0" err="1">
                  <a:latin typeface="Courier"/>
                  <a:cs typeface="Courier"/>
                </a:rPr>
                <a:t>colN</a:t>
              </a:r>
              <a:r>
                <a:rPr lang="en-GB" sz="2000" dirty="0">
                  <a:latin typeface="Courier"/>
                  <a:cs typeface="Courier"/>
                </a:rPr>
                <a:t>):</a:t>
              </a:r>
            </a:p>
            <a:p>
              <a:r>
                <a:rPr lang="en-GB" sz="2000" dirty="0">
                  <a:latin typeface="Courier"/>
                  <a:cs typeface="Courier"/>
                </a:rPr>
                <a:t>    string = ""</a:t>
              </a:r>
            </a:p>
            <a:p>
              <a:r>
                <a:rPr lang="en-GB" sz="2000" dirty="0">
                  <a:latin typeface="Courier"/>
                  <a:cs typeface="Courier"/>
                </a:rPr>
                <a:t>    for </a:t>
              </a:r>
              <a:r>
                <a:rPr lang="en-GB" sz="2000" dirty="0" err="1">
                  <a:latin typeface="Courier"/>
                  <a:cs typeface="Courier"/>
                </a:rPr>
                <a:t>rowN</a:t>
              </a:r>
              <a:r>
                <a:rPr lang="en-GB" sz="2000" dirty="0">
                  <a:latin typeface="Courier"/>
                  <a:cs typeface="Courier"/>
                </a:rPr>
                <a:t> in range(0, </a:t>
              </a:r>
              <a:r>
                <a:rPr lang="en-GB" sz="2000" dirty="0" err="1">
                  <a:latin typeface="Courier"/>
                  <a:cs typeface="Courier"/>
                </a:rPr>
                <a:t>len</a:t>
              </a:r>
              <a:r>
                <a:rPr lang="en-GB" sz="2000" dirty="0">
                  <a:latin typeface="Courier"/>
                  <a:cs typeface="Courier"/>
                </a:rPr>
                <a:t>(table)):</a:t>
              </a:r>
            </a:p>
            <a:p>
              <a:r>
                <a:rPr lang="en-GB" sz="2000" dirty="0">
                  <a:latin typeface="Courier"/>
                  <a:cs typeface="Courier"/>
                </a:rPr>
                <a:t>        string </a:t>
              </a:r>
              <a:r>
                <a:rPr lang="en-GB" sz="2000" dirty="0" smtClean="0">
                  <a:latin typeface="Courier"/>
                  <a:cs typeface="Courier"/>
                </a:rPr>
                <a:t>+= </a:t>
              </a:r>
              <a:r>
                <a:rPr lang="en-GB" sz="2000" dirty="0" err="1" smtClean="0">
                  <a:latin typeface="Courier"/>
                  <a:cs typeface="Courier"/>
                </a:rPr>
                <a:t>str</a:t>
              </a:r>
              <a:r>
                <a:rPr lang="en-GB" sz="2000" dirty="0">
                  <a:latin typeface="Courier"/>
                  <a:cs typeface="Courier"/>
                </a:rPr>
                <a:t>(table[</a:t>
              </a:r>
              <a:r>
                <a:rPr lang="en-GB" sz="2000" dirty="0" err="1">
                  <a:latin typeface="Courier"/>
                  <a:cs typeface="Courier"/>
                </a:rPr>
                <a:t>rowN</a:t>
              </a:r>
              <a:r>
                <a:rPr lang="en-GB" sz="2000" dirty="0">
                  <a:latin typeface="Courier"/>
                  <a:cs typeface="Courier"/>
                </a:rPr>
                <a:t>][</a:t>
              </a:r>
              <a:r>
                <a:rPr lang="en-GB" sz="2000" dirty="0" err="1">
                  <a:latin typeface="Courier"/>
                  <a:cs typeface="Courier"/>
                </a:rPr>
                <a:t>colN</a:t>
              </a:r>
              <a:r>
                <a:rPr lang="en-GB" sz="2000" dirty="0">
                  <a:latin typeface="Courier"/>
                  <a:cs typeface="Courier"/>
                </a:rPr>
                <a:t>]) + " "</a:t>
              </a:r>
            </a:p>
            <a:p>
              <a:r>
                <a:rPr lang="en-GB" sz="2000" dirty="0">
                  <a:latin typeface="Courier"/>
                  <a:cs typeface="Courier"/>
                </a:rPr>
                <a:t>    print(string)</a:t>
              </a:r>
            </a:p>
          </p:txBody>
        </p:sp>
        <p:sp>
          <p:nvSpPr>
            <p:cNvPr id="6" name="Line Callout 2 5"/>
            <p:cNvSpPr/>
            <p:nvPr/>
          </p:nvSpPr>
          <p:spPr>
            <a:xfrm>
              <a:off x="6918137" y="1772816"/>
              <a:ext cx="1512168" cy="792088"/>
            </a:xfrm>
            <a:prstGeom prst="borderCallout2">
              <a:avLst>
                <a:gd name="adj1" fmla="val 18750"/>
                <a:gd name="adj2" fmla="val -8333"/>
                <a:gd name="adj3" fmla="val 18750"/>
                <a:gd name="adj4" fmla="val -16667"/>
                <a:gd name="adj5" fmla="val 183893"/>
                <a:gd name="adj6" fmla="val -69080"/>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2400" dirty="0" smtClean="0">
                  <a:solidFill>
                    <a:srgbClr val="FF0000"/>
                  </a:solidFill>
                </a:rPr>
                <a:t>Use two indices</a:t>
              </a:r>
              <a:endParaRPr lang="en-GB" sz="2400" dirty="0">
                <a:solidFill>
                  <a:srgbClr val="FF0000"/>
                </a:solidFill>
              </a:endParaRPr>
            </a:p>
          </p:txBody>
        </p:sp>
      </p:grpSp>
      <p:grpSp>
        <p:nvGrpSpPr>
          <p:cNvPr id="9" name="Group 8"/>
          <p:cNvGrpSpPr/>
          <p:nvPr/>
        </p:nvGrpSpPr>
        <p:grpSpPr>
          <a:xfrm>
            <a:off x="701824" y="4221088"/>
            <a:ext cx="7728480" cy="1656184"/>
            <a:chOff x="701824" y="4221088"/>
            <a:chExt cx="7728480" cy="1656184"/>
          </a:xfrm>
        </p:grpSpPr>
        <p:sp>
          <p:nvSpPr>
            <p:cNvPr id="4" name="Rectangle 3"/>
            <p:cNvSpPr/>
            <p:nvPr/>
          </p:nvSpPr>
          <p:spPr>
            <a:xfrm>
              <a:off x="701824" y="4246056"/>
              <a:ext cx="6246440" cy="163121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2000" dirty="0" err="1">
                  <a:latin typeface="Courier"/>
                  <a:cs typeface="Courier"/>
                </a:rPr>
                <a:t>def</a:t>
              </a:r>
              <a:r>
                <a:rPr lang="en-GB" sz="2000" dirty="0">
                  <a:latin typeface="Courier"/>
                  <a:cs typeface="Courier"/>
                </a:rPr>
                <a:t> </a:t>
              </a:r>
              <a:r>
                <a:rPr lang="en-GB" sz="2000" dirty="0" smtClean="0">
                  <a:latin typeface="Courier"/>
                  <a:cs typeface="Courier"/>
                </a:rPr>
                <a:t>printCol2(</a:t>
              </a:r>
              <a:r>
                <a:rPr lang="en-GB" sz="2000" dirty="0">
                  <a:latin typeface="Courier"/>
                  <a:cs typeface="Courier"/>
                </a:rPr>
                <a:t>table, </a:t>
              </a:r>
              <a:r>
                <a:rPr lang="en-GB" sz="2000" dirty="0" err="1">
                  <a:latin typeface="Courier"/>
                  <a:cs typeface="Courier"/>
                </a:rPr>
                <a:t>colN</a:t>
              </a:r>
              <a:r>
                <a:rPr lang="en-GB" sz="2000" dirty="0">
                  <a:latin typeface="Courier"/>
                  <a:cs typeface="Courier"/>
                </a:rPr>
                <a:t>):</a:t>
              </a:r>
            </a:p>
            <a:p>
              <a:r>
                <a:rPr lang="en-GB" sz="2000" dirty="0">
                  <a:latin typeface="Courier"/>
                  <a:cs typeface="Courier"/>
                </a:rPr>
                <a:t>    string = ""</a:t>
              </a:r>
            </a:p>
            <a:p>
              <a:r>
                <a:rPr lang="en-GB" sz="2000" dirty="0">
                  <a:latin typeface="Courier"/>
                  <a:cs typeface="Courier"/>
                </a:rPr>
                <a:t>    for row in table:</a:t>
              </a:r>
            </a:p>
            <a:p>
              <a:r>
                <a:rPr lang="en-GB" sz="2000" dirty="0">
                  <a:latin typeface="Courier"/>
                  <a:cs typeface="Courier"/>
                </a:rPr>
                <a:t>        string </a:t>
              </a:r>
              <a:r>
                <a:rPr lang="en-GB" sz="2000" dirty="0" smtClean="0">
                  <a:latin typeface="Courier"/>
                  <a:cs typeface="Courier"/>
                </a:rPr>
                <a:t>+= </a:t>
              </a:r>
              <a:r>
                <a:rPr lang="en-GB" sz="2000" dirty="0" err="1" smtClean="0">
                  <a:latin typeface="Courier"/>
                  <a:cs typeface="Courier"/>
                </a:rPr>
                <a:t>str</a:t>
              </a:r>
              <a:r>
                <a:rPr lang="en-GB" sz="2000" dirty="0">
                  <a:latin typeface="Courier"/>
                  <a:cs typeface="Courier"/>
                </a:rPr>
                <a:t>(row[</a:t>
              </a:r>
              <a:r>
                <a:rPr lang="en-GB" sz="2000" dirty="0" err="1">
                  <a:latin typeface="Courier"/>
                  <a:cs typeface="Courier"/>
                </a:rPr>
                <a:t>colN</a:t>
              </a:r>
              <a:r>
                <a:rPr lang="en-GB" sz="2000" dirty="0">
                  <a:latin typeface="Courier"/>
                  <a:cs typeface="Courier"/>
                </a:rPr>
                <a:t>]) + " "</a:t>
              </a:r>
            </a:p>
            <a:p>
              <a:r>
                <a:rPr lang="en-GB" sz="2000" dirty="0">
                  <a:latin typeface="Courier"/>
                  <a:cs typeface="Courier"/>
                </a:rPr>
                <a:t>    print(string</a:t>
              </a:r>
              <a:r>
                <a:rPr lang="en-GB" sz="2000" dirty="0" smtClean="0">
                  <a:latin typeface="Courier"/>
                  <a:cs typeface="Courier"/>
                </a:rPr>
                <a:t>)</a:t>
              </a:r>
              <a:endParaRPr lang="en-GB" sz="2000" dirty="0">
                <a:latin typeface="Courier"/>
                <a:cs typeface="Courier"/>
              </a:endParaRPr>
            </a:p>
          </p:txBody>
        </p:sp>
        <p:sp>
          <p:nvSpPr>
            <p:cNvPr id="7" name="Line Callout 2 6"/>
            <p:cNvSpPr/>
            <p:nvPr/>
          </p:nvSpPr>
          <p:spPr>
            <a:xfrm>
              <a:off x="6732239" y="4221088"/>
              <a:ext cx="1698065" cy="792088"/>
            </a:xfrm>
            <a:prstGeom prst="borderCallout2">
              <a:avLst>
                <a:gd name="adj1" fmla="val 18750"/>
                <a:gd name="adj2" fmla="val -8333"/>
                <a:gd name="adj3" fmla="val 18750"/>
                <a:gd name="adj4" fmla="val -16667"/>
                <a:gd name="adj5" fmla="val 94625"/>
                <a:gd name="adj6" fmla="val -192032"/>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Select List from Table</a:t>
              </a:r>
              <a:endParaRPr lang="en-GB" sz="2400" dirty="0">
                <a:solidFill>
                  <a:srgbClr val="FF0000"/>
                </a:solidFill>
              </a:endParaRPr>
            </a:p>
          </p:txBody>
        </p:sp>
      </p:grpSp>
    </p:spTree>
    <p:extLst>
      <p:ext uri="{BB962C8B-B14F-4D97-AF65-F5344CB8AC3E}">
        <p14:creationId xmlns:p14="http://schemas.microsoft.com/office/powerpoint/2010/main" val="16834717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Exercise: Sum Columns</a:t>
            </a:r>
            <a:endParaRPr lang="en-GB" dirty="0"/>
          </a:p>
        </p:txBody>
      </p:sp>
      <p:sp>
        <p:nvSpPr>
          <p:cNvPr id="3" name="Content Placeholder 2"/>
          <p:cNvSpPr>
            <a:spLocks noGrp="1"/>
          </p:cNvSpPr>
          <p:nvPr>
            <p:ph idx="1"/>
          </p:nvPr>
        </p:nvSpPr>
        <p:spPr/>
        <p:txBody>
          <a:bodyPr/>
          <a:lstStyle/>
          <a:p>
            <a:r>
              <a:rPr lang="en-GB" dirty="0" smtClean="0"/>
              <a:t>Adapt the code on the previous slide to print the sum of:</a:t>
            </a:r>
          </a:p>
          <a:p>
            <a:pPr lvl="1"/>
            <a:r>
              <a:rPr lang="en-GB" dirty="0" smtClean="0"/>
              <a:t>A given column</a:t>
            </a:r>
          </a:p>
          <a:p>
            <a:pPr lvl="1"/>
            <a:r>
              <a:rPr lang="en-GB" dirty="0" smtClean="0"/>
              <a:t>Of all columns</a:t>
            </a:r>
            <a:endParaRPr lang="en-GB" dirty="0"/>
          </a:p>
        </p:txBody>
      </p:sp>
    </p:spTree>
    <p:extLst>
      <p:ext uri="{BB962C8B-B14F-4D97-AF65-F5344CB8AC3E}">
        <p14:creationId xmlns:p14="http://schemas.microsoft.com/office/powerpoint/2010/main" val="45180921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sz="4800" dirty="0" smtClean="0"/>
              <a:t>Built in Types in Python</a:t>
            </a:r>
            <a:endParaRPr lang="en-GB" sz="4800" dirty="0"/>
          </a:p>
        </p:txBody>
      </p:sp>
      <p:sp>
        <p:nvSpPr>
          <p:cNvPr id="5" name="Subtitle 4"/>
          <p:cNvSpPr>
            <a:spLocks noGrp="1"/>
          </p:cNvSpPr>
          <p:nvPr>
            <p:ph type="subTitle" idx="1"/>
          </p:nvPr>
        </p:nvSpPr>
        <p:spPr>
          <a:xfrm>
            <a:off x="762000" y="4437112"/>
            <a:ext cx="7770440" cy="1277888"/>
          </a:xfrm>
        </p:spPr>
        <p:txBody>
          <a:bodyPr>
            <a:normAutofit fontScale="92500" lnSpcReduction="20000"/>
          </a:bodyPr>
          <a:lstStyle/>
          <a:p>
            <a:pPr marL="457200" indent="-457200">
              <a:buFont typeface="Arial"/>
              <a:buChar char="•"/>
            </a:pPr>
            <a:r>
              <a:rPr lang="en-GB" dirty="0" smtClean="0"/>
              <a:t>Important in Python programming</a:t>
            </a:r>
          </a:p>
          <a:p>
            <a:pPr marL="457200" indent="-457200">
              <a:buFont typeface="Arial"/>
              <a:buChar char="•"/>
            </a:pPr>
            <a:r>
              <a:rPr lang="en-GB" dirty="0" smtClean="0"/>
              <a:t>Very useful</a:t>
            </a:r>
          </a:p>
          <a:p>
            <a:pPr marL="457200" indent="-457200">
              <a:buFont typeface="Arial"/>
              <a:buChar char="•"/>
            </a:pPr>
            <a:r>
              <a:rPr lang="en-GB" dirty="0" smtClean="0"/>
              <a:t>Details specific to Python; related concepts elsewhere</a:t>
            </a:r>
            <a:endParaRPr lang="en-GB" dirty="0"/>
          </a:p>
        </p:txBody>
      </p:sp>
    </p:spTree>
    <p:extLst>
      <p:ext uri="{BB962C8B-B14F-4D97-AF65-F5344CB8AC3E}">
        <p14:creationId xmlns:p14="http://schemas.microsoft.com/office/powerpoint/2010/main" val="224192974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Overview</a:t>
            </a:r>
            <a:endParaRPr lang="en-GB" dirty="0"/>
          </a:p>
        </p:txBody>
      </p:sp>
      <p:sp>
        <p:nvSpPr>
          <p:cNvPr id="3" name="Content Placeholder 2"/>
          <p:cNvSpPr>
            <a:spLocks noGrp="1"/>
          </p:cNvSpPr>
          <p:nvPr>
            <p:ph idx="1"/>
          </p:nvPr>
        </p:nvSpPr>
        <p:spPr>
          <a:xfrm>
            <a:off x="762000" y="1412776"/>
            <a:ext cx="7543800" cy="4824536"/>
          </a:xfrm>
        </p:spPr>
        <p:txBody>
          <a:bodyPr>
            <a:normAutofit lnSpcReduction="10000"/>
          </a:bodyPr>
          <a:lstStyle/>
          <a:p>
            <a:r>
              <a:rPr lang="en-GB" dirty="0" smtClean="0"/>
              <a:t>Lists – [1,2,3,4]</a:t>
            </a:r>
          </a:p>
          <a:p>
            <a:pPr lvl="1"/>
            <a:r>
              <a:rPr lang="en-GB" dirty="0" smtClean="0"/>
              <a:t>Ordered collection of items; often of the same type.</a:t>
            </a:r>
          </a:p>
          <a:p>
            <a:pPr lvl="1"/>
            <a:r>
              <a:rPr lang="en-GB" dirty="0" smtClean="0"/>
              <a:t>Can be changed (</a:t>
            </a:r>
            <a:r>
              <a:rPr lang="en-GB" i="1" dirty="0" smtClean="0"/>
              <a:t>mutable</a:t>
            </a:r>
            <a:r>
              <a:rPr lang="en-GB" dirty="0" smtClean="0"/>
              <a:t>)</a:t>
            </a:r>
          </a:p>
          <a:p>
            <a:r>
              <a:rPr lang="en-GB" dirty="0" smtClean="0"/>
              <a:t>Tuples – (1,2,3,4)</a:t>
            </a:r>
          </a:p>
          <a:p>
            <a:pPr lvl="1"/>
            <a:r>
              <a:rPr lang="en-GB" dirty="0" smtClean="0"/>
              <a:t>Immutable ordered collection; often different types </a:t>
            </a:r>
          </a:p>
          <a:p>
            <a:r>
              <a:rPr lang="en-GB" dirty="0" smtClean="0"/>
              <a:t>Ranges – range(1,5)</a:t>
            </a:r>
          </a:p>
          <a:p>
            <a:pPr lvl="1"/>
            <a:r>
              <a:rPr lang="en-GB" dirty="0" smtClean="0"/>
              <a:t>Number sequence; used in for loops</a:t>
            </a:r>
          </a:p>
          <a:p>
            <a:r>
              <a:rPr lang="en-GB" dirty="0" smtClean="0"/>
              <a:t>Sets – {1,2,3,4}</a:t>
            </a:r>
          </a:p>
          <a:p>
            <a:pPr lvl="1"/>
            <a:r>
              <a:rPr lang="en-GB" dirty="0" smtClean="0"/>
              <a:t>Unordered non-repeating collection</a:t>
            </a:r>
          </a:p>
          <a:p>
            <a:r>
              <a:rPr lang="en-GB" dirty="0" smtClean="0"/>
              <a:t>Dictionaries – {1:'one', 2:'two', 3:'three'}</a:t>
            </a:r>
          </a:p>
          <a:p>
            <a:pPr lvl="1"/>
            <a:r>
              <a:rPr lang="en-GB" dirty="0" smtClean="0"/>
              <a:t>Mappings</a:t>
            </a:r>
            <a:endParaRPr lang="en-GB" dirty="0"/>
          </a:p>
        </p:txBody>
      </p:sp>
    </p:spTree>
    <p:extLst>
      <p:ext uri="{BB962C8B-B14F-4D97-AF65-F5344CB8AC3E}">
        <p14:creationId xmlns:p14="http://schemas.microsoft.com/office/powerpoint/2010/main" val="320361326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Tuples – Examples </a:t>
            </a:r>
            <a:endParaRPr lang="en-GB" dirty="0"/>
          </a:p>
        </p:txBody>
      </p:sp>
      <p:sp>
        <p:nvSpPr>
          <p:cNvPr id="3" name="Content Placeholder 2"/>
          <p:cNvSpPr>
            <a:spLocks noGrp="1"/>
          </p:cNvSpPr>
          <p:nvPr>
            <p:ph idx="1"/>
          </p:nvPr>
        </p:nvSpPr>
        <p:spPr>
          <a:xfrm>
            <a:off x="762000" y="1412776"/>
            <a:ext cx="7543800" cy="4536504"/>
          </a:xfrm>
        </p:spPr>
        <p:txBody>
          <a:bodyPr/>
          <a:lstStyle/>
          <a:p>
            <a:r>
              <a:rPr lang="en-GB" dirty="0" smtClean="0"/>
              <a:t>Convenient for returning multiple values from a function</a:t>
            </a:r>
          </a:p>
          <a:p>
            <a:endParaRPr lang="en-GB" dirty="0"/>
          </a:p>
          <a:p>
            <a:endParaRPr lang="en-GB" dirty="0" smtClean="0"/>
          </a:p>
          <a:p>
            <a:endParaRPr lang="en-GB" dirty="0"/>
          </a:p>
          <a:p>
            <a:endParaRPr lang="en-GB" dirty="0" smtClean="0"/>
          </a:p>
          <a:p>
            <a:endParaRPr lang="en-GB" dirty="0"/>
          </a:p>
          <a:p>
            <a:r>
              <a:rPr lang="en-GB" dirty="0" smtClean="0"/>
              <a:t>Unpack</a:t>
            </a:r>
            <a:endParaRPr lang="en-GB" dirty="0"/>
          </a:p>
        </p:txBody>
      </p:sp>
      <p:sp>
        <p:nvSpPr>
          <p:cNvPr id="4" name="Rectangle 3"/>
          <p:cNvSpPr/>
          <p:nvPr/>
        </p:nvSpPr>
        <p:spPr>
          <a:xfrm>
            <a:off x="2699792" y="2006838"/>
            <a:ext cx="4572000" cy="2862322"/>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en-GB" sz="2000" dirty="0" err="1">
                <a:latin typeface="Courier"/>
                <a:cs typeface="Courier"/>
              </a:rPr>
              <a:t>def</a:t>
            </a:r>
            <a:r>
              <a:rPr lang="en-GB" sz="2000" dirty="0">
                <a:latin typeface="Courier"/>
                <a:cs typeface="Courier"/>
              </a:rPr>
              <a:t> </a:t>
            </a:r>
            <a:r>
              <a:rPr lang="en-GB" sz="2000" dirty="0" err="1">
                <a:latin typeface="Courier"/>
                <a:cs typeface="Courier"/>
              </a:rPr>
              <a:t>getTwo</a:t>
            </a:r>
            <a:r>
              <a:rPr lang="en-GB" sz="2000" dirty="0">
                <a:latin typeface="Courier"/>
                <a:cs typeface="Courier"/>
              </a:rPr>
              <a:t>():</a:t>
            </a:r>
          </a:p>
          <a:p>
            <a:r>
              <a:rPr lang="en-GB" sz="2000" dirty="0">
                <a:latin typeface="Courier"/>
                <a:cs typeface="Courier"/>
              </a:rPr>
              <a:t>	</a:t>
            </a:r>
            <a:r>
              <a:rPr lang="en-GB" sz="2000" dirty="0" err="1">
                <a:latin typeface="Courier"/>
                <a:cs typeface="Courier"/>
              </a:rPr>
              <a:t>ms</a:t>
            </a:r>
            <a:r>
              <a:rPr lang="en-GB" sz="2000" dirty="0">
                <a:latin typeface="Courier"/>
                <a:cs typeface="Courier"/>
              </a:rPr>
              <a:t> = input("A </a:t>
            </a:r>
            <a:r>
              <a:rPr lang="en-GB" sz="2000" dirty="0" smtClean="0">
                <a:latin typeface="Courier"/>
                <a:cs typeface="Courier"/>
              </a:rPr>
              <a:t>string&gt; "</a:t>
            </a:r>
            <a:r>
              <a:rPr lang="en-GB" sz="2000" dirty="0">
                <a:latin typeface="Courier"/>
                <a:cs typeface="Courier"/>
              </a:rPr>
              <a:t>)</a:t>
            </a:r>
          </a:p>
          <a:p>
            <a:r>
              <a:rPr lang="en-GB" sz="2000" dirty="0">
                <a:latin typeface="Courier"/>
                <a:cs typeface="Courier"/>
              </a:rPr>
              <a:t>	nm = input("A number&gt; ")</a:t>
            </a:r>
          </a:p>
          <a:p>
            <a:r>
              <a:rPr lang="en-GB" sz="2000" dirty="0">
                <a:latin typeface="Courier"/>
                <a:cs typeface="Courier"/>
              </a:rPr>
              <a:t>	return((</a:t>
            </a:r>
            <a:r>
              <a:rPr lang="en-GB" sz="2000" dirty="0" err="1">
                <a:latin typeface="Courier"/>
                <a:cs typeface="Courier"/>
              </a:rPr>
              <a:t>ms</a:t>
            </a:r>
            <a:r>
              <a:rPr lang="en-GB" sz="2000" dirty="0">
                <a:latin typeface="Courier"/>
                <a:cs typeface="Courier"/>
              </a:rPr>
              <a:t>, </a:t>
            </a:r>
            <a:r>
              <a:rPr lang="en-GB" sz="2000" dirty="0" err="1">
                <a:latin typeface="Courier"/>
                <a:cs typeface="Courier"/>
              </a:rPr>
              <a:t>int</a:t>
            </a:r>
            <a:r>
              <a:rPr lang="en-GB" sz="2000" dirty="0">
                <a:latin typeface="Courier"/>
                <a:cs typeface="Courier"/>
              </a:rPr>
              <a:t>(nm)))</a:t>
            </a:r>
          </a:p>
          <a:p>
            <a:endParaRPr lang="en-GB" sz="2000" dirty="0">
              <a:latin typeface="Courier"/>
              <a:cs typeface="Courier"/>
            </a:endParaRPr>
          </a:p>
          <a:p>
            <a:r>
              <a:rPr lang="en-GB" sz="2000" dirty="0">
                <a:latin typeface="Courier"/>
                <a:cs typeface="Courier"/>
              </a:rPr>
              <a:t>&gt;&gt;&gt; </a:t>
            </a:r>
            <a:r>
              <a:rPr lang="en-GB" sz="2000" dirty="0" err="1">
                <a:latin typeface="Courier"/>
                <a:cs typeface="Courier"/>
              </a:rPr>
              <a:t>getTwo</a:t>
            </a:r>
            <a:r>
              <a:rPr lang="en-GB" sz="2000" dirty="0">
                <a:latin typeface="Courier"/>
                <a:cs typeface="Courier"/>
              </a:rPr>
              <a:t>()</a:t>
            </a:r>
          </a:p>
          <a:p>
            <a:r>
              <a:rPr lang="en-GB" sz="2000" dirty="0">
                <a:latin typeface="Courier"/>
                <a:cs typeface="Courier"/>
              </a:rPr>
              <a:t>A </a:t>
            </a:r>
            <a:r>
              <a:rPr lang="en-GB" sz="2000" dirty="0" smtClean="0">
                <a:latin typeface="Courier"/>
                <a:cs typeface="Courier"/>
              </a:rPr>
              <a:t>string&gt; Hello</a:t>
            </a:r>
            <a:endParaRPr lang="en-GB" sz="2000" dirty="0">
              <a:latin typeface="Courier"/>
              <a:cs typeface="Courier"/>
            </a:endParaRPr>
          </a:p>
          <a:p>
            <a:r>
              <a:rPr lang="en-GB" sz="2000" dirty="0">
                <a:latin typeface="Courier"/>
                <a:cs typeface="Courier"/>
              </a:rPr>
              <a:t>A number&gt; 99</a:t>
            </a:r>
          </a:p>
          <a:p>
            <a:r>
              <a:rPr lang="en-GB" sz="2000" dirty="0">
                <a:latin typeface="Courier"/>
                <a:cs typeface="Courier"/>
              </a:rPr>
              <a:t>('Hello', 99</a:t>
            </a:r>
            <a:r>
              <a:rPr lang="en-GB" sz="2000" dirty="0" smtClean="0">
                <a:latin typeface="Courier"/>
                <a:cs typeface="Courier"/>
              </a:rPr>
              <a:t>)</a:t>
            </a:r>
            <a:endParaRPr lang="en-GB" sz="2000" dirty="0">
              <a:latin typeface="Courier"/>
              <a:cs typeface="Courier"/>
            </a:endParaRPr>
          </a:p>
        </p:txBody>
      </p:sp>
      <p:sp>
        <p:nvSpPr>
          <p:cNvPr id="5" name="Rectangle 4"/>
          <p:cNvSpPr/>
          <p:nvPr/>
        </p:nvSpPr>
        <p:spPr>
          <a:xfrm>
            <a:off x="2952328" y="5129897"/>
            <a:ext cx="3707904" cy="132343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000" dirty="0">
                <a:latin typeface="Courier"/>
                <a:cs typeface="Courier"/>
              </a:rPr>
              <a:t>&gt;&gt;&gt; t = ("a", 1, [1])</a:t>
            </a:r>
          </a:p>
          <a:p>
            <a:r>
              <a:rPr lang="en-GB" sz="2000" dirty="0">
                <a:latin typeface="Courier"/>
                <a:cs typeface="Courier"/>
              </a:rPr>
              <a:t>&gt;&gt;&gt; </a:t>
            </a:r>
            <a:r>
              <a:rPr lang="en-GB" sz="2000" dirty="0" err="1">
                <a:latin typeface="Courier"/>
                <a:cs typeface="Courier"/>
              </a:rPr>
              <a:t>x,y,z</a:t>
            </a:r>
            <a:r>
              <a:rPr lang="en-GB" sz="2000" dirty="0">
                <a:latin typeface="Courier"/>
                <a:cs typeface="Courier"/>
              </a:rPr>
              <a:t> = t</a:t>
            </a:r>
          </a:p>
          <a:p>
            <a:r>
              <a:rPr lang="en-GB" sz="2000" dirty="0">
                <a:latin typeface="Courier"/>
                <a:cs typeface="Courier"/>
              </a:rPr>
              <a:t>&gt;&gt;&gt; z</a:t>
            </a:r>
          </a:p>
          <a:p>
            <a:r>
              <a:rPr lang="en-GB" sz="2000" dirty="0">
                <a:latin typeface="Courier"/>
                <a:cs typeface="Courier"/>
              </a:rPr>
              <a:t>[1]</a:t>
            </a:r>
          </a:p>
        </p:txBody>
      </p:sp>
      <p:sp>
        <p:nvSpPr>
          <p:cNvPr id="6" name="Line Callout 2 5"/>
          <p:cNvSpPr/>
          <p:nvPr/>
        </p:nvSpPr>
        <p:spPr>
          <a:xfrm>
            <a:off x="7308304" y="5589240"/>
            <a:ext cx="1512168" cy="1152128"/>
          </a:xfrm>
          <a:prstGeom prst="borderCallout2">
            <a:avLst>
              <a:gd name="adj1" fmla="val 18750"/>
              <a:gd name="adj2" fmla="val -8333"/>
              <a:gd name="adj3" fmla="val 18750"/>
              <a:gd name="adj4" fmla="val -16667"/>
              <a:gd name="adj5" fmla="val 9180"/>
              <a:gd name="adj6" fmla="val -140946"/>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Assign to multiple variables</a:t>
            </a:r>
            <a:endParaRPr lang="en-GB" sz="2400" dirty="0">
              <a:solidFill>
                <a:srgbClr val="FF0000"/>
              </a:solidFill>
            </a:endParaRPr>
          </a:p>
        </p:txBody>
      </p:sp>
    </p:spTree>
    <p:extLst>
      <p:ext uri="{BB962C8B-B14F-4D97-AF65-F5344CB8AC3E}">
        <p14:creationId xmlns:p14="http://schemas.microsoft.com/office/powerpoint/2010/main" val="16233829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Ranges – Examples </a:t>
            </a:r>
            <a:endParaRPr lang="en-GB" dirty="0"/>
          </a:p>
        </p:txBody>
      </p:sp>
      <p:sp>
        <p:nvSpPr>
          <p:cNvPr id="3" name="Content Placeholder 2"/>
          <p:cNvSpPr>
            <a:spLocks noGrp="1"/>
          </p:cNvSpPr>
          <p:nvPr>
            <p:ph idx="1"/>
          </p:nvPr>
        </p:nvSpPr>
        <p:spPr>
          <a:xfrm>
            <a:off x="762000" y="1412776"/>
            <a:ext cx="7543800" cy="4464496"/>
          </a:xfrm>
        </p:spPr>
        <p:txBody>
          <a:bodyPr/>
          <a:lstStyle/>
          <a:p>
            <a:r>
              <a:rPr lang="en-GB" dirty="0" smtClean="0"/>
              <a:t>In a for loop:</a:t>
            </a:r>
          </a:p>
          <a:p>
            <a:endParaRPr lang="en-GB" dirty="0"/>
          </a:p>
          <a:p>
            <a:endParaRPr lang="en-GB" dirty="0" smtClean="0"/>
          </a:p>
          <a:p>
            <a:endParaRPr lang="en-GB" dirty="0"/>
          </a:p>
          <a:p>
            <a:endParaRPr lang="en-GB" dirty="0" smtClean="0"/>
          </a:p>
          <a:p>
            <a:r>
              <a:rPr lang="en-GB" dirty="0" smtClean="0"/>
              <a:t>Convert to a list</a:t>
            </a:r>
            <a:endParaRPr lang="en-GB" dirty="0"/>
          </a:p>
        </p:txBody>
      </p:sp>
      <p:sp>
        <p:nvSpPr>
          <p:cNvPr id="4" name="Rectangle 3"/>
          <p:cNvSpPr/>
          <p:nvPr/>
        </p:nvSpPr>
        <p:spPr>
          <a:xfrm>
            <a:off x="3491880" y="1195152"/>
            <a:ext cx="4572000" cy="2554545"/>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en-US" sz="2000" dirty="0">
                <a:latin typeface="Courier"/>
                <a:cs typeface="Courier"/>
              </a:rPr>
              <a:t>for x in range(1,10,2):</a:t>
            </a:r>
          </a:p>
          <a:p>
            <a:r>
              <a:rPr lang="en-US" sz="2000" dirty="0">
                <a:latin typeface="Courier"/>
                <a:cs typeface="Courier"/>
              </a:rPr>
              <a:t>	print("</a:t>
            </a:r>
            <a:r>
              <a:rPr lang="en-US" sz="2000" dirty="0" smtClean="0">
                <a:latin typeface="Courier"/>
                <a:cs typeface="Courier"/>
              </a:rPr>
              <a:t>x =</a:t>
            </a:r>
            <a:r>
              <a:rPr lang="en-US" sz="2000" dirty="0">
                <a:latin typeface="Courier"/>
                <a:cs typeface="Courier"/>
              </a:rPr>
              <a:t>", x)</a:t>
            </a:r>
          </a:p>
          <a:p>
            <a:endParaRPr lang="en-US" sz="2000" dirty="0">
              <a:latin typeface="Courier"/>
              <a:cs typeface="Courier"/>
            </a:endParaRPr>
          </a:p>
          <a:p>
            <a:r>
              <a:rPr lang="en-US" sz="2000" dirty="0" smtClean="0">
                <a:latin typeface="Courier"/>
                <a:cs typeface="Courier"/>
              </a:rPr>
              <a:t>x = </a:t>
            </a:r>
            <a:r>
              <a:rPr lang="en-US" sz="2000" dirty="0">
                <a:latin typeface="Courier"/>
                <a:cs typeface="Courier"/>
              </a:rPr>
              <a:t>1</a:t>
            </a:r>
          </a:p>
          <a:p>
            <a:r>
              <a:rPr lang="en-US" sz="2000" dirty="0" smtClean="0">
                <a:latin typeface="Courier"/>
                <a:cs typeface="Courier"/>
              </a:rPr>
              <a:t>x = </a:t>
            </a:r>
            <a:r>
              <a:rPr lang="en-US" sz="2000" dirty="0">
                <a:latin typeface="Courier"/>
                <a:cs typeface="Courier"/>
              </a:rPr>
              <a:t>3</a:t>
            </a:r>
          </a:p>
          <a:p>
            <a:r>
              <a:rPr lang="en-US" sz="2000" dirty="0" smtClean="0">
                <a:latin typeface="Courier"/>
                <a:cs typeface="Courier"/>
              </a:rPr>
              <a:t>x = </a:t>
            </a:r>
            <a:r>
              <a:rPr lang="en-US" sz="2000" dirty="0">
                <a:latin typeface="Courier"/>
                <a:cs typeface="Courier"/>
              </a:rPr>
              <a:t>5</a:t>
            </a:r>
          </a:p>
          <a:p>
            <a:r>
              <a:rPr lang="en-US" sz="2000" dirty="0" smtClean="0">
                <a:latin typeface="Courier"/>
                <a:cs typeface="Courier"/>
              </a:rPr>
              <a:t>x = </a:t>
            </a:r>
            <a:r>
              <a:rPr lang="en-US" sz="2000" dirty="0">
                <a:latin typeface="Courier"/>
                <a:cs typeface="Courier"/>
              </a:rPr>
              <a:t>7</a:t>
            </a:r>
          </a:p>
          <a:p>
            <a:r>
              <a:rPr lang="en-US" sz="2000" dirty="0" smtClean="0">
                <a:latin typeface="Courier"/>
                <a:cs typeface="Courier"/>
              </a:rPr>
              <a:t>x = </a:t>
            </a:r>
            <a:r>
              <a:rPr lang="en-US" sz="2000" dirty="0">
                <a:latin typeface="Courier"/>
                <a:cs typeface="Courier"/>
              </a:rPr>
              <a:t>9</a:t>
            </a:r>
            <a:endParaRPr lang="en-GB" sz="2000" dirty="0">
              <a:latin typeface="Courier"/>
              <a:cs typeface="Courier"/>
            </a:endParaRPr>
          </a:p>
        </p:txBody>
      </p:sp>
      <p:sp>
        <p:nvSpPr>
          <p:cNvPr id="5" name="Rectangle 4"/>
          <p:cNvSpPr/>
          <p:nvPr/>
        </p:nvSpPr>
        <p:spPr>
          <a:xfrm>
            <a:off x="1259632" y="4653136"/>
            <a:ext cx="6858000" cy="101566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000" dirty="0" smtClean="0">
                <a:latin typeface="Courier"/>
                <a:cs typeface="Courier"/>
              </a:rPr>
              <a:t>&gt;&gt; list</a:t>
            </a:r>
            <a:r>
              <a:rPr lang="en-GB" sz="2000" dirty="0">
                <a:latin typeface="Courier"/>
                <a:cs typeface="Courier"/>
              </a:rPr>
              <a:t>(range(0,-10,-1)</a:t>
            </a:r>
            <a:r>
              <a:rPr lang="en-GB" sz="2000" dirty="0" smtClean="0">
                <a:latin typeface="Courier"/>
                <a:cs typeface="Courier"/>
              </a:rPr>
              <a:t>)</a:t>
            </a:r>
          </a:p>
          <a:p>
            <a:endParaRPr lang="en-GB" sz="2000" dirty="0">
              <a:latin typeface="Courier"/>
              <a:cs typeface="Courier"/>
            </a:endParaRPr>
          </a:p>
          <a:p>
            <a:r>
              <a:rPr lang="en-GB" sz="2000" dirty="0">
                <a:latin typeface="Courier"/>
                <a:cs typeface="Courier"/>
              </a:rPr>
              <a:t>[0, -1, -2, -3, -4, -5, -6, -7, -8, -9]</a:t>
            </a:r>
          </a:p>
        </p:txBody>
      </p:sp>
    </p:spTree>
    <p:extLst>
      <p:ext uri="{BB962C8B-B14F-4D97-AF65-F5344CB8AC3E}">
        <p14:creationId xmlns:p14="http://schemas.microsoft.com/office/powerpoint/2010/main" val="49370182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Sequences</a:t>
            </a:r>
            <a:endParaRPr lang="en-GB" dirty="0"/>
          </a:p>
        </p:txBody>
      </p:sp>
      <p:sp>
        <p:nvSpPr>
          <p:cNvPr id="3" name="Content Placeholder 2"/>
          <p:cNvSpPr>
            <a:spLocks noGrp="1"/>
          </p:cNvSpPr>
          <p:nvPr>
            <p:ph idx="1"/>
          </p:nvPr>
        </p:nvSpPr>
        <p:spPr>
          <a:xfrm>
            <a:off x="762000" y="1196752"/>
            <a:ext cx="7543800" cy="792088"/>
          </a:xfrm>
        </p:spPr>
        <p:txBody>
          <a:bodyPr/>
          <a:lstStyle/>
          <a:p>
            <a:r>
              <a:rPr lang="en-GB" dirty="0" smtClean="0"/>
              <a:t>Strings, lists, tuples and ranges are all </a:t>
            </a:r>
            <a:r>
              <a:rPr lang="en-GB" b="1" dirty="0" smtClean="0"/>
              <a:t>sequences</a:t>
            </a:r>
            <a:endParaRPr lang="en-GB" b="1" dirty="0"/>
          </a:p>
        </p:txBody>
      </p:sp>
      <p:graphicFrame>
        <p:nvGraphicFramePr>
          <p:cNvPr id="10" name="Object 9"/>
          <p:cNvGraphicFramePr>
            <a:graphicFrameLocks noChangeAspect="1"/>
          </p:cNvGraphicFramePr>
          <p:nvPr>
            <p:extLst>
              <p:ext uri="{D42A27DB-BD31-4B8C-83A1-F6EECF244321}">
                <p14:modId xmlns:p14="http://schemas.microsoft.com/office/powerpoint/2010/main" val="3755286264"/>
              </p:ext>
            </p:extLst>
          </p:nvPr>
        </p:nvGraphicFramePr>
        <p:xfrm>
          <a:off x="827584" y="1907282"/>
          <a:ext cx="8357140" cy="5122118"/>
        </p:xfrm>
        <a:graphic>
          <a:graphicData uri="http://schemas.openxmlformats.org/presentationml/2006/ole">
            <mc:AlternateContent xmlns:mc="http://schemas.openxmlformats.org/markup-compatibility/2006">
              <mc:Choice xmlns:v="urn:schemas-microsoft-com:vml" Requires="v">
                <p:oleObj spid="_x0000_s2058" name="Document" r:id="rId4" imgW="5905500" imgH="3619500" progId="Word.Document.12">
                  <p:embed/>
                </p:oleObj>
              </mc:Choice>
              <mc:Fallback>
                <p:oleObj name="Document" r:id="rId4" imgW="5905500" imgH="3619500" progId="Word.Document.12">
                  <p:embed/>
                  <p:pic>
                    <p:nvPicPr>
                      <p:cNvPr id="0" name=""/>
                      <p:cNvPicPr/>
                      <p:nvPr/>
                    </p:nvPicPr>
                    <p:blipFill>
                      <a:blip r:embed="rId5"/>
                      <a:stretch>
                        <a:fillRect/>
                      </a:stretch>
                    </p:blipFill>
                    <p:spPr>
                      <a:xfrm>
                        <a:off x="827584" y="1907282"/>
                        <a:ext cx="8357140" cy="5122118"/>
                      </a:xfrm>
                      <a:prstGeom prst="rect">
                        <a:avLst/>
                      </a:prstGeom>
                    </p:spPr>
                  </p:pic>
                </p:oleObj>
              </mc:Fallback>
            </mc:AlternateContent>
          </a:graphicData>
        </a:graphic>
      </p:graphicFrame>
    </p:spTree>
    <p:extLst>
      <p:ext uri="{BB962C8B-B14F-4D97-AF65-F5344CB8AC3E}">
        <p14:creationId xmlns:p14="http://schemas.microsoft.com/office/powerpoint/2010/main" val="73649635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Mutable and Immutable</a:t>
            </a:r>
            <a:endParaRPr lang="en-GB" dirty="0"/>
          </a:p>
        </p:txBody>
      </p:sp>
      <p:sp>
        <p:nvSpPr>
          <p:cNvPr id="3" name="Content Placeholder 2"/>
          <p:cNvSpPr>
            <a:spLocks noGrp="1"/>
          </p:cNvSpPr>
          <p:nvPr>
            <p:ph idx="1"/>
          </p:nvPr>
        </p:nvSpPr>
        <p:spPr/>
        <p:txBody>
          <a:bodyPr/>
          <a:lstStyle/>
          <a:p>
            <a:r>
              <a:rPr lang="en-GB" dirty="0" smtClean="0"/>
              <a:t>Mutable == can change</a:t>
            </a:r>
          </a:p>
          <a:p>
            <a:pPr lvl="1"/>
            <a:r>
              <a:rPr lang="en-GB" dirty="0" smtClean="0"/>
              <a:t>e.g. append an item to a list</a:t>
            </a:r>
          </a:p>
          <a:p>
            <a:r>
              <a:rPr lang="en-GB" dirty="0" smtClean="0"/>
              <a:t>Immutable == cannot change</a:t>
            </a:r>
          </a:p>
          <a:p>
            <a:pPr lvl="1"/>
            <a:r>
              <a:rPr lang="en-GB" dirty="0" smtClean="0"/>
              <a:t>Concatenating two lists does not change them</a:t>
            </a:r>
          </a:p>
          <a:p>
            <a:pPr lvl="1"/>
            <a:r>
              <a:rPr lang="en-GB" dirty="0" smtClean="0"/>
              <a:t>Copied when necessary</a:t>
            </a:r>
          </a:p>
          <a:p>
            <a:endParaRPr lang="en-GB" dirty="0"/>
          </a:p>
          <a:p>
            <a:r>
              <a:rPr lang="en-GB" dirty="0" smtClean="0"/>
              <a:t>Lists, sets and dictionaries are mutable</a:t>
            </a:r>
          </a:p>
          <a:p>
            <a:r>
              <a:rPr lang="en-GB" dirty="0" smtClean="0"/>
              <a:t>Strings, tuples and ranges are immutable</a:t>
            </a:r>
            <a:endParaRPr lang="en-GB" dirty="0"/>
          </a:p>
        </p:txBody>
      </p:sp>
    </p:spTree>
    <p:extLst>
      <p:ext uri="{BB962C8B-B14F-4D97-AF65-F5344CB8AC3E}">
        <p14:creationId xmlns:p14="http://schemas.microsoft.com/office/powerpoint/2010/main" val="425964363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Sequences – Mutable Only</a:t>
            </a:r>
            <a:endParaRPr lang="en-GB" dirty="0"/>
          </a:p>
        </p:txBody>
      </p:sp>
      <p:graphicFrame>
        <p:nvGraphicFramePr>
          <p:cNvPr id="5" name="Object 4"/>
          <p:cNvGraphicFramePr>
            <a:graphicFrameLocks noChangeAspect="1"/>
          </p:cNvGraphicFramePr>
          <p:nvPr>
            <p:extLst>
              <p:ext uri="{D42A27DB-BD31-4B8C-83A1-F6EECF244321}">
                <p14:modId xmlns:p14="http://schemas.microsoft.com/office/powerpoint/2010/main" val="848893403"/>
              </p:ext>
            </p:extLst>
          </p:nvPr>
        </p:nvGraphicFramePr>
        <p:xfrm>
          <a:off x="179494" y="1484784"/>
          <a:ext cx="10297162" cy="4217764"/>
        </p:xfrm>
        <a:graphic>
          <a:graphicData uri="http://schemas.openxmlformats.org/presentationml/2006/ole">
            <mc:AlternateContent xmlns:mc="http://schemas.openxmlformats.org/markup-compatibility/2006">
              <mc:Choice xmlns:v="urn:schemas-microsoft-com:vml" Requires="v">
                <p:oleObj spid="_x0000_s3080" name="Document" r:id="rId4" imgW="8991600" imgH="3683000" progId="Word.Document.12">
                  <p:embed/>
                </p:oleObj>
              </mc:Choice>
              <mc:Fallback>
                <p:oleObj name="Document" r:id="rId4" imgW="8991600" imgH="3683000" progId="Word.Document.12">
                  <p:embed/>
                  <p:pic>
                    <p:nvPicPr>
                      <p:cNvPr id="0" name=""/>
                      <p:cNvPicPr/>
                      <p:nvPr/>
                    </p:nvPicPr>
                    <p:blipFill>
                      <a:blip r:embed="rId5"/>
                      <a:stretch>
                        <a:fillRect/>
                      </a:stretch>
                    </p:blipFill>
                    <p:spPr>
                      <a:xfrm>
                        <a:off x="179494" y="1484784"/>
                        <a:ext cx="10297162" cy="4217764"/>
                      </a:xfrm>
                      <a:prstGeom prst="rect">
                        <a:avLst/>
                      </a:prstGeom>
                    </p:spPr>
                  </p:pic>
                </p:oleObj>
              </mc:Fallback>
            </mc:AlternateContent>
          </a:graphicData>
        </a:graphic>
      </p:graphicFrame>
    </p:spTree>
    <p:extLst>
      <p:ext uri="{BB962C8B-B14F-4D97-AF65-F5344CB8AC3E}">
        <p14:creationId xmlns:p14="http://schemas.microsoft.com/office/powerpoint/2010/main" val="418012732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Understanding Assignment</a:t>
            </a:r>
            <a:endParaRPr lang="en-GB" dirty="0"/>
          </a:p>
        </p:txBody>
      </p:sp>
      <p:sp>
        <p:nvSpPr>
          <p:cNvPr id="3" name="Content Placeholder 2"/>
          <p:cNvSpPr>
            <a:spLocks noGrp="1"/>
          </p:cNvSpPr>
          <p:nvPr>
            <p:ph idx="1"/>
          </p:nvPr>
        </p:nvSpPr>
        <p:spPr>
          <a:xfrm>
            <a:off x="762000" y="1268760"/>
            <a:ext cx="7543800" cy="1944216"/>
          </a:xfrm>
        </p:spPr>
        <p:txBody>
          <a:bodyPr/>
          <a:lstStyle/>
          <a:p>
            <a:r>
              <a:rPr lang="en-GB" dirty="0" smtClean="0"/>
              <a:t>Variables (and parameters) </a:t>
            </a:r>
            <a:r>
              <a:rPr lang="en-GB" b="1" dirty="0" smtClean="0"/>
              <a:t>refer</a:t>
            </a:r>
            <a:r>
              <a:rPr lang="en-GB" dirty="0" smtClean="0"/>
              <a:t> (or </a:t>
            </a:r>
            <a:r>
              <a:rPr lang="en-GB" b="1" dirty="0" smtClean="0"/>
              <a:t>point</a:t>
            </a:r>
            <a:r>
              <a:rPr lang="en-GB" dirty="0" smtClean="0"/>
              <a:t>) to objects</a:t>
            </a:r>
          </a:p>
          <a:p>
            <a:r>
              <a:rPr lang="en-GB" dirty="0" smtClean="0"/>
              <a:t>Assignment (and function parameters) </a:t>
            </a:r>
            <a:r>
              <a:rPr lang="en-GB" b="1" dirty="0" smtClean="0"/>
              <a:t>copy references</a:t>
            </a:r>
            <a:r>
              <a:rPr lang="en-GB" dirty="0" smtClean="0"/>
              <a:t> </a:t>
            </a:r>
            <a:endParaRPr lang="en-GB" dirty="0"/>
          </a:p>
        </p:txBody>
      </p:sp>
      <p:grpSp>
        <p:nvGrpSpPr>
          <p:cNvPr id="16" name="Group 15"/>
          <p:cNvGrpSpPr/>
          <p:nvPr/>
        </p:nvGrpSpPr>
        <p:grpSpPr>
          <a:xfrm>
            <a:off x="1475656" y="3356992"/>
            <a:ext cx="3960440" cy="461665"/>
            <a:chOff x="1475656" y="3356992"/>
            <a:chExt cx="3960440" cy="461665"/>
          </a:xfrm>
        </p:grpSpPr>
        <p:sp>
          <p:nvSpPr>
            <p:cNvPr id="4" name="Rectangle 3"/>
            <p:cNvSpPr/>
            <p:nvPr/>
          </p:nvSpPr>
          <p:spPr>
            <a:xfrm>
              <a:off x="1475656" y="3356992"/>
              <a:ext cx="432048"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GB" sz="2400" dirty="0" smtClean="0">
                  <a:latin typeface="Courier"/>
                  <a:cs typeface="Courier"/>
                </a:rPr>
                <a:t>x</a:t>
              </a:r>
              <a:endParaRPr lang="en-GB" sz="2400" dirty="0">
                <a:latin typeface="Courier"/>
                <a:cs typeface="Courier"/>
              </a:endParaRPr>
            </a:p>
          </p:txBody>
        </p:sp>
        <p:sp>
          <p:nvSpPr>
            <p:cNvPr id="5" name="Rectangle 4"/>
            <p:cNvSpPr/>
            <p:nvPr/>
          </p:nvSpPr>
          <p:spPr>
            <a:xfrm>
              <a:off x="3203848" y="3356992"/>
              <a:ext cx="2232248"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GB" sz="2400" dirty="0" smtClean="0">
                  <a:latin typeface="Courier"/>
                  <a:cs typeface="Courier"/>
                </a:rPr>
                <a:t>[1,2,3,4,5]</a:t>
              </a:r>
              <a:endParaRPr lang="en-GB" sz="2400" dirty="0">
                <a:latin typeface="Courier"/>
                <a:cs typeface="Courier"/>
              </a:endParaRPr>
            </a:p>
          </p:txBody>
        </p:sp>
        <p:cxnSp>
          <p:nvCxnSpPr>
            <p:cNvPr id="7" name="Straight Arrow Connector 6"/>
            <p:cNvCxnSpPr/>
            <p:nvPr/>
          </p:nvCxnSpPr>
          <p:spPr>
            <a:xfrm>
              <a:off x="1907704" y="3602633"/>
              <a:ext cx="1296144"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8" name="Rectangle 7"/>
          <p:cNvSpPr/>
          <p:nvPr/>
        </p:nvSpPr>
        <p:spPr>
          <a:xfrm>
            <a:off x="2123728" y="4221088"/>
            <a:ext cx="3816424" cy="46166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2400" dirty="0" smtClean="0">
                <a:latin typeface="Courier"/>
                <a:cs typeface="Courier"/>
              </a:rPr>
              <a:t>y = x # assignment</a:t>
            </a:r>
            <a:endParaRPr lang="en-GB" sz="2400" dirty="0">
              <a:latin typeface="Courier"/>
              <a:cs typeface="Courier"/>
            </a:endParaRPr>
          </a:p>
        </p:txBody>
      </p:sp>
      <p:grpSp>
        <p:nvGrpSpPr>
          <p:cNvPr id="15" name="Group 14"/>
          <p:cNvGrpSpPr/>
          <p:nvPr/>
        </p:nvGrpSpPr>
        <p:grpSpPr>
          <a:xfrm>
            <a:off x="3491880" y="4941168"/>
            <a:ext cx="3960440" cy="1152128"/>
            <a:chOff x="3491880" y="4941168"/>
            <a:chExt cx="3960440" cy="1152128"/>
          </a:xfrm>
        </p:grpSpPr>
        <p:sp>
          <p:nvSpPr>
            <p:cNvPr id="9" name="Rectangle 8"/>
            <p:cNvSpPr/>
            <p:nvPr/>
          </p:nvSpPr>
          <p:spPr>
            <a:xfrm>
              <a:off x="3491880" y="5631631"/>
              <a:ext cx="432048"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GB" sz="2400" dirty="0">
                  <a:latin typeface="Courier"/>
                  <a:cs typeface="Courier"/>
                </a:rPr>
                <a:t>y</a:t>
              </a:r>
            </a:p>
          </p:txBody>
        </p:sp>
        <p:sp>
          <p:nvSpPr>
            <p:cNvPr id="10" name="Rectangle 9"/>
            <p:cNvSpPr/>
            <p:nvPr/>
          </p:nvSpPr>
          <p:spPr>
            <a:xfrm>
              <a:off x="5220072" y="5271591"/>
              <a:ext cx="2232248"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GB" sz="2400" dirty="0" smtClean="0">
                  <a:latin typeface="Courier"/>
                  <a:cs typeface="Courier"/>
                </a:rPr>
                <a:t>[1,2,3,4,5]</a:t>
              </a:r>
              <a:endParaRPr lang="en-GB" sz="2400" dirty="0">
                <a:latin typeface="Courier"/>
                <a:cs typeface="Courier"/>
              </a:endParaRPr>
            </a:p>
          </p:txBody>
        </p:sp>
        <p:cxnSp>
          <p:nvCxnSpPr>
            <p:cNvPr id="11" name="Straight Arrow Connector 10"/>
            <p:cNvCxnSpPr>
              <a:stCxn id="12" idx="3"/>
            </p:cNvCxnSpPr>
            <p:nvPr/>
          </p:nvCxnSpPr>
          <p:spPr>
            <a:xfrm>
              <a:off x="3923928" y="5172001"/>
              <a:ext cx="1296144" cy="345231"/>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3491880" y="4941168"/>
              <a:ext cx="432048"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GB" sz="2400" dirty="0" smtClean="0">
                  <a:latin typeface="Courier"/>
                  <a:cs typeface="Courier"/>
                </a:rPr>
                <a:t>x</a:t>
              </a:r>
              <a:endParaRPr lang="en-GB" sz="2400" dirty="0">
                <a:latin typeface="Courier"/>
                <a:cs typeface="Courier"/>
              </a:endParaRPr>
            </a:p>
          </p:txBody>
        </p:sp>
        <p:cxnSp>
          <p:nvCxnSpPr>
            <p:cNvPr id="14" name="Straight Arrow Connector 13"/>
            <p:cNvCxnSpPr/>
            <p:nvPr/>
          </p:nvCxnSpPr>
          <p:spPr>
            <a:xfrm flipV="1">
              <a:off x="3923928" y="5517232"/>
              <a:ext cx="1296144" cy="345231"/>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0307189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Languages</a:t>
            </a:r>
            <a:endParaRPr lang="en-GB" dirty="0"/>
          </a:p>
        </p:txBody>
      </p:sp>
      <p:sp>
        <p:nvSpPr>
          <p:cNvPr id="3" name="Content Placeholder 2"/>
          <p:cNvSpPr>
            <a:spLocks noGrp="1"/>
          </p:cNvSpPr>
          <p:nvPr>
            <p:ph idx="1"/>
          </p:nvPr>
        </p:nvSpPr>
        <p:spPr>
          <a:xfrm>
            <a:off x="762000" y="1412776"/>
            <a:ext cx="7543800" cy="864096"/>
          </a:xfrm>
        </p:spPr>
        <p:txBody>
          <a:bodyPr/>
          <a:lstStyle/>
          <a:p>
            <a:r>
              <a:rPr lang="en-GB" dirty="0"/>
              <a:t>I</a:t>
            </a:r>
            <a:r>
              <a:rPr lang="en-GB" dirty="0" smtClean="0"/>
              <a:t>ssue: copying large objects (long arrays)</a:t>
            </a:r>
          </a:p>
          <a:p>
            <a:endParaRPr lang="en-GB" dirty="0"/>
          </a:p>
        </p:txBody>
      </p:sp>
      <p:sp>
        <p:nvSpPr>
          <p:cNvPr id="4" name="Rectangle 3"/>
          <p:cNvSpPr/>
          <p:nvPr/>
        </p:nvSpPr>
        <p:spPr>
          <a:xfrm>
            <a:off x="251520" y="2204864"/>
            <a:ext cx="8568952" cy="292387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400" dirty="0"/>
              <a:t>In Visual Basic, you can pass an argument to a procedure by value or by reference. This is known as the passing mechanism, and it determines whether the procedure can modify the programming element underlying the argument in the calling code. The procedure declaration determines the passing mechanism for each parameter by specifying the </a:t>
            </a:r>
            <a:r>
              <a:rPr lang="en-GB" sz="2400" dirty="0" err="1" smtClean="0"/>
              <a:t>ByVal</a:t>
            </a:r>
            <a:r>
              <a:rPr lang="en-GB" sz="2400" dirty="0" smtClean="0"/>
              <a:t> </a:t>
            </a:r>
            <a:r>
              <a:rPr lang="en-GB" sz="2400" dirty="0"/>
              <a:t>or </a:t>
            </a:r>
            <a:r>
              <a:rPr lang="en-GB" sz="2400" dirty="0" err="1" smtClean="0"/>
              <a:t>ByRef</a:t>
            </a:r>
            <a:r>
              <a:rPr lang="en-GB" sz="2400" dirty="0" smtClean="0"/>
              <a:t> </a:t>
            </a:r>
            <a:r>
              <a:rPr lang="en-GB" sz="2400" dirty="0"/>
              <a:t>keyword</a:t>
            </a:r>
            <a:r>
              <a:rPr lang="en-GB" sz="2400" dirty="0" smtClean="0"/>
              <a:t>.</a:t>
            </a:r>
          </a:p>
          <a:p>
            <a:endParaRPr lang="en-GB" sz="2000" dirty="0"/>
          </a:p>
          <a:p>
            <a:r>
              <a:rPr lang="en-GB" sz="2000" dirty="0"/>
              <a:t>Quoted from </a:t>
            </a:r>
            <a:r>
              <a:rPr lang="en-GB" sz="2000" dirty="0">
                <a:hlinkClick r:id="rId2"/>
              </a:rPr>
              <a:t>http://msdn.microsoft.com/en-gb/library/ddck1z30.</a:t>
            </a:r>
            <a:r>
              <a:rPr lang="en-GB" sz="2000" dirty="0" smtClean="0">
                <a:hlinkClick r:id="rId2"/>
              </a:rPr>
              <a:t>aspx</a:t>
            </a:r>
            <a:r>
              <a:rPr lang="en-GB" sz="2000" dirty="0" smtClean="0"/>
              <a:t> </a:t>
            </a:r>
            <a:endParaRPr lang="en-GB" sz="2000" dirty="0"/>
          </a:p>
        </p:txBody>
      </p:sp>
      <p:sp>
        <p:nvSpPr>
          <p:cNvPr id="5" name="TextBox 4"/>
          <p:cNvSpPr txBox="1"/>
          <p:nvPr/>
        </p:nvSpPr>
        <p:spPr>
          <a:xfrm>
            <a:off x="539552" y="5457418"/>
            <a:ext cx="7992888" cy="107721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defRPr/>
            </a:pPr>
            <a:r>
              <a:rPr lang="en-GB" sz="3200" dirty="0" smtClean="0">
                <a:solidFill>
                  <a:srgbClr val="FF0000"/>
                </a:solidFill>
              </a:rPr>
              <a:t>If an object is immutable, you cannot tell whether it is copied or referenced </a:t>
            </a:r>
            <a:endParaRPr lang="en-GB" sz="3200" dirty="0">
              <a:solidFill>
                <a:srgbClr val="FF0000"/>
              </a:solidFill>
            </a:endParaRPr>
          </a:p>
        </p:txBody>
      </p:sp>
    </p:spTree>
    <p:extLst>
      <p:ext uri="{BB962C8B-B14F-4D97-AF65-F5344CB8AC3E}">
        <p14:creationId xmlns:p14="http://schemas.microsoft.com/office/powerpoint/2010/main" val="138366339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Sets and Dictionaries</a:t>
            </a:r>
            <a:endParaRPr lang="en-GB" dirty="0"/>
          </a:p>
        </p:txBody>
      </p:sp>
      <p:sp>
        <p:nvSpPr>
          <p:cNvPr id="3" name="Content Placeholder 2"/>
          <p:cNvSpPr>
            <a:spLocks noGrp="1"/>
          </p:cNvSpPr>
          <p:nvPr>
            <p:ph idx="1"/>
          </p:nvPr>
        </p:nvSpPr>
        <p:spPr/>
        <p:txBody>
          <a:bodyPr/>
          <a:lstStyle/>
          <a:p>
            <a:r>
              <a:rPr lang="en-GB" dirty="0" smtClean="0"/>
              <a:t>Set: a collection of unique objects</a:t>
            </a:r>
          </a:p>
          <a:p>
            <a:pPr lvl="1"/>
            <a:r>
              <a:rPr lang="en-GB" dirty="0" smtClean="0"/>
              <a:t>Not ordered</a:t>
            </a:r>
          </a:p>
          <a:p>
            <a:pPr lvl="1"/>
            <a:r>
              <a:rPr lang="en-GB" dirty="0" smtClean="0"/>
              <a:t>Mutable (but elements must be </a:t>
            </a:r>
            <a:r>
              <a:rPr lang="en-GB" i="1" dirty="0" smtClean="0"/>
              <a:t>immutable</a:t>
            </a:r>
            <a:r>
              <a:rPr lang="en-GB" dirty="0" smtClean="0"/>
              <a:t>)</a:t>
            </a:r>
          </a:p>
          <a:p>
            <a:endParaRPr lang="en-GB" dirty="0"/>
          </a:p>
          <a:p>
            <a:r>
              <a:rPr lang="en-GB" dirty="0" smtClean="0"/>
              <a:t>Dictionary: a map from a key to a value</a:t>
            </a:r>
          </a:p>
          <a:p>
            <a:pPr lvl="1"/>
            <a:r>
              <a:rPr lang="en-GB" dirty="0" smtClean="0"/>
              <a:t>Unique key</a:t>
            </a:r>
          </a:p>
          <a:p>
            <a:pPr lvl="1"/>
            <a:r>
              <a:rPr lang="en-GB" dirty="0" smtClean="0"/>
              <a:t>Mutable (key must be </a:t>
            </a:r>
            <a:r>
              <a:rPr lang="en-GB" i="1" dirty="0" smtClean="0"/>
              <a:t>immutable</a:t>
            </a:r>
            <a:r>
              <a:rPr lang="en-GB" dirty="0" smtClean="0"/>
              <a:t>)</a:t>
            </a:r>
          </a:p>
        </p:txBody>
      </p:sp>
    </p:spTree>
    <p:extLst>
      <p:ext uri="{BB962C8B-B14F-4D97-AF65-F5344CB8AC3E}">
        <p14:creationId xmlns:p14="http://schemas.microsoft.com/office/powerpoint/2010/main" val="47815215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Set Examples</a:t>
            </a:r>
            <a:endParaRPr lang="en-GB" dirty="0"/>
          </a:p>
        </p:txBody>
      </p:sp>
      <p:sp>
        <p:nvSpPr>
          <p:cNvPr id="4" name="Rectangle 3"/>
          <p:cNvSpPr/>
          <p:nvPr/>
        </p:nvSpPr>
        <p:spPr>
          <a:xfrm>
            <a:off x="683568" y="1363989"/>
            <a:ext cx="4572000" cy="5293757"/>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r>
              <a:rPr lang="pl-PL" sz="2000" dirty="0">
                <a:latin typeface="Courier"/>
                <a:cs typeface="Courier"/>
              </a:rPr>
              <a:t>&gt;&gt;&gt; s = {1,2,3}</a:t>
            </a:r>
          </a:p>
          <a:p>
            <a:r>
              <a:rPr lang="pl-PL" sz="2000" dirty="0">
                <a:latin typeface="Courier"/>
                <a:cs typeface="Courier"/>
              </a:rPr>
              <a:t>&gt;&gt;&gt; t = set(</a:t>
            </a:r>
            <a:r>
              <a:rPr lang="pl-PL" sz="2000" dirty="0" err="1">
                <a:latin typeface="Courier"/>
                <a:cs typeface="Courier"/>
              </a:rPr>
              <a:t>range</a:t>
            </a:r>
            <a:r>
              <a:rPr lang="pl-PL" sz="2000" dirty="0">
                <a:latin typeface="Courier"/>
                <a:cs typeface="Courier"/>
              </a:rPr>
              <a:t>(2,11,2))</a:t>
            </a:r>
          </a:p>
          <a:p>
            <a:r>
              <a:rPr lang="pl-PL" sz="2000" dirty="0">
                <a:latin typeface="Courier"/>
                <a:cs typeface="Courier"/>
              </a:rPr>
              <a:t>&gt;&gt;&gt; t</a:t>
            </a:r>
          </a:p>
          <a:p>
            <a:r>
              <a:rPr lang="pl-PL" sz="2000" dirty="0">
                <a:latin typeface="Courier"/>
                <a:cs typeface="Courier"/>
              </a:rPr>
              <a:t>{8, 2, 10, 4, 6}</a:t>
            </a:r>
          </a:p>
          <a:p>
            <a:r>
              <a:rPr lang="pl-PL" sz="2000" dirty="0">
                <a:latin typeface="Courier"/>
                <a:cs typeface="Courier"/>
              </a:rPr>
              <a:t>&gt;&gt;&gt; u = </a:t>
            </a:r>
            <a:r>
              <a:rPr lang="pl-PL" sz="2000" dirty="0" err="1">
                <a:latin typeface="Courier"/>
                <a:cs typeface="Courier"/>
              </a:rPr>
              <a:t>s.union</a:t>
            </a:r>
            <a:r>
              <a:rPr lang="pl-PL" sz="2000" dirty="0">
                <a:latin typeface="Courier"/>
                <a:cs typeface="Courier"/>
              </a:rPr>
              <a:t>([1,1,1])</a:t>
            </a:r>
          </a:p>
          <a:p>
            <a:r>
              <a:rPr lang="pl-PL" sz="2000" dirty="0">
                <a:latin typeface="Courier"/>
                <a:cs typeface="Courier"/>
              </a:rPr>
              <a:t>&gt;&gt;&gt; u</a:t>
            </a:r>
          </a:p>
          <a:p>
            <a:r>
              <a:rPr lang="pl-PL" sz="2000" dirty="0">
                <a:latin typeface="Courier"/>
                <a:cs typeface="Courier"/>
              </a:rPr>
              <a:t>{1, 2, 3}</a:t>
            </a:r>
          </a:p>
          <a:p>
            <a:r>
              <a:rPr lang="pl-PL" sz="2000" dirty="0">
                <a:latin typeface="Courier"/>
                <a:cs typeface="Courier"/>
              </a:rPr>
              <a:t>&gt;&gt;&gt; u = </a:t>
            </a:r>
            <a:r>
              <a:rPr lang="pl-PL" sz="2000" dirty="0" err="1">
                <a:latin typeface="Courier"/>
                <a:cs typeface="Courier"/>
              </a:rPr>
              <a:t>s.intersection</a:t>
            </a:r>
            <a:r>
              <a:rPr lang="pl-PL" sz="2000" dirty="0">
                <a:latin typeface="Courier"/>
                <a:cs typeface="Courier"/>
              </a:rPr>
              <a:t>(t)</a:t>
            </a:r>
          </a:p>
          <a:p>
            <a:r>
              <a:rPr lang="pl-PL" sz="2000" dirty="0">
                <a:latin typeface="Courier"/>
                <a:cs typeface="Courier"/>
              </a:rPr>
              <a:t>&gt;&gt;&gt; u</a:t>
            </a:r>
          </a:p>
          <a:p>
            <a:r>
              <a:rPr lang="pl-PL" sz="2000" dirty="0">
                <a:latin typeface="Courier"/>
                <a:cs typeface="Courier"/>
              </a:rPr>
              <a:t>{2}</a:t>
            </a:r>
          </a:p>
          <a:p>
            <a:r>
              <a:rPr lang="pl-PL" sz="2000" dirty="0">
                <a:latin typeface="Courier"/>
                <a:cs typeface="Courier"/>
              </a:rPr>
              <a:t>&gt;&gt;&gt; len(s)</a:t>
            </a:r>
          </a:p>
          <a:p>
            <a:r>
              <a:rPr lang="pl-PL" sz="2000" dirty="0">
                <a:latin typeface="Courier"/>
                <a:cs typeface="Courier"/>
              </a:rPr>
              <a:t>3</a:t>
            </a:r>
          </a:p>
          <a:p>
            <a:r>
              <a:rPr lang="pl-PL" sz="2000" dirty="0">
                <a:latin typeface="Courier"/>
                <a:cs typeface="Courier"/>
              </a:rPr>
              <a:t>&gt;&gt;&gt; {2,4}.</a:t>
            </a:r>
            <a:r>
              <a:rPr lang="pl-PL" sz="2000" dirty="0" err="1">
                <a:latin typeface="Courier"/>
                <a:cs typeface="Courier"/>
              </a:rPr>
              <a:t>issubset</a:t>
            </a:r>
            <a:r>
              <a:rPr lang="pl-PL" sz="2000" dirty="0">
                <a:latin typeface="Courier"/>
                <a:cs typeface="Courier"/>
              </a:rPr>
              <a:t>(t)</a:t>
            </a:r>
          </a:p>
          <a:p>
            <a:r>
              <a:rPr lang="pl-PL" sz="2000" dirty="0">
                <a:latin typeface="Courier"/>
                <a:cs typeface="Courier"/>
              </a:rPr>
              <a:t>True</a:t>
            </a:r>
          </a:p>
          <a:p>
            <a:r>
              <a:rPr lang="pl-PL" sz="2000" dirty="0">
                <a:latin typeface="Courier"/>
                <a:cs typeface="Courier"/>
              </a:rPr>
              <a:t>&gt;&gt;&gt; </a:t>
            </a:r>
            <a:r>
              <a:rPr lang="pl-PL" sz="2000" dirty="0" err="1">
                <a:latin typeface="Courier"/>
                <a:cs typeface="Courier"/>
              </a:rPr>
              <a:t>s.issubset</a:t>
            </a:r>
            <a:r>
              <a:rPr lang="pl-PL" sz="2000" dirty="0">
                <a:latin typeface="Courier"/>
                <a:cs typeface="Courier"/>
              </a:rPr>
              <a:t>(t)</a:t>
            </a:r>
          </a:p>
          <a:p>
            <a:r>
              <a:rPr lang="pl-PL" sz="2000" dirty="0" err="1">
                <a:latin typeface="Courier"/>
                <a:cs typeface="Courier"/>
              </a:rPr>
              <a:t>False</a:t>
            </a:r>
            <a:endParaRPr lang="pl-PL" sz="2000" dirty="0">
              <a:latin typeface="Courier"/>
              <a:cs typeface="Courier"/>
            </a:endParaRPr>
          </a:p>
          <a:p>
            <a:r>
              <a:rPr lang="pl-PL" sz="2000" dirty="0">
                <a:latin typeface="Courier"/>
                <a:cs typeface="Courier"/>
              </a:rPr>
              <a:t>&gt;&gt;&gt; </a:t>
            </a:r>
            <a:endParaRPr lang="en-GB" sz="2000" dirty="0">
              <a:latin typeface="Courier"/>
              <a:cs typeface="Courier"/>
            </a:endParaRPr>
          </a:p>
        </p:txBody>
      </p:sp>
      <p:sp>
        <p:nvSpPr>
          <p:cNvPr id="5" name="Line Callout 2 4"/>
          <p:cNvSpPr/>
          <p:nvPr/>
        </p:nvSpPr>
        <p:spPr>
          <a:xfrm>
            <a:off x="7236296" y="764704"/>
            <a:ext cx="1224136" cy="1008112"/>
          </a:xfrm>
          <a:prstGeom prst="borderCallout2">
            <a:avLst>
              <a:gd name="adj1" fmla="val 18750"/>
              <a:gd name="adj2" fmla="val -8333"/>
              <a:gd name="adj3" fmla="val 18750"/>
              <a:gd name="adj4" fmla="val -16667"/>
              <a:gd name="adj5" fmla="val 79510"/>
              <a:gd name="adj6" fmla="val -303220"/>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Making sets</a:t>
            </a:r>
            <a:endParaRPr lang="en-GB" sz="2400" dirty="0">
              <a:solidFill>
                <a:srgbClr val="FF0000"/>
              </a:solidFill>
            </a:endParaRPr>
          </a:p>
        </p:txBody>
      </p:sp>
      <p:sp>
        <p:nvSpPr>
          <p:cNvPr id="6" name="Line Callout 2 5"/>
          <p:cNvSpPr/>
          <p:nvPr/>
        </p:nvSpPr>
        <p:spPr>
          <a:xfrm>
            <a:off x="7020272" y="2636912"/>
            <a:ext cx="1592560" cy="1008112"/>
          </a:xfrm>
          <a:prstGeom prst="borderCallout2">
            <a:avLst>
              <a:gd name="adj1" fmla="val 18750"/>
              <a:gd name="adj2" fmla="val -8333"/>
              <a:gd name="adj3" fmla="val 18750"/>
              <a:gd name="adj4" fmla="val -16667"/>
              <a:gd name="adj5" fmla="val 70418"/>
              <a:gd name="adj6" fmla="val -229226"/>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Set operations</a:t>
            </a:r>
            <a:endParaRPr lang="en-GB" sz="2400" dirty="0">
              <a:solidFill>
                <a:srgbClr val="FF0000"/>
              </a:solidFill>
            </a:endParaRPr>
          </a:p>
        </p:txBody>
      </p:sp>
    </p:spTree>
    <p:extLst>
      <p:ext uri="{BB962C8B-B14F-4D97-AF65-F5344CB8AC3E}">
        <p14:creationId xmlns:p14="http://schemas.microsoft.com/office/powerpoint/2010/main" val="38445140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Dictionary Examples</a:t>
            </a:r>
            <a:endParaRPr lang="en-GB" dirty="0"/>
          </a:p>
        </p:txBody>
      </p:sp>
      <p:sp>
        <p:nvSpPr>
          <p:cNvPr id="3" name="Rectangle 2"/>
          <p:cNvSpPr/>
          <p:nvPr/>
        </p:nvSpPr>
        <p:spPr>
          <a:xfrm>
            <a:off x="323528" y="1508005"/>
            <a:ext cx="8712968" cy="480131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tr-TR" dirty="0">
                <a:latin typeface="Courier"/>
                <a:cs typeface="Courier"/>
              </a:rPr>
              <a:t>&gt;&gt;&gt; d1 = {'milk':2,'eggs':6,'tea':1}</a:t>
            </a:r>
          </a:p>
          <a:p>
            <a:r>
              <a:rPr lang="tr-TR" dirty="0">
                <a:latin typeface="Courier"/>
                <a:cs typeface="Courier"/>
              </a:rPr>
              <a:t>&gt;&gt;&gt; d1</a:t>
            </a:r>
          </a:p>
          <a:p>
            <a:r>
              <a:rPr lang="tr-TR" dirty="0">
                <a:latin typeface="Courier"/>
                <a:cs typeface="Courier"/>
              </a:rPr>
              <a:t>{'</a:t>
            </a:r>
            <a:r>
              <a:rPr lang="tr-TR" dirty="0" err="1">
                <a:latin typeface="Courier"/>
                <a:cs typeface="Courier"/>
              </a:rPr>
              <a:t>eggs</a:t>
            </a:r>
            <a:r>
              <a:rPr lang="tr-TR" dirty="0">
                <a:latin typeface="Courier"/>
                <a:cs typeface="Courier"/>
              </a:rPr>
              <a:t>': 6, '</a:t>
            </a:r>
            <a:r>
              <a:rPr lang="tr-TR" dirty="0" err="1">
                <a:latin typeface="Courier"/>
                <a:cs typeface="Courier"/>
              </a:rPr>
              <a:t>tea</a:t>
            </a:r>
            <a:r>
              <a:rPr lang="tr-TR" dirty="0">
                <a:latin typeface="Courier"/>
                <a:cs typeface="Courier"/>
              </a:rPr>
              <a:t>': 1, '</a:t>
            </a:r>
            <a:r>
              <a:rPr lang="tr-TR" dirty="0" err="1">
                <a:latin typeface="Courier"/>
                <a:cs typeface="Courier"/>
              </a:rPr>
              <a:t>milk</a:t>
            </a:r>
            <a:r>
              <a:rPr lang="tr-TR" dirty="0">
                <a:latin typeface="Courier"/>
                <a:cs typeface="Courier"/>
              </a:rPr>
              <a:t>': 2}</a:t>
            </a:r>
          </a:p>
          <a:p>
            <a:r>
              <a:rPr lang="tr-TR" dirty="0">
                <a:latin typeface="Courier"/>
                <a:cs typeface="Courier"/>
              </a:rPr>
              <a:t>&gt;&gt;&gt; </a:t>
            </a:r>
            <a:r>
              <a:rPr lang="tr-TR" dirty="0" err="1">
                <a:latin typeface="Courier"/>
                <a:cs typeface="Courier"/>
              </a:rPr>
              <a:t>len</a:t>
            </a:r>
            <a:r>
              <a:rPr lang="tr-TR" dirty="0">
                <a:latin typeface="Courier"/>
                <a:cs typeface="Courier"/>
              </a:rPr>
              <a:t>(d1)</a:t>
            </a:r>
          </a:p>
          <a:p>
            <a:r>
              <a:rPr lang="tr-TR" dirty="0">
                <a:latin typeface="Courier"/>
                <a:cs typeface="Courier"/>
              </a:rPr>
              <a:t>3</a:t>
            </a:r>
          </a:p>
          <a:p>
            <a:r>
              <a:rPr lang="tr-TR" dirty="0">
                <a:latin typeface="Courier"/>
                <a:cs typeface="Courier"/>
              </a:rPr>
              <a:t>&gt;&gt;&gt; '</a:t>
            </a:r>
            <a:r>
              <a:rPr lang="tr-TR" dirty="0" err="1">
                <a:latin typeface="Courier"/>
                <a:cs typeface="Courier"/>
              </a:rPr>
              <a:t>books</a:t>
            </a:r>
            <a:r>
              <a:rPr lang="tr-TR" dirty="0">
                <a:latin typeface="Courier"/>
                <a:cs typeface="Courier"/>
              </a:rPr>
              <a:t>' in d1.keys()</a:t>
            </a:r>
          </a:p>
          <a:p>
            <a:r>
              <a:rPr lang="tr-TR" dirty="0" err="1">
                <a:latin typeface="Courier"/>
                <a:cs typeface="Courier"/>
              </a:rPr>
              <a:t>False</a:t>
            </a:r>
            <a:endParaRPr lang="tr-TR" dirty="0">
              <a:latin typeface="Courier"/>
              <a:cs typeface="Courier"/>
            </a:endParaRPr>
          </a:p>
          <a:p>
            <a:r>
              <a:rPr lang="tr-TR" dirty="0">
                <a:latin typeface="Courier"/>
                <a:cs typeface="Courier"/>
              </a:rPr>
              <a:t>&gt;&gt;&gt; '</a:t>
            </a:r>
            <a:r>
              <a:rPr lang="tr-TR" dirty="0" err="1">
                <a:latin typeface="Courier"/>
                <a:cs typeface="Courier"/>
              </a:rPr>
              <a:t>records</a:t>
            </a:r>
            <a:r>
              <a:rPr lang="tr-TR" dirty="0">
                <a:latin typeface="Courier"/>
                <a:cs typeface="Courier"/>
              </a:rPr>
              <a:t>' in d1.keys()</a:t>
            </a:r>
          </a:p>
          <a:p>
            <a:r>
              <a:rPr lang="tr-TR" dirty="0" err="1">
                <a:latin typeface="Courier"/>
                <a:cs typeface="Courier"/>
              </a:rPr>
              <a:t>False</a:t>
            </a:r>
            <a:endParaRPr lang="tr-TR" dirty="0">
              <a:latin typeface="Courier"/>
              <a:cs typeface="Courier"/>
            </a:endParaRPr>
          </a:p>
          <a:p>
            <a:r>
              <a:rPr lang="tr-TR" dirty="0">
                <a:latin typeface="Courier"/>
                <a:cs typeface="Courier"/>
              </a:rPr>
              <a:t>&gt;&gt;&gt; d2 = </a:t>
            </a:r>
            <a:r>
              <a:rPr lang="tr-TR" dirty="0" err="1">
                <a:latin typeface="Courier"/>
                <a:cs typeface="Courier"/>
              </a:rPr>
              <a:t>dict</a:t>
            </a:r>
            <a:r>
              <a:rPr lang="tr-TR" dirty="0">
                <a:latin typeface="Courier"/>
                <a:cs typeface="Courier"/>
              </a:rPr>
              <a:t>([((0,0),'B'),((0,1),'G'),((1,0),'B'),((1,1),'G')])</a:t>
            </a:r>
          </a:p>
          <a:p>
            <a:r>
              <a:rPr lang="tr-TR" dirty="0">
                <a:latin typeface="Courier"/>
                <a:cs typeface="Courier"/>
              </a:rPr>
              <a:t>&gt;&gt;&gt; d2</a:t>
            </a:r>
          </a:p>
          <a:p>
            <a:r>
              <a:rPr lang="tr-TR" dirty="0">
                <a:latin typeface="Courier"/>
                <a:cs typeface="Courier"/>
              </a:rPr>
              <a:t>{(0, 1): 'G', (1, 0): 'B', (0, 0): 'B', (1, 1): 'G'}</a:t>
            </a:r>
          </a:p>
          <a:p>
            <a:r>
              <a:rPr lang="tr-TR" dirty="0">
                <a:latin typeface="Courier"/>
                <a:cs typeface="Courier"/>
              </a:rPr>
              <a:t>&gt;&gt;&gt; d2[(1,1)]</a:t>
            </a:r>
          </a:p>
          <a:p>
            <a:r>
              <a:rPr lang="tr-TR" dirty="0">
                <a:latin typeface="Courier"/>
                <a:cs typeface="Courier"/>
              </a:rPr>
              <a:t>'G'</a:t>
            </a:r>
          </a:p>
          <a:p>
            <a:r>
              <a:rPr lang="tr-TR" dirty="0">
                <a:latin typeface="Courier"/>
                <a:cs typeface="Courier"/>
              </a:rPr>
              <a:t>&gt;&gt;&gt; d1['</a:t>
            </a:r>
            <a:r>
              <a:rPr lang="tr-TR" dirty="0" err="1">
                <a:latin typeface="Courier"/>
                <a:cs typeface="Courier"/>
              </a:rPr>
              <a:t>milk</a:t>
            </a:r>
            <a:r>
              <a:rPr lang="tr-TR" dirty="0">
                <a:latin typeface="Courier"/>
                <a:cs typeface="Courier"/>
              </a:rPr>
              <a:t>']</a:t>
            </a:r>
          </a:p>
          <a:p>
            <a:r>
              <a:rPr lang="tr-TR" dirty="0">
                <a:latin typeface="Courier"/>
                <a:cs typeface="Courier"/>
              </a:rPr>
              <a:t>2</a:t>
            </a:r>
            <a:endParaRPr lang="en-GB" dirty="0">
              <a:latin typeface="Courier"/>
              <a:cs typeface="Courier"/>
            </a:endParaRPr>
          </a:p>
        </p:txBody>
      </p:sp>
      <p:sp>
        <p:nvSpPr>
          <p:cNvPr id="4" name="Line Callout 2 3"/>
          <p:cNvSpPr/>
          <p:nvPr/>
        </p:nvSpPr>
        <p:spPr>
          <a:xfrm>
            <a:off x="7020272" y="980728"/>
            <a:ext cx="1656184" cy="1008112"/>
          </a:xfrm>
          <a:prstGeom prst="borderCallout2">
            <a:avLst>
              <a:gd name="adj1" fmla="val 18750"/>
              <a:gd name="adj2" fmla="val -8333"/>
              <a:gd name="adj3" fmla="val 18750"/>
              <a:gd name="adj4" fmla="val -16667"/>
              <a:gd name="adj5" fmla="val 82108"/>
              <a:gd name="adj6" fmla="val -93720"/>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Making a dictionary</a:t>
            </a:r>
            <a:endParaRPr lang="en-GB" sz="2400" dirty="0">
              <a:solidFill>
                <a:srgbClr val="FF0000"/>
              </a:solidFill>
            </a:endParaRPr>
          </a:p>
        </p:txBody>
      </p:sp>
      <p:sp>
        <p:nvSpPr>
          <p:cNvPr id="5" name="Line Callout 2 4"/>
          <p:cNvSpPr/>
          <p:nvPr/>
        </p:nvSpPr>
        <p:spPr>
          <a:xfrm>
            <a:off x="6228184" y="2420888"/>
            <a:ext cx="1656184" cy="504056"/>
          </a:xfrm>
          <a:prstGeom prst="borderCallout2">
            <a:avLst>
              <a:gd name="adj1" fmla="val 18750"/>
              <a:gd name="adj2" fmla="val -8333"/>
              <a:gd name="adj3" fmla="val 18750"/>
              <a:gd name="adj4" fmla="val -16667"/>
              <a:gd name="adj5" fmla="val 131465"/>
              <a:gd name="adj6" fmla="val -138782"/>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Check keys</a:t>
            </a:r>
            <a:endParaRPr lang="en-GB" sz="2400" dirty="0">
              <a:solidFill>
                <a:srgbClr val="FF0000"/>
              </a:solidFill>
            </a:endParaRPr>
          </a:p>
        </p:txBody>
      </p:sp>
      <p:sp>
        <p:nvSpPr>
          <p:cNvPr id="6" name="Line Callout 2 5"/>
          <p:cNvSpPr/>
          <p:nvPr/>
        </p:nvSpPr>
        <p:spPr>
          <a:xfrm>
            <a:off x="6516216" y="3284984"/>
            <a:ext cx="2160240" cy="504056"/>
          </a:xfrm>
          <a:prstGeom prst="borderCallout2">
            <a:avLst>
              <a:gd name="adj1" fmla="val 18750"/>
              <a:gd name="adj2" fmla="val -8333"/>
              <a:gd name="adj3" fmla="val 18750"/>
              <a:gd name="adj4" fmla="val -16667"/>
              <a:gd name="adj5" fmla="val 149649"/>
              <a:gd name="adj6" fmla="val -90294"/>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Tuple as a key</a:t>
            </a:r>
            <a:endParaRPr lang="en-GB" sz="2400" dirty="0">
              <a:solidFill>
                <a:srgbClr val="FF0000"/>
              </a:solidFill>
            </a:endParaRPr>
          </a:p>
        </p:txBody>
      </p:sp>
      <p:sp>
        <p:nvSpPr>
          <p:cNvPr id="7" name="Line Callout 2 6"/>
          <p:cNvSpPr/>
          <p:nvPr/>
        </p:nvSpPr>
        <p:spPr>
          <a:xfrm>
            <a:off x="5436096" y="5301208"/>
            <a:ext cx="2664296" cy="504056"/>
          </a:xfrm>
          <a:prstGeom prst="borderCallout2">
            <a:avLst>
              <a:gd name="adj1" fmla="val 18750"/>
              <a:gd name="adj2" fmla="val -8333"/>
              <a:gd name="adj3" fmla="val 18750"/>
              <a:gd name="adj4" fmla="val -16667"/>
              <a:gd name="adj5" fmla="val 87304"/>
              <a:gd name="adj6" fmla="val -110934"/>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Dictionary look up</a:t>
            </a:r>
            <a:endParaRPr lang="en-GB" sz="2400" dirty="0">
              <a:solidFill>
                <a:srgbClr val="FF0000"/>
              </a:solidFill>
            </a:endParaRPr>
          </a:p>
        </p:txBody>
      </p:sp>
    </p:spTree>
    <p:extLst>
      <p:ext uri="{BB962C8B-B14F-4D97-AF65-F5344CB8AC3E}">
        <p14:creationId xmlns:p14="http://schemas.microsoft.com/office/powerpoint/2010/main" val="25752875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Dictionaries versus Arrays</a:t>
            </a:r>
            <a:endParaRPr lang="en-GB" dirty="0"/>
          </a:p>
        </p:txBody>
      </p:sp>
      <p:sp>
        <p:nvSpPr>
          <p:cNvPr id="6" name="Content Placeholder 5"/>
          <p:cNvSpPr>
            <a:spLocks noGrp="1"/>
          </p:cNvSpPr>
          <p:nvPr>
            <p:ph idx="1"/>
          </p:nvPr>
        </p:nvSpPr>
        <p:spPr>
          <a:xfrm>
            <a:off x="762000" y="4869160"/>
            <a:ext cx="7543800" cy="1080120"/>
          </a:xfrm>
        </p:spPr>
        <p:txBody>
          <a:bodyPr/>
          <a:lstStyle/>
          <a:p>
            <a:r>
              <a:rPr lang="en-GB" dirty="0" smtClean="0"/>
              <a:t>In other languages, library has </a:t>
            </a:r>
            <a:r>
              <a:rPr lang="en-GB" dirty="0"/>
              <a:t>‘</a:t>
            </a:r>
            <a:r>
              <a:rPr lang="en-GB" dirty="0" smtClean="0"/>
              <a:t>dictionary’ data structure</a:t>
            </a:r>
            <a:endParaRPr lang="en-GB" dirty="0"/>
          </a:p>
        </p:txBody>
      </p:sp>
      <p:graphicFrame>
        <p:nvGraphicFramePr>
          <p:cNvPr id="7" name="Content Placeholder 4"/>
          <p:cNvGraphicFramePr>
            <a:graphicFrameLocks/>
          </p:cNvGraphicFramePr>
          <p:nvPr>
            <p:extLst>
              <p:ext uri="{D42A27DB-BD31-4B8C-83A1-F6EECF244321}">
                <p14:modId xmlns:p14="http://schemas.microsoft.com/office/powerpoint/2010/main" val="4002367469"/>
              </p:ext>
            </p:extLst>
          </p:nvPr>
        </p:nvGraphicFramePr>
        <p:xfrm>
          <a:off x="762000" y="1412875"/>
          <a:ext cx="7543800" cy="3017520"/>
        </p:xfrm>
        <a:graphic>
          <a:graphicData uri="http://schemas.openxmlformats.org/drawingml/2006/table">
            <a:tbl>
              <a:tblPr firstRow="1" bandRow="1">
                <a:tableStyleId>{5C22544A-7EE6-4342-B048-85BDC9FD1C3A}</a:tableStyleId>
              </a:tblPr>
              <a:tblGrid>
                <a:gridCol w="3449960"/>
                <a:gridCol w="4093840"/>
              </a:tblGrid>
              <a:tr h="370840">
                <a:tc>
                  <a:txBody>
                    <a:bodyPr/>
                    <a:lstStyle/>
                    <a:p>
                      <a:pPr algn="ctr"/>
                      <a:r>
                        <a:rPr lang="en-GB" sz="2400" dirty="0" smtClean="0"/>
                        <a:t>Standard Array</a:t>
                      </a:r>
                      <a:endParaRPr lang="en-GB" sz="2400" dirty="0"/>
                    </a:p>
                  </a:txBody>
                  <a:tcPr/>
                </a:tc>
                <a:tc>
                  <a:txBody>
                    <a:bodyPr/>
                    <a:lstStyle/>
                    <a:p>
                      <a:pPr algn="ctr"/>
                      <a:r>
                        <a:rPr lang="en-GB" sz="2400" dirty="0" smtClean="0"/>
                        <a:t>Python Dictionary</a:t>
                      </a:r>
                      <a:endParaRPr lang="en-GB" sz="2400" dirty="0"/>
                    </a:p>
                  </a:txBody>
                  <a:tcPr/>
                </a:tc>
              </a:tr>
              <a:tr h="370840">
                <a:tc>
                  <a:txBody>
                    <a:bodyPr/>
                    <a:lstStyle/>
                    <a:p>
                      <a:r>
                        <a:rPr lang="en-GB" sz="2400" dirty="0" smtClean="0"/>
                        <a:t>Index by number</a:t>
                      </a:r>
                      <a:endParaRPr lang="en-GB" sz="2400" dirty="0"/>
                    </a:p>
                  </a:txBody>
                  <a:tcPr/>
                </a:tc>
                <a:tc>
                  <a:txBody>
                    <a:bodyPr/>
                    <a:lstStyle/>
                    <a:p>
                      <a:r>
                        <a:rPr lang="en-GB" sz="2400" dirty="0" smtClean="0"/>
                        <a:t>Key</a:t>
                      </a:r>
                      <a:r>
                        <a:rPr lang="en-GB" sz="2400" baseline="0" dirty="0" smtClean="0"/>
                        <a:t> can be a string, pair, …</a:t>
                      </a:r>
                      <a:endParaRPr lang="en-GB" sz="2400" dirty="0"/>
                    </a:p>
                  </a:txBody>
                  <a:tcPr/>
                </a:tc>
              </a:tr>
              <a:tr h="370840">
                <a:tc>
                  <a:txBody>
                    <a:bodyPr/>
                    <a:lstStyle/>
                    <a:p>
                      <a:r>
                        <a:rPr lang="en-GB" sz="2400" dirty="0" smtClean="0"/>
                        <a:t>Indices continuous </a:t>
                      </a:r>
                      <a:br>
                        <a:rPr lang="en-GB" sz="2400" dirty="0" smtClean="0"/>
                      </a:br>
                      <a:r>
                        <a:rPr lang="en-GB" sz="2400" dirty="0" err="1" smtClean="0"/>
                        <a:t>e.g</a:t>
                      </a:r>
                      <a:r>
                        <a:rPr lang="en-GB" sz="2400" dirty="0" smtClean="0"/>
                        <a:t> 0 </a:t>
                      </a:r>
                      <a:r>
                        <a:rPr lang="en-GB" sz="2400" dirty="0" smtClean="0">
                          <a:sym typeface="Wingdings"/>
                        </a:rPr>
                        <a:t> 10</a:t>
                      </a:r>
                      <a:endParaRPr lang="en-GB" sz="2400" dirty="0"/>
                    </a:p>
                  </a:txBody>
                  <a:tcPr/>
                </a:tc>
                <a:tc>
                  <a:txBody>
                    <a:bodyPr/>
                    <a:lstStyle/>
                    <a:p>
                      <a:r>
                        <a:rPr lang="en-GB" sz="2400" dirty="0" smtClean="0"/>
                        <a:t>Gaps ok</a:t>
                      </a:r>
                      <a:endParaRPr lang="en-GB" sz="2400" dirty="0"/>
                    </a:p>
                  </a:txBody>
                  <a:tcPr/>
                </a:tc>
              </a:tr>
              <a:tr h="370840">
                <a:tc>
                  <a:txBody>
                    <a:bodyPr/>
                    <a:lstStyle/>
                    <a:p>
                      <a:r>
                        <a:rPr lang="en-GB" sz="2400" dirty="0" smtClean="0"/>
                        <a:t>Fixed length</a:t>
                      </a:r>
                      <a:endParaRPr lang="en-GB" sz="2400" dirty="0"/>
                    </a:p>
                  </a:txBody>
                  <a:tcPr/>
                </a:tc>
                <a:tc>
                  <a:txBody>
                    <a:bodyPr/>
                    <a:lstStyle/>
                    <a:p>
                      <a:r>
                        <a:rPr lang="en-GB" sz="2400" dirty="0" smtClean="0"/>
                        <a:t>Can add and delete entries</a:t>
                      </a:r>
                      <a:endParaRPr lang="en-GB" sz="2400" dirty="0"/>
                    </a:p>
                  </a:txBody>
                  <a:tcPr/>
                </a:tc>
              </a:tr>
              <a:tr h="370840">
                <a:tc>
                  <a:txBody>
                    <a:bodyPr/>
                    <a:lstStyle/>
                    <a:p>
                      <a:r>
                        <a:rPr lang="en-GB" sz="2400" dirty="0" smtClean="0"/>
                        <a:t>Simple values: number,</a:t>
                      </a:r>
                      <a:r>
                        <a:rPr lang="en-GB" sz="2400" baseline="0" dirty="0" smtClean="0"/>
                        <a:t> character</a:t>
                      </a:r>
                      <a:endParaRPr lang="en-GB" sz="2400" dirty="0"/>
                    </a:p>
                  </a:txBody>
                  <a:tcPr/>
                </a:tc>
                <a:tc>
                  <a:txBody>
                    <a:bodyPr/>
                    <a:lstStyle/>
                    <a:p>
                      <a:r>
                        <a:rPr lang="en-GB" sz="2400" dirty="0" smtClean="0"/>
                        <a:t>Any value – even a dictionary</a:t>
                      </a:r>
                      <a:endParaRPr lang="en-GB" sz="2400" dirty="0"/>
                    </a:p>
                  </a:txBody>
                  <a:tcPr/>
                </a:tc>
              </a:tr>
            </a:tbl>
          </a:graphicData>
        </a:graphic>
      </p:graphicFrame>
    </p:spTree>
    <p:extLst>
      <p:ext uri="{BB962C8B-B14F-4D97-AF65-F5344CB8AC3E}">
        <p14:creationId xmlns:p14="http://schemas.microsoft.com/office/powerpoint/2010/main" val="58123200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Exercise</a:t>
            </a:r>
            <a:endParaRPr lang="en-GB" dirty="0"/>
          </a:p>
        </p:txBody>
      </p:sp>
      <p:sp>
        <p:nvSpPr>
          <p:cNvPr id="3" name="Content Placeholder 2"/>
          <p:cNvSpPr>
            <a:spLocks noGrp="1"/>
          </p:cNvSpPr>
          <p:nvPr>
            <p:ph idx="1"/>
          </p:nvPr>
        </p:nvSpPr>
        <p:spPr/>
        <p:txBody>
          <a:bodyPr/>
          <a:lstStyle/>
          <a:p>
            <a:r>
              <a:rPr lang="en-GB" dirty="0" smtClean="0"/>
              <a:t>Suggest two representations each for minesweeper and / or hangman</a:t>
            </a:r>
          </a:p>
          <a:p>
            <a:pPr lvl="1"/>
            <a:r>
              <a:rPr lang="en-GB" dirty="0" smtClean="0"/>
              <a:t>Write Python to create examples</a:t>
            </a:r>
          </a:p>
          <a:p>
            <a:pPr lvl="1"/>
            <a:r>
              <a:rPr lang="en-GB" dirty="0" smtClean="0"/>
              <a:t>Write Python to update the state</a:t>
            </a:r>
          </a:p>
          <a:p>
            <a:pPr lvl="2"/>
            <a:r>
              <a:rPr lang="en-GB" dirty="0" smtClean="0"/>
              <a:t>New location in the mine field tested</a:t>
            </a:r>
          </a:p>
          <a:p>
            <a:pPr lvl="2"/>
            <a:r>
              <a:rPr lang="en-GB" dirty="0" smtClean="0"/>
              <a:t>New letter guessed in hangman</a:t>
            </a:r>
            <a:endParaRPr lang="en-GB" dirty="0"/>
          </a:p>
        </p:txBody>
      </p:sp>
    </p:spTree>
    <p:extLst>
      <p:ext uri="{BB962C8B-B14F-4D97-AF65-F5344CB8AC3E}">
        <p14:creationId xmlns:p14="http://schemas.microsoft.com/office/powerpoint/2010/main" val="316162757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sz="4800" dirty="0" smtClean="0"/>
              <a:t>Exceptions</a:t>
            </a:r>
            <a:endParaRPr lang="en-GB" sz="4800" dirty="0"/>
          </a:p>
        </p:txBody>
      </p:sp>
      <p:sp>
        <p:nvSpPr>
          <p:cNvPr id="5" name="Subtitle 4"/>
          <p:cNvSpPr>
            <a:spLocks noGrp="1"/>
          </p:cNvSpPr>
          <p:nvPr>
            <p:ph type="subTitle" idx="1"/>
          </p:nvPr>
        </p:nvSpPr>
        <p:spPr/>
        <p:txBody>
          <a:bodyPr/>
          <a:lstStyle/>
          <a:p>
            <a:r>
              <a:rPr lang="en-GB" dirty="0" smtClean="0"/>
              <a:t>What Happens When a Problem Occurs</a:t>
            </a:r>
            <a:endParaRPr lang="en-GB" dirty="0"/>
          </a:p>
        </p:txBody>
      </p:sp>
    </p:spTree>
    <p:extLst>
      <p:ext uri="{BB962C8B-B14F-4D97-AF65-F5344CB8AC3E}">
        <p14:creationId xmlns:p14="http://schemas.microsoft.com/office/powerpoint/2010/main" val="165154966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Exception – Example </a:t>
            </a:r>
            <a:endParaRPr lang="en-GB" dirty="0"/>
          </a:p>
        </p:txBody>
      </p:sp>
      <p:sp>
        <p:nvSpPr>
          <p:cNvPr id="3" name="Content Placeholder 2"/>
          <p:cNvSpPr>
            <a:spLocks noGrp="1"/>
          </p:cNvSpPr>
          <p:nvPr>
            <p:ph idx="1"/>
          </p:nvPr>
        </p:nvSpPr>
        <p:spPr>
          <a:xfrm>
            <a:off x="762000" y="1412776"/>
            <a:ext cx="7543800" cy="1584176"/>
          </a:xfrm>
        </p:spPr>
        <p:txBody>
          <a:bodyPr/>
          <a:lstStyle/>
          <a:p>
            <a:r>
              <a:rPr lang="en-GB" dirty="0" err="1" smtClean="0">
                <a:latin typeface="Courier"/>
                <a:cs typeface="Courier"/>
              </a:rPr>
              <a:t>int</a:t>
            </a:r>
            <a:r>
              <a:rPr lang="en-GB" dirty="0" smtClean="0">
                <a:latin typeface="Courier"/>
                <a:cs typeface="Courier"/>
              </a:rPr>
              <a:t>("XYZ") </a:t>
            </a:r>
            <a:r>
              <a:rPr lang="en-GB" dirty="0" smtClean="0"/>
              <a:t>– leads to an error</a:t>
            </a:r>
          </a:p>
          <a:p>
            <a:pPr lvl="1"/>
            <a:r>
              <a:rPr lang="en-GB" dirty="0" smtClean="0"/>
              <a:t>Not a programming error: user input</a:t>
            </a:r>
          </a:p>
          <a:p>
            <a:pPr lvl="1"/>
            <a:r>
              <a:rPr lang="en-GB" dirty="0" smtClean="0"/>
              <a:t>Program stops:</a:t>
            </a:r>
          </a:p>
          <a:p>
            <a:endParaRPr lang="en-GB" dirty="0"/>
          </a:p>
        </p:txBody>
      </p:sp>
      <p:sp>
        <p:nvSpPr>
          <p:cNvPr id="4" name="Rectangle 3"/>
          <p:cNvSpPr/>
          <p:nvPr/>
        </p:nvSpPr>
        <p:spPr>
          <a:xfrm>
            <a:off x="467544" y="3093928"/>
            <a:ext cx="8352928" cy="163121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2000" dirty="0" err="1">
                <a:solidFill>
                  <a:srgbClr val="0000FF"/>
                </a:solidFill>
                <a:latin typeface="Courier"/>
                <a:cs typeface="Courier"/>
              </a:rPr>
              <a:t>Traceback</a:t>
            </a:r>
            <a:r>
              <a:rPr lang="en-GB" sz="2000" dirty="0">
                <a:solidFill>
                  <a:srgbClr val="0000FF"/>
                </a:solidFill>
                <a:latin typeface="Courier"/>
                <a:cs typeface="Courier"/>
              </a:rPr>
              <a:t> (most recent call last):</a:t>
            </a:r>
          </a:p>
          <a:p>
            <a:r>
              <a:rPr lang="en-GB" sz="2000" dirty="0">
                <a:solidFill>
                  <a:srgbClr val="0000FF"/>
                </a:solidFill>
                <a:latin typeface="Courier"/>
                <a:cs typeface="Courier"/>
              </a:rPr>
              <a:t>  File "&lt;pyshell#32&gt;", line 1, in &lt;module&gt;</a:t>
            </a:r>
          </a:p>
          <a:p>
            <a:r>
              <a:rPr lang="en-GB" sz="2000" dirty="0">
                <a:solidFill>
                  <a:srgbClr val="0000FF"/>
                </a:solidFill>
                <a:latin typeface="Courier"/>
                <a:cs typeface="Courier"/>
              </a:rPr>
              <a:t>    </a:t>
            </a:r>
            <a:r>
              <a:rPr lang="en-GB" sz="2000" dirty="0" err="1">
                <a:solidFill>
                  <a:srgbClr val="0000FF"/>
                </a:solidFill>
                <a:latin typeface="Courier"/>
                <a:cs typeface="Courier"/>
              </a:rPr>
              <a:t>int</a:t>
            </a:r>
            <a:r>
              <a:rPr lang="en-GB" sz="2000" dirty="0">
                <a:solidFill>
                  <a:srgbClr val="0000FF"/>
                </a:solidFill>
                <a:latin typeface="Courier"/>
                <a:cs typeface="Courier"/>
              </a:rPr>
              <a:t>("xyz")</a:t>
            </a:r>
          </a:p>
          <a:p>
            <a:r>
              <a:rPr lang="en-GB" sz="2000" dirty="0" err="1">
                <a:solidFill>
                  <a:srgbClr val="0000FF"/>
                </a:solidFill>
                <a:latin typeface="Courier"/>
                <a:cs typeface="Courier"/>
              </a:rPr>
              <a:t>ValueError</a:t>
            </a:r>
            <a:r>
              <a:rPr lang="en-GB" sz="2000" dirty="0">
                <a:solidFill>
                  <a:srgbClr val="0000FF"/>
                </a:solidFill>
                <a:latin typeface="Courier"/>
                <a:cs typeface="Courier"/>
              </a:rPr>
              <a:t>: invalid literal for </a:t>
            </a:r>
            <a:r>
              <a:rPr lang="en-GB" sz="2000" dirty="0" err="1">
                <a:solidFill>
                  <a:srgbClr val="0000FF"/>
                </a:solidFill>
                <a:latin typeface="Courier"/>
                <a:cs typeface="Courier"/>
              </a:rPr>
              <a:t>int</a:t>
            </a:r>
            <a:r>
              <a:rPr lang="en-GB" sz="2000" dirty="0">
                <a:solidFill>
                  <a:srgbClr val="0000FF"/>
                </a:solidFill>
                <a:latin typeface="Courier"/>
                <a:cs typeface="Courier"/>
              </a:rPr>
              <a:t>() with base 10: 'xyz'</a:t>
            </a:r>
          </a:p>
        </p:txBody>
      </p:sp>
      <p:sp>
        <p:nvSpPr>
          <p:cNvPr id="5" name="Line Callout 2 4"/>
          <p:cNvSpPr/>
          <p:nvPr/>
        </p:nvSpPr>
        <p:spPr>
          <a:xfrm>
            <a:off x="3563888" y="5229200"/>
            <a:ext cx="4032448" cy="576064"/>
          </a:xfrm>
          <a:prstGeom prst="borderCallout2">
            <a:avLst>
              <a:gd name="adj1" fmla="val 18750"/>
              <a:gd name="adj2" fmla="val -8333"/>
              <a:gd name="adj3" fmla="val 18750"/>
              <a:gd name="adj4" fmla="val -16667"/>
              <a:gd name="adj5" fmla="val -131850"/>
              <a:gd name="adj6" fmla="val -45701"/>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Error or “exception” name</a:t>
            </a:r>
            <a:endParaRPr lang="en-GB" sz="2400" dirty="0">
              <a:solidFill>
                <a:srgbClr val="FF0000"/>
              </a:solidFill>
            </a:endParaRPr>
          </a:p>
        </p:txBody>
      </p:sp>
    </p:spTree>
    <p:extLst>
      <p:ext uri="{BB962C8B-B14F-4D97-AF65-F5344CB8AC3E}">
        <p14:creationId xmlns:p14="http://schemas.microsoft.com/office/powerpoint/2010/main" val="200496365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Exceptions – Trying it out</a:t>
            </a:r>
            <a:endParaRPr lang="en-GB" dirty="0"/>
          </a:p>
        </p:txBody>
      </p:sp>
      <p:sp>
        <p:nvSpPr>
          <p:cNvPr id="3" name="Content Placeholder 2"/>
          <p:cNvSpPr>
            <a:spLocks noGrp="1"/>
          </p:cNvSpPr>
          <p:nvPr>
            <p:ph idx="1"/>
          </p:nvPr>
        </p:nvSpPr>
        <p:spPr>
          <a:xfrm>
            <a:off x="762000" y="1412776"/>
            <a:ext cx="7543800" cy="5040560"/>
          </a:xfrm>
        </p:spPr>
        <p:txBody>
          <a:bodyPr>
            <a:normAutofit/>
          </a:bodyPr>
          <a:lstStyle/>
          <a:p>
            <a:r>
              <a:rPr lang="en-GB" dirty="0" smtClean="0"/>
              <a:t>Try out the code</a:t>
            </a:r>
          </a:p>
          <a:p>
            <a:r>
              <a:rPr lang="en-GB" dirty="0" smtClean="0"/>
              <a:t>Certain errors possible</a:t>
            </a:r>
          </a:p>
          <a:p>
            <a:r>
              <a:rPr lang="en-GB" dirty="0" smtClean="0"/>
              <a:t>“Catch” the error (i.e. exception) if it occurs and </a:t>
            </a:r>
          </a:p>
          <a:p>
            <a:r>
              <a:rPr lang="en-GB" dirty="0" smtClean="0"/>
              <a:t>… run code to “handle” the error.</a:t>
            </a:r>
          </a:p>
          <a:p>
            <a:endParaRPr lang="en-GB" dirty="0"/>
          </a:p>
          <a:p>
            <a:r>
              <a:rPr lang="en-GB" dirty="0" smtClean="0"/>
              <a:t>Words</a:t>
            </a:r>
          </a:p>
          <a:p>
            <a:pPr lvl="1"/>
            <a:r>
              <a:rPr lang="en-GB" dirty="0" smtClean="0"/>
              <a:t>“Exception” – a type of error, with a name</a:t>
            </a:r>
          </a:p>
          <a:p>
            <a:pPr lvl="1"/>
            <a:r>
              <a:rPr lang="en-GB" dirty="0"/>
              <a:t>“Handle</a:t>
            </a:r>
            <a:r>
              <a:rPr lang="en-GB" dirty="0" smtClean="0"/>
              <a:t>” – respond to the error nicely</a:t>
            </a:r>
            <a:endParaRPr lang="en-GB" dirty="0"/>
          </a:p>
          <a:p>
            <a:pPr lvl="1"/>
            <a:r>
              <a:rPr lang="en-GB" dirty="0" smtClean="0"/>
              <a:t>“Catch” – jump to error-handling statement</a:t>
            </a:r>
            <a:endParaRPr lang="en-GB" dirty="0"/>
          </a:p>
          <a:p>
            <a:pPr marL="320040" lvl="1" indent="0">
              <a:buNone/>
            </a:pPr>
            <a:endParaRPr lang="en-GB" dirty="0" smtClean="0"/>
          </a:p>
        </p:txBody>
      </p:sp>
    </p:spTree>
    <p:extLst>
      <p:ext uri="{BB962C8B-B14F-4D97-AF65-F5344CB8AC3E}">
        <p14:creationId xmlns:p14="http://schemas.microsoft.com/office/powerpoint/2010/main" val="174148322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Exception – Syntax </a:t>
            </a:r>
            <a:endParaRPr lang="en-GB" dirty="0"/>
          </a:p>
        </p:txBody>
      </p:sp>
      <p:sp>
        <p:nvSpPr>
          <p:cNvPr id="3" name="Content Placeholder 2"/>
          <p:cNvSpPr>
            <a:spLocks noGrp="1"/>
          </p:cNvSpPr>
          <p:nvPr>
            <p:ph idx="1"/>
          </p:nvPr>
        </p:nvSpPr>
        <p:spPr>
          <a:xfrm>
            <a:off x="762000" y="1412776"/>
            <a:ext cx="7543800" cy="720080"/>
          </a:xfrm>
        </p:spPr>
        <p:txBody>
          <a:bodyPr/>
          <a:lstStyle/>
          <a:p>
            <a:r>
              <a:rPr lang="en-GB" dirty="0" smtClean="0"/>
              <a:t>Example</a:t>
            </a:r>
            <a:endParaRPr lang="en-GB" dirty="0"/>
          </a:p>
        </p:txBody>
      </p:sp>
      <p:sp>
        <p:nvSpPr>
          <p:cNvPr id="4" name="Rectangle 3"/>
          <p:cNvSpPr/>
          <p:nvPr/>
        </p:nvSpPr>
        <p:spPr>
          <a:xfrm>
            <a:off x="467544" y="2060848"/>
            <a:ext cx="8352928" cy="178510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2200" b="1" dirty="0">
                <a:solidFill>
                  <a:srgbClr val="FF6600"/>
                </a:solidFill>
                <a:latin typeface="Courier"/>
                <a:cs typeface="Courier"/>
              </a:rPr>
              <a:t>try</a:t>
            </a:r>
            <a:r>
              <a:rPr lang="en-GB" sz="2200" dirty="0">
                <a:latin typeface="Courier"/>
                <a:cs typeface="Courier"/>
              </a:rPr>
              <a:t>:</a:t>
            </a:r>
          </a:p>
          <a:p>
            <a:r>
              <a:rPr lang="en-GB" sz="2200" dirty="0">
                <a:latin typeface="Courier"/>
                <a:cs typeface="Courier"/>
              </a:rPr>
              <a:t>    </a:t>
            </a:r>
            <a:r>
              <a:rPr lang="en-GB" sz="2200" dirty="0" err="1">
                <a:latin typeface="Courier"/>
                <a:cs typeface="Courier"/>
              </a:rPr>
              <a:t>in_str</a:t>
            </a:r>
            <a:r>
              <a:rPr lang="en-GB" sz="2200" dirty="0">
                <a:latin typeface="Courier"/>
                <a:cs typeface="Courier"/>
              </a:rPr>
              <a:t> = input("Enter a number&gt; ")</a:t>
            </a:r>
          </a:p>
          <a:p>
            <a:r>
              <a:rPr lang="en-GB" sz="2200" dirty="0">
                <a:latin typeface="Courier"/>
                <a:cs typeface="Courier"/>
              </a:rPr>
              <a:t>    </a:t>
            </a:r>
            <a:r>
              <a:rPr lang="en-GB" sz="2200" dirty="0" err="1">
                <a:latin typeface="Courier"/>
                <a:cs typeface="Courier"/>
              </a:rPr>
              <a:t>in_num</a:t>
            </a:r>
            <a:r>
              <a:rPr lang="en-GB" sz="2200" dirty="0">
                <a:latin typeface="Courier"/>
                <a:cs typeface="Courier"/>
              </a:rPr>
              <a:t> = </a:t>
            </a:r>
            <a:r>
              <a:rPr lang="en-GB" sz="2200" dirty="0" err="1">
                <a:latin typeface="Courier"/>
                <a:cs typeface="Courier"/>
              </a:rPr>
              <a:t>int</a:t>
            </a:r>
            <a:r>
              <a:rPr lang="en-GB" sz="2200" dirty="0">
                <a:latin typeface="Courier"/>
                <a:cs typeface="Courier"/>
              </a:rPr>
              <a:t>(</a:t>
            </a:r>
            <a:r>
              <a:rPr lang="en-GB" sz="2200" dirty="0" err="1">
                <a:latin typeface="Courier"/>
                <a:cs typeface="Courier"/>
              </a:rPr>
              <a:t>in_str</a:t>
            </a:r>
            <a:r>
              <a:rPr lang="en-GB" sz="2200" dirty="0">
                <a:latin typeface="Courier"/>
                <a:cs typeface="Courier"/>
              </a:rPr>
              <a:t>)</a:t>
            </a:r>
          </a:p>
          <a:p>
            <a:r>
              <a:rPr lang="en-GB" sz="2200" b="1" dirty="0">
                <a:solidFill>
                  <a:srgbClr val="FF6600"/>
                </a:solidFill>
                <a:latin typeface="Courier"/>
                <a:cs typeface="Courier"/>
              </a:rPr>
              <a:t>except</a:t>
            </a:r>
            <a:r>
              <a:rPr lang="en-GB" sz="2200" dirty="0">
                <a:latin typeface="Courier"/>
                <a:cs typeface="Courier"/>
              </a:rPr>
              <a:t> </a:t>
            </a:r>
            <a:r>
              <a:rPr lang="en-GB" sz="2200" dirty="0" err="1">
                <a:latin typeface="Courier"/>
                <a:cs typeface="Courier"/>
              </a:rPr>
              <a:t>ValueError</a:t>
            </a:r>
            <a:r>
              <a:rPr lang="en-GB" sz="2200" dirty="0">
                <a:latin typeface="Courier"/>
                <a:cs typeface="Courier"/>
              </a:rPr>
              <a:t>:</a:t>
            </a:r>
          </a:p>
          <a:p>
            <a:r>
              <a:rPr lang="en-GB" sz="2200" dirty="0">
                <a:latin typeface="Courier"/>
                <a:cs typeface="Courier"/>
              </a:rPr>
              <a:t>    print("Sorry", </a:t>
            </a:r>
            <a:r>
              <a:rPr lang="en-GB" sz="2200" dirty="0" err="1">
                <a:latin typeface="Courier"/>
                <a:cs typeface="Courier"/>
              </a:rPr>
              <a:t>in_str</a:t>
            </a:r>
            <a:r>
              <a:rPr lang="en-GB" sz="2200" dirty="0">
                <a:latin typeface="Courier"/>
                <a:cs typeface="Courier"/>
              </a:rPr>
              <a:t>, "is not an </a:t>
            </a:r>
            <a:r>
              <a:rPr lang="en-GB" sz="2200" dirty="0" smtClean="0">
                <a:latin typeface="Courier"/>
                <a:cs typeface="Courier"/>
              </a:rPr>
              <a:t>integer"</a:t>
            </a:r>
            <a:r>
              <a:rPr lang="en-GB" sz="2200" dirty="0">
                <a:latin typeface="Courier"/>
                <a:cs typeface="Courier"/>
              </a:rPr>
              <a:t>)</a:t>
            </a:r>
          </a:p>
        </p:txBody>
      </p:sp>
      <p:sp>
        <p:nvSpPr>
          <p:cNvPr id="5" name="Line Callout 2 4"/>
          <p:cNvSpPr/>
          <p:nvPr/>
        </p:nvSpPr>
        <p:spPr>
          <a:xfrm>
            <a:off x="1331640" y="4509120"/>
            <a:ext cx="1512168" cy="792088"/>
          </a:xfrm>
          <a:prstGeom prst="borderCallout2">
            <a:avLst>
              <a:gd name="adj1" fmla="val 18750"/>
              <a:gd name="adj2" fmla="val -8333"/>
              <a:gd name="adj3" fmla="val 18750"/>
              <a:gd name="adj4" fmla="val -16667"/>
              <a:gd name="adj5" fmla="val -135156"/>
              <a:gd name="adj6" fmla="val -24921"/>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Two new keywords</a:t>
            </a:r>
            <a:endParaRPr lang="en-GB" sz="2400" dirty="0">
              <a:solidFill>
                <a:srgbClr val="FF0000"/>
              </a:solidFill>
            </a:endParaRPr>
          </a:p>
        </p:txBody>
      </p:sp>
      <p:sp>
        <p:nvSpPr>
          <p:cNvPr id="6" name="Line Callout 2 5"/>
          <p:cNvSpPr/>
          <p:nvPr/>
        </p:nvSpPr>
        <p:spPr>
          <a:xfrm>
            <a:off x="3563888" y="4221088"/>
            <a:ext cx="1656184" cy="1512168"/>
          </a:xfrm>
          <a:prstGeom prst="borderCallout2">
            <a:avLst>
              <a:gd name="adj1" fmla="val 18750"/>
              <a:gd name="adj2" fmla="val -8333"/>
              <a:gd name="adj3" fmla="val 18750"/>
              <a:gd name="adj4" fmla="val -16667"/>
              <a:gd name="adj5" fmla="val -94538"/>
              <a:gd name="adj6" fmla="val -55075"/>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Statements where exceptions may occur</a:t>
            </a:r>
            <a:endParaRPr lang="en-GB" sz="2400" dirty="0">
              <a:solidFill>
                <a:srgbClr val="FF0000"/>
              </a:solidFill>
            </a:endParaRPr>
          </a:p>
        </p:txBody>
      </p:sp>
      <p:sp>
        <p:nvSpPr>
          <p:cNvPr id="7" name="Line Callout 2 6"/>
          <p:cNvSpPr/>
          <p:nvPr/>
        </p:nvSpPr>
        <p:spPr>
          <a:xfrm>
            <a:off x="6228184" y="4797152"/>
            <a:ext cx="1656184" cy="1224136"/>
          </a:xfrm>
          <a:prstGeom prst="borderCallout2">
            <a:avLst>
              <a:gd name="adj1" fmla="val 18750"/>
              <a:gd name="adj2" fmla="val -8333"/>
              <a:gd name="adj3" fmla="val 18750"/>
              <a:gd name="adj4" fmla="val -16667"/>
              <a:gd name="adj5" fmla="val -93265"/>
              <a:gd name="adj6" fmla="val -73258"/>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smtClean="0">
                <a:solidFill>
                  <a:srgbClr val="FF0000"/>
                </a:solidFill>
              </a:rPr>
              <a:t>Only if exception occurs</a:t>
            </a:r>
            <a:endParaRPr lang="en-GB" sz="2400" dirty="0">
              <a:solidFill>
                <a:srgbClr val="FF0000"/>
              </a:solidFill>
            </a:endParaRPr>
          </a:p>
        </p:txBody>
      </p:sp>
    </p:spTree>
    <p:extLst>
      <p:ext uri="{BB962C8B-B14F-4D97-AF65-F5344CB8AC3E}">
        <p14:creationId xmlns:p14="http://schemas.microsoft.com/office/powerpoint/2010/main" val="37377247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When to Use Exceptions</a:t>
            </a:r>
            <a:endParaRPr lang="en-GB" dirty="0"/>
          </a:p>
        </p:txBody>
      </p:sp>
      <p:sp>
        <p:nvSpPr>
          <p:cNvPr id="3" name="Content Placeholder 2"/>
          <p:cNvSpPr>
            <a:spLocks noGrp="1"/>
          </p:cNvSpPr>
          <p:nvPr>
            <p:ph idx="1"/>
          </p:nvPr>
        </p:nvSpPr>
        <p:spPr/>
        <p:txBody>
          <a:bodyPr>
            <a:normAutofit lnSpcReduction="10000"/>
          </a:bodyPr>
          <a:lstStyle/>
          <a:p>
            <a:r>
              <a:rPr lang="en-GB" dirty="0" smtClean="0"/>
              <a:t>Robust code: check for errors</a:t>
            </a:r>
          </a:p>
          <a:p>
            <a:pPr lvl="1"/>
            <a:r>
              <a:rPr lang="en-GB" dirty="0" smtClean="0"/>
              <a:t>Why?</a:t>
            </a:r>
          </a:p>
          <a:p>
            <a:pPr lvl="1"/>
            <a:endParaRPr lang="en-GB" dirty="0" smtClean="0"/>
          </a:p>
          <a:p>
            <a:r>
              <a:rPr lang="en-GB" b="1" dirty="0" smtClean="0"/>
              <a:t>Either</a:t>
            </a:r>
            <a:r>
              <a:rPr lang="en-GB" dirty="0" smtClean="0"/>
              <a:t>: Check error cannot occur</a:t>
            </a:r>
          </a:p>
          <a:p>
            <a:r>
              <a:rPr lang="en-GB" b="1" dirty="0" smtClean="0"/>
              <a:t>Or</a:t>
            </a:r>
            <a:r>
              <a:rPr lang="en-GB" dirty="0" smtClean="0"/>
              <a:t>: Catch exceptions</a:t>
            </a:r>
          </a:p>
          <a:p>
            <a:endParaRPr lang="en-GB" dirty="0" smtClean="0"/>
          </a:p>
          <a:p>
            <a:r>
              <a:rPr lang="en-GB" dirty="0" smtClean="0"/>
              <a:t>Exceptions used:</a:t>
            </a:r>
          </a:p>
          <a:p>
            <a:pPr lvl="1"/>
            <a:r>
              <a:rPr lang="en-GB" dirty="0" smtClean="0"/>
              <a:t>User input</a:t>
            </a:r>
          </a:p>
          <a:p>
            <a:pPr lvl="1"/>
            <a:r>
              <a:rPr lang="en-GB" dirty="0" smtClean="0"/>
              <a:t>OS operation (opening a file)</a:t>
            </a:r>
          </a:p>
          <a:p>
            <a:pPr lvl="1"/>
            <a:r>
              <a:rPr lang="en-GB" dirty="0" smtClean="0"/>
              <a:t>When using library code</a:t>
            </a:r>
          </a:p>
          <a:p>
            <a:pPr lvl="1"/>
            <a:endParaRPr lang="en-GB" dirty="0"/>
          </a:p>
        </p:txBody>
      </p:sp>
    </p:spTree>
    <p:extLst>
      <p:ext uri="{BB962C8B-B14F-4D97-AF65-F5344CB8AC3E}">
        <p14:creationId xmlns:p14="http://schemas.microsoft.com/office/powerpoint/2010/main" val="210371750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GB" smtClean="0"/>
              <a:t>Summary</a:t>
            </a:r>
            <a:endParaRPr lang="en-GB"/>
          </a:p>
        </p:txBody>
      </p:sp>
      <p:sp>
        <p:nvSpPr>
          <p:cNvPr id="29698" name="Content Placeholder 2"/>
          <p:cNvSpPr>
            <a:spLocks noGrp="1"/>
          </p:cNvSpPr>
          <p:nvPr>
            <p:ph idx="1"/>
          </p:nvPr>
        </p:nvSpPr>
        <p:spPr/>
        <p:txBody>
          <a:bodyPr>
            <a:normAutofit/>
          </a:bodyPr>
          <a:lstStyle/>
          <a:p>
            <a:r>
              <a:rPr lang="en-GB" dirty="0" smtClean="0"/>
              <a:t>Representing data</a:t>
            </a:r>
          </a:p>
          <a:p>
            <a:pPr lvl="1"/>
            <a:r>
              <a:rPr lang="en-GB" dirty="0" smtClean="0"/>
              <a:t>Aspect of problem solving</a:t>
            </a:r>
          </a:p>
          <a:p>
            <a:pPr lvl="1"/>
            <a:r>
              <a:rPr lang="en-GB" dirty="0" smtClean="0"/>
              <a:t>Easier in Python: build in ‘data structures’</a:t>
            </a:r>
          </a:p>
          <a:p>
            <a:pPr marL="0" indent="0">
              <a:buNone/>
            </a:pPr>
            <a:endParaRPr lang="en-GB" dirty="0"/>
          </a:p>
          <a:p>
            <a:r>
              <a:rPr lang="en-GB" dirty="0" smtClean="0"/>
              <a:t>Handle exceptions for robust code</a:t>
            </a:r>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spDef>
      <a:spPr/>
      <a:bodyPr rtlCol="0" anchor="ctr"/>
      <a:lstStyle>
        <a:defPPr algn="ctr">
          <a:defRPr/>
        </a:defPPr>
      </a:lstStyle>
      <a:style>
        <a:lnRef idx="2">
          <a:schemeClr val="accent1"/>
        </a:lnRef>
        <a:fillRef idx="1">
          <a:schemeClr val="lt1"/>
        </a:fillRef>
        <a:effectRef idx="0">
          <a:schemeClr val="accent1"/>
        </a:effectRef>
        <a:fontRef idx="minor">
          <a:schemeClr val="dk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Newsprint.thmx</Template>
  <TotalTime>2871</TotalTime>
  <Words>1660</Words>
  <Application>Microsoft Macintosh PowerPoint</Application>
  <PresentationFormat>On-screen Show (4:3)</PresentationFormat>
  <Paragraphs>332</Paragraphs>
  <Slides>31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NewsPrint</vt:lpstr>
      <vt:lpstr>Document</vt:lpstr>
      <vt:lpstr>A Level Computer Science  Topic 3: Advanced Programming in Python</vt:lpstr>
      <vt:lpstr>Aims</vt:lpstr>
      <vt:lpstr>Two Representation Problems</vt:lpstr>
      <vt:lpstr>Hangman Example</vt:lpstr>
      <vt:lpstr>Arrays of Multiple Dimensions</vt:lpstr>
      <vt:lpstr>Multidimensional Arrays</vt:lpstr>
      <vt:lpstr>Why Arrays?</vt:lpstr>
      <vt:lpstr>Table of Data</vt:lpstr>
      <vt:lpstr>Table Representation</vt:lpstr>
      <vt:lpstr>Printing a Column</vt:lpstr>
      <vt:lpstr>Exercise: Sum Columns</vt:lpstr>
      <vt:lpstr>Built in Types in Python</vt:lpstr>
      <vt:lpstr>Overview</vt:lpstr>
      <vt:lpstr>Tuples – Examples </vt:lpstr>
      <vt:lpstr>Ranges – Examples </vt:lpstr>
      <vt:lpstr>Sequences</vt:lpstr>
      <vt:lpstr>Mutable and Immutable</vt:lpstr>
      <vt:lpstr>Sequences – Mutable Only</vt:lpstr>
      <vt:lpstr>Understanding Assignment</vt:lpstr>
      <vt:lpstr>Other Languages</vt:lpstr>
      <vt:lpstr>Sets and Dictionaries</vt:lpstr>
      <vt:lpstr>Set Examples</vt:lpstr>
      <vt:lpstr>Dictionary Examples</vt:lpstr>
      <vt:lpstr>Dictionaries versus Arrays</vt:lpstr>
      <vt:lpstr>Exercise</vt:lpstr>
      <vt:lpstr>Exceptions</vt:lpstr>
      <vt:lpstr>Exception – Example </vt:lpstr>
      <vt:lpstr>Exceptions – Trying it out</vt:lpstr>
      <vt:lpstr>Exception – Syntax </vt:lpstr>
      <vt:lpstr>When to Use Exceptions</vt:lpstr>
      <vt:lpstr>Summary</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for GCSE</dc:title>
  <dc:subject/>
  <dc:creator>William Marsh</dc:creator>
  <cp:keywords/>
  <dc:description/>
  <cp:lastModifiedBy>Nicola Plant</cp:lastModifiedBy>
  <cp:revision>78</cp:revision>
  <cp:lastPrinted>2013-05-03T22:49:00Z</cp:lastPrinted>
  <dcterms:created xsi:type="dcterms:W3CDTF">2012-04-25T07:26:20Z</dcterms:created>
  <dcterms:modified xsi:type="dcterms:W3CDTF">2014-10-08T12:38:36Z</dcterms:modified>
  <cp:category/>
</cp:coreProperties>
</file>