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embeddings/oleObject1.bin" ContentType="application/vnd.openxmlformats-officedocument.oleObject"/>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Lst>
  <p:notesMasterIdLst>
    <p:notesMasterId r:id="rId36"/>
  </p:notesMasterIdLst>
  <p:handoutMasterIdLst>
    <p:handoutMasterId r:id="rId37"/>
  </p:handoutMasterIdLst>
  <p:sldIdLst>
    <p:sldId id="281" r:id="rId2"/>
    <p:sldId id="272" r:id="rId3"/>
    <p:sldId id="282" r:id="rId4"/>
    <p:sldId id="286" r:id="rId5"/>
    <p:sldId id="287" r:id="rId6"/>
    <p:sldId id="290" r:id="rId7"/>
    <p:sldId id="288" r:id="rId8"/>
    <p:sldId id="292" r:id="rId9"/>
    <p:sldId id="289" r:id="rId10"/>
    <p:sldId id="300" r:id="rId11"/>
    <p:sldId id="284" r:id="rId12"/>
    <p:sldId id="283" r:id="rId13"/>
    <p:sldId id="291" r:id="rId14"/>
    <p:sldId id="285" r:id="rId15"/>
    <p:sldId id="293" r:id="rId16"/>
    <p:sldId id="295" r:id="rId17"/>
    <p:sldId id="296" r:id="rId18"/>
    <p:sldId id="297" r:id="rId19"/>
    <p:sldId id="298" r:id="rId20"/>
    <p:sldId id="294" r:id="rId21"/>
    <p:sldId id="314" r:id="rId22"/>
    <p:sldId id="299" r:id="rId23"/>
    <p:sldId id="301" r:id="rId24"/>
    <p:sldId id="303" r:id="rId25"/>
    <p:sldId id="310" r:id="rId26"/>
    <p:sldId id="305" r:id="rId27"/>
    <p:sldId id="307" r:id="rId28"/>
    <p:sldId id="309" r:id="rId29"/>
    <p:sldId id="311" r:id="rId30"/>
    <p:sldId id="302" r:id="rId31"/>
    <p:sldId id="312" r:id="rId32"/>
    <p:sldId id="315" r:id="rId33"/>
    <p:sldId id="313" r:id="rId34"/>
    <p:sldId id="280"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hiddenSlides="1"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9" autoAdjust="0"/>
    <p:restoredTop sz="89502" autoAdjust="0"/>
  </p:normalViewPr>
  <p:slideViewPr>
    <p:cSldViewPr snapToObjects="1">
      <p:cViewPr varScale="1">
        <p:scale>
          <a:sx n="83" d="100"/>
          <a:sy n="83" d="100"/>
        </p:scale>
        <p:origin x="-1448"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1" d="100"/>
        <a:sy n="141" d="100"/>
      </p:scale>
      <p:origin x="0" y="3696"/>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handoutMaster" Target="handoutMasters/handout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GB" dirty="0" smtClean="0"/>
              <a:t>v1</a:t>
            </a:r>
            <a:endParaRPr lang="en-GB"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2E01C04-84CF-404E-8CB1-5940941E67E5}" type="datetimeFigureOut">
              <a:rPr lang="en-US" smtClean="0"/>
              <a:t>16/11/2016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dirty="0" smtClean="0"/>
              <a:t>v1</a:t>
            </a:r>
            <a:endParaRPr lang="en-GB"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2BF79B-4FB5-E947-A207-79AFCF10D775}" type="slidenum">
              <a:rPr lang="en-GB" smtClean="0"/>
              <a:t>‹#›</a:t>
            </a:fld>
            <a:endParaRPr lang="en-GB"/>
          </a:p>
        </p:txBody>
      </p:sp>
    </p:spTree>
    <p:extLst>
      <p:ext uri="{BB962C8B-B14F-4D97-AF65-F5344CB8AC3E}">
        <p14:creationId xmlns:p14="http://schemas.microsoft.com/office/powerpoint/2010/main" val="3100321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199D83-D5E3-E64C-89DB-46045CED3620}" type="datetimeFigureOut">
              <a:rPr lang="en-US" smtClean="0"/>
              <a:t>16/11/2016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51D798-3302-DD4F-B548-BEFFE8DEF80D}" type="slidenum">
              <a:rPr lang="en-GB" smtClean="0"/>
              <a:t>‹#›</a:t>
            </a:fld>
            <a:endParaRPr lang="en-GB"/>
          </a:p>
        </p:txBody>
      </p:sp>
    </p:spTree>
    <p:extLst>
      <p:ext uri="{BB962C8B-B14F-4D97-AF65-F5344CB8AC3E}">
        <p14:creationId xmlns:p14="http://schemas.microsoft.com/office/powerpoint/2010/main" val="11391752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bwMode="auto">
          <a:xfrm>
            <a:off x="1152525" y="692150"/>
            <a:ext cx="4554538" cy="34163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46435" name="Rectangle 3"/>
          <p:cNvSpPr>
            <a:spLocks noGrp="1" noChangeArrowheads="1"/>
          </p:cNvSpPr>
          <p:nvPr>
            <p:ph type="body" idx="1"/>
          </p:nvPr>
        </p:nvSpPr>
        <p:spPr bwMode="auto">
          <a:xfrm>
            <a:off x="914939" y="4342851"/>
            <a:ext cx="5028124" cy="411589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25955" name="Rectangle 3"/>
          <p:cNvSpPr>
            <a:spLocks noGrp="1" noChangeArrowheads="1"/>
          </p:cNvSpPr>
          <p:nvPr>
            <p:ph type="body" idx="1"/>
          </p:nvPr>
        </p:nvSpPr>
        <p:spPr/>
        <p:txBody>
          <a:bodyPr/>
          <a:lstStyle/>
          <a:p>
            <a:endParaRPr lang="en-US"/>
          </a:p>
          <a:p>
            <a:r>
              <a:rPr lang="en-US"/>
              <a:t>Something that happens </a:t>
            </a:r>
            <a:r>
              <a:rPr lang="en-US">
                <a:sym typeface="Wingdings" charset="0"/>
              </a:rPr>
              <a:t> change of state</a:t>
            </a:r>
            <a:endParaRPr lang="en-US"/>
          </a:p>
          <a:p>
            <a:endParaRPr lang="en-US"/>
          </a:p>
          <a:p>
            <a:r>
              <a:rPr lang="en-US"/>
              <a:t>Try some everyday example:</a:t>
            </a:r>
          </a:p>
          <a:p>
            <a:r>
              <a:rPr lang="en-US"/>
              <a:t>  glass: empty, full</a:t>
            </a:r>
          </a:p>
          <a:p>
            <a:r>
              <a:rPr lang="en-US"/>
              <a:t> telephone: on-hook, ringing, ….</a:t>
            </a:r>
          </a:p>
          <a:p>
            <a:r>
              <a:rPr lang="en-US"/>
              <a:t>  bank account</a:t>
            </a:r>
          </a:p>
          <a:p>
            <a:r>
              <a:rPr lang="en-US"/>
              <a:t>  bus – multiple state classifications late/ontime/early/cancelled or moving/stopped or doors opened/doors closed</a:t>
            </a:r>
          </a:p>
          <a:p>
            <a:r>
              <a:rPr lang="en-US"/>
              <a:t>  email message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bwMode="auto">
          <a:xfrm>
            <a:off x="1152525" y="692150"/>
            <a:ext cx="4554538" cy="34163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60771" name="Rectangle 3"/>
          <p:cNvSpPr>
            <a:spLocks noGrp="1" noChangeArrowheads="1"/>
          </p:cNvSpPr>
          <p:nvPr>
            <p:ph type="body" idx="1"/>
          </p:nvPr>
        </p:nvSpPr>
        <p:spPr bwMode="auto">
          <a:xfrm>
            <a:off x="914939" y="4342851"/>
            <a:ext cx="5028124" cy="411589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4046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2348880"/>
            <a:ext cx="7543800" cy="1524000"/>
          </a:xfrm>
        </p:spPr>
        <p:txBody>
          <a:bodyPr>
            <a:noAutofit/>
          </a:bodyPr>
          <a:lstStyle>
            <a:lvl1pPr>
              <a:defRPr sz="6000"/>
            </a:lvl1pPr>
          </a:lstStyle>
          <a:p>
            <a:r>
              <a:rPr lang="en-GB" dirty="0"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1A5402C4-4F66-C040-9D06-404032BB3C42}" type="datetime1">
              <a:rPr lang="en-US" smtClean="0"/>
              <a:pPr>
                <a:defRPr/>
              </a:pPr>
              <a:t>16/11/2016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65C9C3FC-B995-D04F-AEFB-0FB590067EB4}" type="slidenum">
              <a:rPr lang="en-US" smtClean="0"/>
              <a:pPr>
                <a:defRPr/>
              </a:pPr>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pPr>
              <a:defRPr/>
            </a:pPr>
            <a:fld id="{0337065A-E1B3-1A45-874C-87041C60566B}" type="datetime1">
              <a:rPr lang="en-US" smtClean="0"/>
              <a:pPr>
                <a:defRPr/>
              </a:pPr>
              <a:t>16/11/2016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86F69AB4-CFA1-534E-AE62-4D94F23FF2C7}"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GB"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pPr>
              <a:defRPr/>
            </a:pPr>
            <a:fld id="{1A71510F-52C1-AB47-BBA6-D2111B86083B}" type="datetime1">
              <a:rPr lang="en-US" smtClean="0"/>
              <a:pPr>
                <a:defRPr/>
              </a:pPr>
              <a:t>16/11/2016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F51BD1CC-9C8A-2A4A-8613-3A3023644247}" type="slidenum">
              <a:rPr lang="en-US" smtClean="0"/>
              <a:pPr>
                <a:defRPr/>
              </a:pPr>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pPr>
              <a:defRPr/>
            </a:pPr>
            <a:fld id="{D8A56B06-191D-934B-A698-6E53FC392F1C}" type="datetime1">
              <a:rPr lang="en-US" smtClean="0"/>
              <a:pPr>
                <a:defRPr/>
              </a:pPr>
              <a:t>16/11/2016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620000" y="5687568"/>
            <a:ext cx="762000" cy="365125"/>
          </a:xfrm>
          <a:prstGeom prst="rect">
            <a:avLst/>
          </a:prstGeom>
        </p:spPr>
        <p:txBody>
          <a:bodyPr/>
          <a:lstStyle/>
          <a:p>
            <a:pPr>
              <a:defRPr/>
            </a:pPr>
            <a:fld id="{965DA485-8403-BD48-B98D-A00EDF687C00}"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pPr>
              <a:defRPr/>
            </a:pPr>
            <a:fld id="{520DC1B4-CE13-874A-9828-CCE97138D518}" type="datetime1">
              <a:rPr lang="en-US" smtClean="0"/>
              <a:pPr>
                <a:defRPr/>
              </a:pPr>
              <a:t>16/11/2016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a:xfrm>
            <a:off x="7620000" y="5687568"/>
            <a:ext cx="762000" cy="365125"/>
          </a:xfrm>
          <a:prstGeom prst="rect">
            <a:avLst/>
          </a:prstGeom>
        </p:spPr>
        <p:txBody>
          <a:bodyPr/>
          <a:lstStyle/>
          <a:p>
            <a:pPr>
              <a:defRPr/>
            </a:pPr>
            <a:fld id="{E6827966-98FE-5A4B-9E18-7781AFFB2B6A}" type="slidenum">
              <a:rPr lang="en-US" smtClean="0"/>
              <a:pPr>
                <a:defRPr/>
              </a:pPr>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Date Placeholder 2"/>
          <p:cNvSpPr>
            <a:spLocks noGrp="1"/>
          </p:cNvSpPr>
          <p:nvPr>
            <p:ph type="dt" sz="half" idx="10"/>
          </p:nvPr>
        </p:nvSpPr>
        <p:spPr/>
        <p:txBody>
          <a:bodyPr/>
          <a:lstStyle/>
          <a:p>
            <a:pPr>
              <a:defRPr/>
            </a:pPr>
            <a:fld id="{A2CBBDB4-9A72-164C-9C65-777088F9BE5D}" type="datetime1">
              <a:rPr lang="en-US" smtClean="0"/>
              <a:pPr>
                <a:defRPr/>
              </a:pPr>
              <a:t>16/11/2016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a:xfrm>
            <a:off x="7620000" y="5687568"/>
            <a:ext cx="762000" cy="365125"/>
          </a:xfrm>
          <a:prstGeom prst="rect">
            <a:avLst/>
          </a:prstGeom>
        </p:spPr>
        <p:txBody>
          <a:bodyPr/>
          <a:lstStyle/>
          <a:p>
            <a:pPr>
              <a:defRPr/>
            </a:pPr>
            <a:fld id="{781910E6-5845-C84C-8544-55A2045F00E3}"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014416C-F869-4B4F-A003-77BECD22E127}" type="datetime1">
              <a:rPr lang="en-US" smtClean="0"/>
              <a:pPr>
                <a:defRPr/>
              </a:pPr>
              <a:t>16/11/2016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a:xfrm>
            <a:off x="7620000" y="5687568"/>
            <a:ext cx="762000" cy="365125"/>
          </a:xfrm>
          <a:prstGeom prst="rect">
            <a:avLst/>
          </a:prstGeom>
        </p:spPr>
        <p:txBody>
          <a:bodyPr/>
          <a:lstStyle/>
          <a:p>
            <a:pPr>
              <a:defRPr/>
            </a:pPr>
            <a:fld id="{AC7ADC24-DD3A-2B4A-8063-73B79842D33D}"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GB"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pPr>
              <a:defRPr/>
            </a:pPr>
            <a:fld id="{6BC52B7D-B0FE-1A42-820D-A7F724A0CE60}" type="datetime1">
              <a:rPr lang="en-US" smtClean="0"/>
              <a:pPr>
                <a:defRPr/>
              </a:pPr>
              <a:t>16/11/2016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620000" y="5687568"/>
            <a:ext cx="762000" cy="365125"/>
          </a:xfrm>
          <a:prstGeom prst="rect">
            <a:avLst/>
          </a:prstGeom>
        </p:spPr>
        <p:txBody>
          <a:bodyPr/>
          <a:lstStyle/>
          <a:p>
            <a:pPr>
              <a:defRPr/>
            </a:pPr>
            <a:fld id="{4292D03B-DCC5-6249-91DC-9F3DB5B41751}" type="slidenum">
              <a:rPr lang="en-US" smtClean="0"/>
              <a:pPr>
                <a:defRPr/>
              </a:pPr>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GB"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pPr>
              <a:defRPr/>
            </a:pPr>
            <a:fld id="{12CC072B-5094-5A46-B2FA-C2D3461E8FD4}" type="datetime1">
              <a:rPr lang="en-US" smtClean="0"/>
              <a:pPr>
                <a:defRPr/>
              </a:pPr>
              <a:t>16/11/2016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620000" y="5687568"/>
            <a:ext cx="762000" cy="365125"/>
          </a:xfrm>
          <a:prstGeom prst="rect">
            <a:avLst/>
          </a:prstGeom>
        </p:spPr>
        <p:txBody>
          <a:bodyPr/>
          <a:lstStyle/>
          <a:p>
            <a:pPr>
              <a:defRPr/>
            </a:pPr>
            <a:fld id="{2100575B-930A-0649-A3B9-83AC45DD9C66}"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pPr>
              <a:defRPr/>
            </a:pPr>
            <a:fld id="{9144A1C9-C92B-F848-8D31-E1C08DC13B74}" type="datetime1">
              <a:rPr lang="en-US" smtClean="0"/>
              <a:pPr>
                <a:defRPr/>
              </a:pPr>
              <a:t>16/11/2016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60A956FC-2E6B-C74B-8A8D-3DB5673D7D8E}"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pPr>
              <a:defRPr/>
            </a:pPr>
            <a:fld id="{D63ABE99-0BDE-5941-B4E6-14861CBEAAA8}" type="datetime1">
              <a:rPr lang="en-US" smtClean="0"/>
              <a:pPr>
                <a:defRPr/>
              </a:pPr>
              <a:t>16/11/2016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F616AE5F-F058-F34C-9DF0-3B1037EF1089}"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04664"/>
            <a:ext cx="7620000" cy="792088"/>
          </a:xfrm>
          <a:prstGeom prst="rect">
            <a:avLst/>
          </a:prstGeom>
        </p:spPr>
        <p:txBody>
          <a:bodyPr vert="horz" lIns="91440" tIns="45720" rIns="91440" bIns="45720" rtlCol="0" anchor="t" anchorCtr="0">
            <a:no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762000" y="1412776"/>
            <a:ext cx="7543800" cy="4536504"/>
          </a:xfrm>
          <a:prstGeom prst="rect">
            <a:avLst/>
          </a:prstGeom>
        </p:spPr>
        <p:txBody>
          <a:bodyPr vert="horz" lIns="91440" tIns="45720" rIns="91440" bIns="45720" rtlCol="0" anchor="t" anchorCtr="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pPr>
              <a:defRPr/>
            </a:pPr>
            <a:fld id="{37E8E9FF-9DCD-1449-93C5-A26302B17A69}" type="datetime1">
              <a:rPr lang="en-US" smtClean="0"/>
              <a:pPr>
                <a:defRPr/>
              </a:pPr>
              <a:t>16/11/2016</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pPr>
              <a:defRPr/>
            </a:pPr>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hf sldNum="0" hdr="0" ftr="0" dt="0"/>
  <p:txStyles>
    <p:titleStyle>
      <a:lvl1pPr algn="l" defTabSz="914400" rtl="0" eaLnBrk="1" latinLnBrk="0" hangingPunct="1">
        <a:spcBef>
          <a:spcPct val="0"/>
        </a:spcBef>
        <a:buNone/>
        <a:defRPr sz="4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20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41784" y="1905000"/>
            <a:ext cx="7230616" cy="2133600"/>
          </a:xfrm>
        </p:spPr>
        <p:txBody>
          <a:bodyPr/>
          <a:lstStyle/>
          <a:p>
            <a:pPr algn="ctr"/>
            <a:r>
              <a:rPr lang="en-GB" sz="3200" dirty="0" smtClean="0"/>
              <a:t>A Level Computer Science</a:t>
            </a:r>
            <a:r>
              <a:rPr lang="en-GB" sz="4400" dirty="0"/>
              <a:t/>
            </a:r>
            <a:br>
              <a:rPr lang="en-GB" sz="4400" dirty="0"/>
            </a:br>
            <a:r>
              <a:rPr lang="en-US" sz="4400" dirty="0">
                <a:latin typeface="Impact" charset="0"/>
              </a:rPr>
              <a:t/>
            </a:r>
            <a:br>
              <a:rPr lang="en-US" sz="4400" dirty="0">
                <a:latin typeface="Impact" charset="0"/>
              </a:rPr>
            </a:br>
            <a:r>
              <a:rPr lang="en-US" sz="4400" dirty="0" smtClean="0">
                <a:latin typeface="Impact" charset="0"/>
              </a:rPr>
              <a:t>Topic 8: Software Development &amp; Inheritance</a:t>
            </a:r>
            <a:endParaRPr lang="en-GB" sz="4400" dirty="0"/>
          </a:p>
        </p:txBody>
      </p:sp>
      <p:sp>
        <p:nvSpPr>
          <p:cNvPr id="2052" name="Text Box 4"/>
          <p:cNvSpPr txBox="1">
            <a:spLocks noChangeArrowheads="1"/>
          </p:cNvSpPr>
          <p:nvPr/>
        </p:nvSpPr>
        <p:spPr bwMode="auto">
          <a:xfrm>
            <a:off x="1475656" y="228600"/>
            <a:ext cx="57912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pPr>
            <a:r>
              <a:rPr lang="en-GB" sz="7200" dirty="0"/>
              <a:t>T</a:t>
            </a:r>
            <a:r>
              <a:rPr lang="en-GB" sz="2400" dirty="0"/>
              <a:t>eaching</a:t>
            </a:r>
            <a:r>
              <a:rPr lang="en-GB" dirty="0"/>
              <a:t>  </a:t>
            </a:r>
            <a:r>
              <a:rPr lang="en-GB" sz="7200" dirty="0"/>
              <a:t>L</a:t>
            </a:r>
            <a:r>
              <a:rPr lang="en-GB" sz="2400" dirty="0"/>
              <a:t>ondon </a:t>
            </a:r>
            <a:r>
              <a:rPr lang="en-GB" dirty="0"/>
              <a:t> </a:t>
            </a:r>
            <a:r>
              <a:rPr lang="en-GB" sz="7200" dirty="0"/>
              <a:t>C</a:t>
            </a:r>
            <a:r>
              <a:rPr lang="en-GB" sz="2400" dirty="0"/>
              <a:t>omputing</a:t>
            </a:r>
          </a:p>
        </p:txBody>
      </p:sp>
      <p:graphicFrame>
        <p:nvGraphicFramePr>
          <p:cNvPr id="2056" name="Object 8"/>
          <p:cNvGraphicFramePr>
            <a:graphicFrameLocks noChangeAspect="1"/>
          </p:cNvGraphicFramePr>
          <p:nvPr>
            <p:extLst>
              <p:ext uri="{D42A27DB-BD31-4B8C-83A1-F6EECF244321}">
                <p14:modId xmlns:p14="http://schemas.microsoft.com/office/powerpoint/2010/main" val="3938708832"/>
              </p:ext>
            </p:extLst>
          </p:nvPr>
        </p:nvGraphicFramePr>
        <p:xfrm>
          <a:off x="1870006" y="4572000"/>
          <a:ext cx="5410200" cy="1658938"/>
        </p:xfrm>
        <a:graphic>
          <a:graphicData uri="http://schemas.openxmlformats.org/presentationml/2006/ole">
            <mc:AlternateContent xmlns:mc="http://schemas.openxmlformats.org/markup-compatibility/2006">
              <mc:Choice xmlns:v="urn:schemas-microsoft-com:vml" Requires="v">
                <p:oleObj spid="_x0000_s1053" r:id="rId3" imgW="6400000" imgH="1828571" progId="">
                  <p:embed/>
                </p:oleObj>
              </mc:Choice>
              <mc:Fallback>
                <p:oleObj r:id="rId3" imgW="6400000" imgH="1828571"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0006" y="4572000"/>
                        <a:ext cx="5410200" cy="165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058" name="Rectangle 10"/>
          <p:cNvSpPr>
            <a:spLocks noGrp="1" noChangeArrowheads="1"/>
          </p:cNvSpPr>
          <p:nvPr>
            <p:ph type="subTitle" idx="1"/>
          </p:nvPr>
        </p:nvSpPr>
        <p:spPr>
          <a:xfrm>
            <a:off x="5292080" y="6230938"/>
            <a:ext cx="3851920" cy="627062"/>
          </a:xfrm>
          <a:noFill/>
          <a:ln/>
        </p:spPr>
        <p:txBody>
          <a:bodyPr>
            <a:normAutofit fontScale="77500" lnSpcReduction="20000"/>
          </a:bodyPr>
          <a:lstStyle/>
          <a:p>
            <a:pPr algn="r">
              <a:defRPr/>
            </a:pPr>
            <a:r>
              <a:rPr lang="en-US" sz="1600" dirty="0"/>
              <a:t>William Marsh</a:t>
            </a:r>
          </a:p>
          <a:p>
            <a:pPr algn="r">
              <a:defRPr/>
            </a:pPr>
            <a:r>
              <a:rPr lang="en-US" sz="1600" dirty="0"/>
              <a:t>School of Electronic Engineering and Computer Science</a:t>
            </a:r>
          </a:p>
          <a:p>
            <a:pPr algn="r">
              <a:defRPr/>
            </a:pPr>
            <a:r>
              <a:rPr lang="en-US" sz="1600" dirty="0"/>
              <a:t>Queen Mary University of London</a:t>
            </a:r>
          </a:p>
          <a:p>
            <a:pPr algn="r"/>
            <a:endParaRPr lang="en-GB" sz="1600" dirty="0"/>
          </a:p>
        </p:txBody>
      </p:sp>
    </p:spTree>
    <p:extLst>
      <p:ext uri="{BB962C8B-B14F-4D97-AF65-F5344CB8AC3E}">
        <p14:creationId xmlns:p14="http://schemas.microsoft.com/office/powerpoint/2010/main" val="397008118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GB" smtClean="0"/>
              <a:t>Aims</a:t>
            </a:r>
            <a:endParaRPr lang="en-GB" dirty="0"/>
          </a:p>
        </p:txBody>
      </p:sp>
      <p:sp>
        <p:nvSpPr>
          <p:cNvPr id="14338" name="Content Placeholder 2"/>
          <p:cNvSpPr>
            <a:spLocks noGrp="1"/>
          </p:cNvSpPr>
          <p:nvPr>
            <p:ph idx="1"/>
          </p:nvPr>
        </p:nvSpPr>
        <p:spPr>
          <a:xfrm>
            <a:off x="762000" y="1412776"/>
            <a:ext cx="7543800" cy="4320480"/>
          </a:xfrm>
        </p:spPr>
        <p:txBody>
          <a:bodyPr>
            <a:normAutofit/>
          </a:bodyPr>
          <a:lstStyle/>
          <a:p>
            <a:r>
              <a:rPr lang="en-GB" sz="3200" dirty="0" smtClean="0"/>
              <a:t>Review software development lifecycle</a:t>
            </a:r>
          </a:p>
          <a:p>
            <a:r>
              <a:rPr lang="en-GB" sz="3200" dirty="0" smtClean="0"/>
              <a:t>Introduce </a:t>
            </a:r>
          </a:p>
          <a:p>
            <a:pPr lvl="1"/>
            <a:r>
              <a:rPr lang="en-GB" sz="2800" dirty="0" smtClean="0"/>
              <a:t>Structure modelling</a:t>
            </a:r>
          </a:p>
          <a:p>
            <a:pPr lvl="1"/>
            <a:r>
              <a:rPr lang="en-GB" sz="2800" dirty="0" smtClean="0"/>
              <a:t>State modelling</a:t>
            </a:r>
          </a:p>
          <a:p>
            <a:pPr lvl="1"/>
            <a:r>
              <a:rPr lang="en-GB" sz="2800" dirty="0" smtClean="0"/>
              <a:t>Object modelling</a:t>
            </a:r>
          </a:p>
          <a:p>
            <a:r>
              <a:rPr lang="en-GB" sz="3200" dirty="0" smtClean="0"/>
              <a:t>Introducing inheritance in modelling and Python</a:t>
            </a:r>
            <a:endParaRPr lang="en-GB" sz="3200"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Software Lifecycles and Modelling</a:t>
            </a:r>
            <a:endParaRPr lang="en-GB" dirty="0"/>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65048387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Are Lifecycles Important?</a:t>
            </a:r>
            <a:endParaRPr lang="en-GB" dirty="0"/>
          </a:p>
        </p:txBody>
      </p:sp>
      <p:sp>
        <p:nvSpPr>
          <p:cNvPr id="3" name="Content Placeholder 2"/>
          <p:cNvSpPr>
            <a:spLocks noGrp="1"/>
          </p:cNvSpPr>
          <p:nvPr>
            <p:ph idx="1"/>
          </p:nvPr>
        </p:nvSpPr>
        <p:spPr>
          <a:xfrm>
            <a:off x="762000" y="1412776"/>
            <a:ext cx="7543800" cy="864096"/>
          </a:xfrm>
        </p:spPr>
        <p:txBody>
          <a:bodyPr>
            <a:normAutofit lnSpcReduction="10000"/>
          </a:bodyPr>
          <a:lstStyle/>
          <a:p>
            <a:r>
              <a:rPr lang="en-GB" dirty="0" smtClean="0"/>
              <a:t>Comments on mark breakdown table on the AQA practical project</a:t>
            </a:r>
            <a:endParaRPr lang="en-GB" dirty="0"/>
          </a:p>
        </p:txBody>
      </p:sp>
      <p:sp>
        <p:nvSpPr>
          <p:cNvPr id="4" name="Rectangle 3"/>
          <p:cNvSpPr/>
          <p:nvPr/>
        </p:nvSpPr>
        <p:spPr>
          <a:xfrm>
            <a:off x="107504" y="2412171"/>
            <a:ext cx="8928992" cy="4401205"/>
          </a:xfrm>
          <a:prstGeom prst="rect">
            <a:avLst/>
          </a:prstGeom>
          <a:solidFill>
            <a:schemeClr val="bg2"/>
          </a:solidFill>
        </p:spPr>
        <p:style>
          <a:lnRef idx="2">
            <a:schemeClr val="accent1"/>
          </a:lnRef>
          <a:fillRef idx="1">
            <a:schemeClr val="lt1"/>
          </a:fillRef>
          <a:effectRef idx="0">
            <a:schemeClr val="accent1"/>
          </a:effectRef>
          <a:fontRef idx="minor">
            <a:schemeClr val="dk1"/>
          </a:fontRef>
        </p:style>
        <p:txBody>
          <a:bodyPr wrap="square">
            <a:spAutoFit/>
          </a:bodyPr>
          <a:lstStyle/>
          <a:p>
            <a:r>
              <a:rPr lang="en-GB" sz="2800" i="1" dirty="0"/>
              <a:t>The table does not imply that students are expected to follow </a:t>
            </a:r>
            <a:r>
              <a:rPr lang="en-GB" sz="2800" i="1" u="sng" dirty="0"/>
              <a:t>a traditional systems life cycle</a:t>
            </a:r>
            <a:r>
              <a:rPr lang="en-GB" sz="2800" i="1" dirty="0"/>
              <a:t> approach when working on their projects, whereby a preceding stage must be completed before the next can be tackled. It is recognised that this approach is unsuited to the vast majority of project work, and that project development is likely to be an iterative process, with earlier parts of the project being revisited as a result of discoveries made in later parts. Students should be encouraged to start prototyping and writing code early on in the project process.</a:t>
            </a:r>
          </a:p>
        </p:txBody>
      </p:sp>
    </p:spTree>
    <p:extLst>
      <p:ext uri="{BB962C8B-B14F-4D97-AF65-F5344CB8AC3E}">
        <p14:creationId xmlns:p14="http://schemas.microsoft.com/office/powerpoint/2010/main" val="141191517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OCR Draft Curriculum</a:t>
            </a:r>
            <a:endParaRPr lang="en-GB" dirty="0"/>
          </a:p>
        </p:txBody>
      </p:sp>
      <p:sp>
        <p:nvSpPr>
          <p:cNvPr id="3" name="Content Placeholder 2"/>
          <p:cNvSpPr>
            <a:spLocks noGrp="1"/>
          </p:cNvSpPr>
          <p:nvPr>
            <p:ph idx="1"/>
          </p:nvPr>
        </p:nvSpPr>
        <p:spPr>
          <a:xfrm>
            <a:off x="762000" y="1412776"/>
            <a:ext cx="7543800" cy="720080"/>
          </a:xfrm>
        </p:spPr>
        <p:txBody>
          <a:bodyPr/>
          <a:lstStyle/>
          <a:p>
            <a:r>
              <a:rPr lang="en-GB" dirty="0" smtClean="0"/>
              <a:t>1.2.3 Software Development</a:t>
            </a:r>
            <a:endParaRPr lang="en-GB" dirty="0"/>
          </a:p>
        </p:txBody>
      </p:sp>
      <p:sp>
        <p:nvSpPr>
          <p:cNvPr id="4" name="Rectangle 3"/>
          <p:cNvSpPr/>
          <p:nvPr/>
        </p:nvSpPr>
        <p:spPr>
          <a:xfrm>
            <a:off x="611560" y="2420888"/>
            <a:ext cx="7770440" cy="267765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buFont typeface="+mj-lt"/>
              <a:buAutoNum type="alphaLcPeriod"/>
            </a:pPr>
            <a:r>
              <a:rPr lang="en-GB" sz="2800" dirty="0"/>
              <a:t>U</a:t>
            </a:r>
            <a:r>
              <a:rPr lang="en-GB" sz="2800" dirty="0" smtClean="0"/>
              <a:t>nderstand </a:t>
            </a:r>
            <a:r>
              <a:rPr lang="en-GB" sz="2800" dirty="0"/>
              <a:t>the waterfall lifecycle, agile methodologies, extreme programming, the spiral </a:t>
            </a:r>
            <a:r>
              <a:rPr lang="en-GB" sz="2800" b="1" dirty="0"/>
              <a:t>model</a:t>
            </a:r>
            <a:r>
              <a:rPr lang="en-GB" sz="2800" dirty="0"/>
              <a:t> and rapid application </a:t>
            </a:r>
            <a:r>
              <a:rPr lang="en-GB" sz="2800" dirty="0" smtClean="0"/>
              <a:t>development.</a:t>
            </a:r>
          </a:p>
          <a:p>
            <a:pPr marL="342900" indent="-342900">
              <a:buFont typeface="+mj-lt"/>
              <a:buAutoNum type="alphaLcPeriod"/>
            </a:pPr>
            <a:r>
              <a:rPr lang="en-GB" sz="2800" dirty="0"/>
              <a:t>W</a:t>
            </a:r>
            <a:r>
              <a:rPr lang="en-GB" sz="2800" dirty="0" smtClean="0"/>
              <a:t>riting </a:t>
            </a:r>
            <a:r>
              <a:rPr lang="en-GB" sz="2800" dirty="0"/>
              <a:t>and following </a:t>
            </a:r>
            <a:r>
              <a:rPr lang="en-GB" sz="2800" dirty="0" smtClean="0"/>
              <a:t>algorithms.</a:t>
            </a:r>
          </a:p>
          <a:p>
            <a:pPr marL="342900" indent="-342900">
              <a:buFont typeface="+mj-lt"/>
              <a:buAutoNum type="alphaLcPeriod"/>
            </a:pPr>
            <a:r>
              <a:rPr lang="en-GB" sz="2800" dirty="0" smtClean="0"/>
              <a:t>The </a:t>
            </a:r>
            <a:r>
              <a:rPr lang="en-GB" sz="2800" dirty="0"/>
              <a:t>relative merits and drawbacks </a:t>
            </a:r>
            <a:r>
              <a:rPr lang="en-GB" sz="2800" dirty="0" smtClean="0"/>
              <a:t>of different </a:t>
            </a:r>
            <a:r>
              <a:rPr lang="en-GB" sz="2800" dirty="0"/>
              <a:t>methodologies and when they might be used.</a:t>
            </a:r>
          </a:p>
        </p:txBody>
      </p:sp>
    </p:spTree>
    <p:extLst>
      <p:ext uri="{BB962C8B-B14F-4D97-AF65-F5344CB8AC3E}">
        <p14:creationId xmlns:p14="http://schemas.microsoft.com/office/powerpoint/2010/main" val="72350683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Hacking</a:t>
            </a:r>
            <a:endParaRPr lang="en-GB" dirty="0"/>
          </a:p>
        </p:txBody>
      </p:sp>
      <p:sp>
        <p:nvSpPr>
          <p:cNvPr id="3" name="Content Placeholder 2"/>
          <p:cNvSpPr>
            <a:spLocks noGrp="1"/>
          </p:cNvSpPr>
          <p:nvPr>
            <p:ph idx="1"/>
          </p:nvPr>
        </p:nvSpPr>
        <p:spPr/>
        <p:txBody>
          <a:bodyPr/>
          <a:lstStyle/>
          <a:p>
            <a:r>
              <a:rPr lang="en-GB" dirty="0" smtClean="0"/>
              <a:t>Just write a program</a:t>
            </a:r>
          </a:p>
          <a:p>
            <a:r>
              <a:rPr lang="en-GB" dirty="0" smtClean="0"/>
              <a:t>Linus </a:t>
            </a:r>
            <a:r>
              <a:rPr lang="en-GB" dirty="0" err="1" smtClean="0"/>
              <a:t>Torvald</a:t>
            </a:r>
            <a:r>
              <a:rPr lang="en-GB" dirty="0" smtClean="0"/>
              <a:t> – author of Linux</a:t>
            </a:r>
          </a:p>
          <a:p>
            <a:endParaRPr lang="en-GB" dirty="0"/>
          </a:p>
          <a:p>
            <a:r>
              <a:rPr lang="en-GB" dirty="0" smtClean="0"/>
              <a:t>Good approach for very good programmers</a:t>
            </a:r>
          </a:p>
          <a:p>
            <a:r>
              <a:rPr lang="en-GB" dirty="0" smtClean="0"/>
              <a:t>BUT</a:t>
            </a:r>
          </a:p>
          <a:p>
            <a:pPr lvl="1"/>
            <a:r>
              <a:rPr lang="en-GB" dirty="0" smtClean="0"/>
              <a:t>Not repeatable (c.f. factory)</a:t>
            </a:r>
          </a:p>
          <a:p>
            <a:pPr lvl="1"/>
            <a:r>
              <a:rPr lang="en-GB" dirty="0" smtClean="0"/>
              <a:t>Does not work with teams</a:t>
            </a:r>
          </a:p>
          <a:p>
            <a:r>
              <a:rPr lang="en-GB" b="1" dirty="0" smtClean="0"/>
              <a:t>Problem</a:t>
            </a:r>
            <a:r>
              <a:rPr lang="en-GB" dirty="0" smtClean="0"/>
              <a:t>: how to organise a large project</a:t>
            </a:r>
            <a:endParaRPr lang="en-GB" dirty="0"/>
          </a:p>
        </p:txBody>
      </p:sp>
    </p:spTree>
    <p:extLst>
      <p:ext uri="{BB962C8B-B14F-4D97-AF65-F5344CB8AC3E}">
        <p14:creationId xmlns:p14="http://schemas.microsoft.com/office/powerpoint/2010/main" val="243025458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Waterfall Life Cycle Model</a:t>
            </a:r>
            <a:endParaRPr lang="en-GB" dirty="0"/>
          </a:p>
        </p:txBody>
      </p:sp>
      <p:sp>
        <p:nvSpPr>
          <p:cNvPr id="3" name="Content Placeholder 2"/>
          <p:cNvSpPr>
            <a:spLocks noGrp="1"/>
          </p:cNvSpPr>
          <p:nvPr>
            <p:ph idx="1"/>
          </p:nvPr>
        </p:nvSpPr>
        <p:spPr>
          <a:xfrm>
            <a:off x="395536" y="1412776"/>
            <a:ext cx="6120680" cy="4536504"/>
          </a:xfrm>
        </p:spPr>
        <p:txBody>
          <a:bodyPr>
            <a:normAutofit lnSpcReduction="10000"/>
          </a:bodyPr>
          <a:lstStyle/>
          <a:p>
            <a:r>
              <a:rPr lang="en-GB" dirty="0" smtClean="0"/>
              <a:t>Key ideas</a:t>
            </a:r>
          </a:p>
          <a:p>
            <a:pPr lvl="1"/>
            <a:r>
              <a:rPr lang="en-GB" dirty="0" smtClean="0"/>
              <a:t>S/W development stages</a:t>
            </a:r>
          </a:p>
          <a:p>
            <a:pPr lvl="1"/>
            <a:r>
              <a:rPr lang="en-GB" dirty="0" smtClean="0"/>
              <a:t>Sequence: complete in order</a:t>
            </a:r>
          </a:p>
          <a:p>
            <a:pPr lvl="1"/>
            <a:r>
              <a:rPr lang="en-GB" dirty="0" smtClean="0"/>
              <a:t>Client knows requirements</a:t>
            </a:r>
          </a:p>
          <a:p>
            <a:pPr lvl="1"/>
            <a:r>
              <a:rPr lang="en-GB" dirty="0" smtClean="0"/>
              <a:t>Documents</a:t>
            </a:r>
          </a:p>
          <a:p>
            <a:r>
              <a:rPr lang="en-GB" dirty="0" smtClean="0"/>
              <a:t>Critique</a:t>
            </a:r>
          </a:p>
          <a:p>
            <a:pPr lvl="1"/>
            <a:r>
              <a:rPr lang="en-GB" b="1" dirty="0" smtClean="0"/>
              <a:t>Design problems: separate parts</a:t>
            </a:r>
            <a:r>
              <a:rPr lang="en-GB" dirty="0" smtClean="0"/>
              <a:t> of</a:t>
            </a:r>
            <a:br>
              <a:rPr lang="en-GB" dirty="0" smtClean="0"/>
            </a:br>
            <a:r>
              <a:rPr lang="en-GB" dirty="0" smtClean="0"/>
              <a:t>implementation don’t work together</a:t>
            </a:r>
          </a:p>
          <a:p>
            <a:pPr lvl="1"/>
            <a:r>
              <a:rPr lang="en-GB" b="1" dirty="0" smtClean="0"/>
              <a:t>Requirements problems</a:t>
            </a:r>
            <a:r>
              <a:rPr lang="en-GB" dirty="0" smtClean="0"/>
              <a:t>: client not satisfied at end</a:t>
            </a:r>
          </a:p>
          <a:p>
            <a:pPr lvl="1"/>
            <a:r>
              <a:rPr lang="en-GB" dirty="0" smtClean="0"/>
              <a:t>… illusion of progress</a:t>
            </a:r>
          </a:p>
          <a:p>
            <a:pPr lvl="1"/>
            <a:endParaRPr lang="en-GB" dirty="0"/>
          </a:p>
        </p:txBody>
      </p:sp>
      <p:sp>
        <p:nvSpPr>
          <p:cNvPr id="10" name="Rectangle 9"/>
          <p:cNvSpPr/>
          <p:nvPr/>
        </p:nvSpPr>
        <p:spPr>
          <a:xfrm>
            <a:off x="6084168" y="2916232"/>
            <a:ext cx="1872208" cy="584776"/>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en-GB" sz="3200" dirty="0"/>
              <a:t>Design</a:t>
            </a:r>
          </a:p>
        </p:txBody>
      </p:sp>
      <p:sp>
        <p:nvSpPr>
          <p:cNvPr id="11" name="Rectangle 10"/>
          <p:cNvSpPr/>
          <p:nvPr/>
        </p:nvSpPr>
        <p:spPr>
          <a:xfrm>
            <a:off x="6653808" y="3847980"/>
            <a:ext cx="2160240" cy="584776"/>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en-GB" sz="3200" dirty="0" smtClean="0"/>
              <a:t>Implement</a:t>
            </a:r>
            <a:endParaRPr lang="en-GB" sz="3200" dirty="0"/>
          </a:p>
        </p:txBody>
      </p:sp>
      <p:sp>
        <p:nvSpPr>
          <p:cNvPr id="12" name="Rectangle 11"/>
          <p:cNvSpPr/>
          <p:nvPr/>
        </p:nvSpPr>
        <p:spPr>
          <a:xfrm>
            <a:off x="7596336" y="4788440"/>
            <a:ext cx="1440160" cy="584776"/>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en-GB" sz="3200" dirty="0" smtClean="0"/>
              <a:t>Test</a:t>
            </a:r>
            <a:endParaRPr lang="en-GB" sz="3200" dirty="0"/>
          </a:p>
        </p:txBody>
      </p:sp>
      <p:cxnSp>
        <p:nvCxnSpPr>
          <p:cNvPr id="13" name="Straight Arrow Connector 12"/>
          <p:cNvCxnSpPr/>
          <p:nvPr/>
        </p:nvCxnSpPr>
        <p:spPr>
          <a:xfrm>
            <a:off x="6732240" y="2573616"/>
            <a:ext cx="288032" cy="351328"/>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5652120" y="1980128"/>
            <a:ext cx="1872208" cy="584776"/>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en-GB" sz="3200" dirty="0" smtClean="0"/>
              <a:t>Specify</a:t>
            </a:r>
            <a:endParaRPr lang="en-GB" sz="3200" dirty="0"/>
          </a:p>
        </p:txBody>
      </p:sp>
      <p:cxnSp>
        <p:nvCxnSpPr>
          <p:cNvPr id="19" name="Straight Arrow Connector 18"/>
          <p:cNvCxnSpPr/>
          <p:nvPr/>
        </p:nvCxnSpPr>
        <p:spPr>
          <a:xfrm>
            <a:off x="7380312" y="3509720"/>
            <a:ext cx="288032" cy="351328"/>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8028384" y="4437112"/>
            <a:ext cx="288032" cy="351328"/>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098575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Spiral &amp; Prototypes: Insights</a:t>
            </a:r>
            <a:endParaRPr lang="en-GB" dirty="0"/>
          </a:p>
        </p:txBody>
      </p:sp>
      <p:sp>
        <p:nvSpPr>
          <p:cNvPr id="3" name="Content Placeholder 2"/>
          <p:cNvSpPr>
            <a:spLocks noGrp="1"/>
          </p:cNvSpPr>
          <p:nvPr>
            <p:ph idx="1"/>
          </p:nvPr>
        </p:nvSpPr>
        <p:spPr>
          <a:xfrm>
            <a:off x="395536" y="1412776"/>
            <a:ext cx="4104456" cy="4536504"/>
          </a:xfrm>
        </p:spPr>
        <p:txBody>
          <a:bodyPr>
            <a:normAutofit/>
          </a:bodyPr>
          <a:lstStyle/>
          <a:p>
            <a:r>
              <a:rPr lang="en-GB" dirty="0" smtClean="0"/>
              <a:t>Implementing </a:t>
            </a:r>
            <a:br>
              <a:rPr lang="en-GB" dirty="0" smtClean="0"/>
            </a:br>
            <a:r>
              <a:rPr lang="en-GB" dirty="0" smtClean="0"/>
              <a:t>helps to</a:t>
            </a:r>
            <a:br>
              <a:rPr lang="en-GB" dirty="0" smtClean="0"/>
            </a:br>
            <a:r>
              <a:rPr lang="en-GB" dirty="0" smtClean="0"/>
              <a:t>understand a </a:t>
            </a:r>
            <a:br>
              <a:rPr lang="en-GB" dirty="0" smtClean="0"/>
            </a:br>
            <a:r>
              <a:rPr lang="en-GB" dirty="0" smtClean="0"/>
              <a:t>problem</a:t>
            </a:r>
          </a:p>
          <a:p>
            <a:pPr lvl="1"/>
            <a:r>
              <a:rPr lang="en-GB" i="1" dirty="0" smtClean="0">
                <a:solidFill>
                  <a:srgbClr val="FF0000"/>
                </a:solidFill>
              </a:rPr>
              <a:t>Implement</a:t>
            </a:r>
          </a:p>
          <a:p>
            <a:pPr lvl="1"/>
            <a:r>
              <a:rPr lang="en-GB" i="1" dirty="0" smtClean="0">
                <a:solidFill>
                  <a:srgbClr val="FF0000"/>
                </a:solidFill>
              </a:rPr>
              <a:t>Refine</a:t>
            </a:r>
          </a:p>
          <a:p>
            <a:r>
              <a:rPr lang="en-GB" dirty="0" smtClean="0"/>
              <a:t>Prototypes: users </a:t>
            </a:r>
            <a:br>
              <a:rPr lang="en-GB" dirty="0" smtClean="0"/>
            </a:br>
            <a:r>
              <a:rPr lang="en-GB" dirty="0" smtClean="0"/>
              <a:t>give feedback on working systems</a:t>
            </a:r>
          </a:p>
          <a:p>
            <a:pPr lvl="1"/>
            <a:r>
              <a:rPr lang="en-GB" i="1" dirty="0" smtClean="0">
                <a:solidFill>
                  <a:srgbClr val="FF0000"/>
                </a:solidFill>
              </a:rPr>
              <a:t>Show them a prototype</a:t>
            </a:r>
            <a:endParaRPr lang="en-GB" i="1" dirty="0">
              <a:solidFill>
                <a:srgbClr val="FF0000"/>
              </a:solidFill>
            </a:endParaRPr>
          </a:p>
        </p:txBody>
      </p:sp>
      <p:pic>
        <p:nvPicPr>
          <p:cNvPr id="5" name="Picture 4"/>
          <p:cNvPicPr>
            <a:picLocks noChangeAspect="1"/>
          </p:cNvPicPr>
          <p:nvPr/>
        </p:nvPicPr>
        <p:blipFill>
          <a:blip r:embed="rId2"/>
          <a:stretch>
            <a:fillRect/>
          </a:stretch>
        </p:blipFill>
        <p:spPr>
          <a:xfrm>
            <a:off x="3459663" y="1358833"/>
            <a:ext cx="5307405" cy="4014383"/>
          </a:xfrm>
          <a:prstGeom prst="rect">
            <a:avLst/>
          </a:prstGeom>
        </p:spPr>
      </p:pic>
    </p:spTree>
    <p:extLst>
      <p:ext uri="{BB962C8B-B14F-4D97-AF65-F5344CB8AC3E}">
        <p14:creationId xmlns:p14="http://schemas.microsoft.com/office/powerpoint/2010/main" val="66851957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6179737" y="4005064"/>
            <a:ext cx="3000775" cy="1800200"/>
            <a:chOff x="5940152" y="2564904"/>
            <a:chExt cx="3000775" cy="1800200"/>
          </a:xfrm>
        </p:grpSpPr>
        <p:sp>
          <p:nvSpPr>
            <p:cNvPr id="15" name="Oval 14"/>
            <p:cNvSpPr/>
            <p:nvPr/>
          </p:nvSpPr>
          <p:spPr>
            <a:xfrm>
              <a:off x="5940152" y="2564904"/>
              <a:ext cx="2592288" cy="1800200"/>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6" name="Picture 15"/>
            <p:cNvPicPr>
              <a:picLocks noChangeAspect="1"/>
            </p:cNvPicPr>
            <p:nvPr/>
          </p:nvPicPr>
          <p:blipFill>
            <a:blip r:embed="rId2"/>
            <a:stretch>
              <a:fillRect/>
            </a:stretch>
          </p:blipFill>
          <p:spPr>
            <a:xfrm>
              <a:off x="6516216" y="2780928"/>
              <a:ext cx="1392560" cy="1392560"/>
            </a:xfrm>
            <a:prstGeom prst="rect">
              <a:avLst/>
            </a:prstGeom>
          </p:spPr>
        </p:pic>
        <p:sp>
          <p:nvSpPr>
            <p:cNvPr id="17" name="Rectangle 16"/>
            <p:cNvSpPr/>
            <p:nvPr/>
          </p:nvSpPr>
          <p:spPr>
            <a:xfrm>
              <a:off x="7524328" y="2812866"/>
              <a:ext cx="1416599" cy="400110"/>
            </a:xfrm>
            <a:prstGeom prst="rect">
              <a:avLst/>
            </a:prstGeom>
            <a:solidFill>
              <a:schemeClr val="bg2"/>
            </a:solidFill>
            <a:ln>
              <a:solidFill>
                <a:srgbClr val="000000"/>
              </a:solidFill>
            </a:ln>
          </p:spPr>
          <p:txBody>
            <a:bodyPr wrap="none">
              <a:spAutoFit/>
            </a:bodyPr>
            <a:lstStyle/>
            <a:p>
              <a:r>
                <a:rPr lang="en-GB" sz="2000" dirty="0" smtClean="0"/>
                <a:t>Increment 3</a:t>
              </a:r>
              <a:endParaRPr lang="en-GB" sz="2000" dirty="0"/>
            </a:p>
          </p:txBody>
        </p:sp>
      </p:grpSp>
      <p:grpSp>
        <p:nvGrpSpPr>
          <p:cNvPr id="13" name="Group 12"/>
          <p:cNvGrpSpPr/>
          <p:nvPr/>
        </p:nvGrpSpPr>
        <p:grpSpPr>
          <a:xfrm>
            <a:off x="5580112" y="2564904"/>
            <a:ext cx="3000775" cy="1800200"/>
            <a:chOff x="5940152" y="2564904"/>
            <a:chExt cx="3000775" cy="1800200"/>
          </a:xfrm>
        </p:grpSpPr>
        <p:sp>
          <p:nvSpPr>
            <p:cNvPr id="10" name="Oval 9"/>
            <p:cNvSpPr/>
            <p:nvPr/>
          </p:nvSpPr>
          <p:spPr>
            <a:xfrm>
              <a:off x="5940152" y="2564904"/>
              <a:ext cx="2592288" cy="1800200"/>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a:stretch>
              <a:fillRect/>
            </a:stretch>
          </p:blipFill>
          <p:spPr>
            <a:xfrm>
              <a:off x="6516216" y="2780928"/>
              <a:ext cx="1392560" cy="1392560"/>
            </a:xfrm>
            <a:prstGeom prst="rect">
              <a:avLst/>
            </a:prstGeom>
          </p:spPr>
        </p:pic>
        <p:sp>
          <p:nvSpPr>
            <p:cNvPr id="12" name="Rectangle 11"/>
            <p:cNvSpPr/>
            <p:nvPr/>
          </p:nvSpPr>
          <p:spPr>
            <a:xfrm>
              <a:off x="7524328" y="2812866"/>
              <a:ext cx="1416599" cy="400110"/>
            </a:xfrm>
            <a:prstGeom prst="rect">
              <a:avLst/>
            </a:prstGeom>
            <a:solidFill>
              <a:schemeClr val="bg2"/>
            </a:solidFill>
            <a:ln>
              <a:solidFill>
                <a:srgbClr val="000000"/>
              </a:solidFill>
            </a:ln>
          </p:spPr>
          <p:txBody>
            <a:bodyPr wrap="none">
              <a:spAutoFit/>
            </a:bodyPr>
            <a:lstStyle/>
            <a:p>
              <a:r>
                <a:rPr lang="en-GB" sz="2000" dirty="0" smtClean="0"/>
                <a:t>Increment 2</a:t>
              </a:r>
              <a:endParaRPr lang="en-GB" sz="2000" dirty="0"/>
            </a:p>
          </p:txBody>
        </p:sp>
      </p:grpSp>
      <p:sp>
        <p:nvSpPr>
          <p:cNvPr id="5" name="Oval 4"/>
          <p:cNvSpPr/>
          <p:nvPr/>
        </p:nvSpPr>
        <p:spPr>
          <a:xfrm>
            <a:off x="5076056" y="1124744"/>
            <a:ext cx="2592288" cy="1800200"/>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GB" dirty="0" smtClean="0"/>
              <a:t>Agile, Extreme, RAD</a:t>
            </a:r>
            <a:endParaRPr lang="en-GB" dirty="0"/>
          </a:p>
        </p:txBody>
      </p:sp>
      <p:sp>
        <p:nvSpPr>
          <p:cNvPr id="3" name="Content Placeholder 2"/>
          <p:cNvSpPr>
            <a:spLocks noGrp="1"/>
          </p:cNvSpPr>
          <p:nvPr>
            <p:ph idx="1"/>
          </p:nvPr>
        </p:nvSpPr>
        <p:spPr>
          <a:xfrm>
            <a:off x="762000" y="1412776"/>
            <a:ext cx="4386064" cy="4536504"/>
          </a:xfrm>
        </p:spPr>
        <p:txBody>
          <a:bodyPr/>
          <a:lstStyle/>
          <a:p>
            <a:r>
              <a:rPr lang="en-GB" dirty="0" smtClean="0"/>
              <a:t>Lots of books; written by ‘gurus’</a:t>
            </a:r>
          </a:p>
          <a:p>
            <a:endParaRPr lang="en-GB" dirty="0"/>
          </a:p>
          <a:p>
            <a:r>
              <a:rPr lang="en-GB" dirty="0" smtClean="0"/>
              <a:t>Emphasises</a:t>
            </a:r>
          </a:p>
          <a:p>
            <a:pPr lvl="1"/>
            <a:r>
              <a:rPr lang="en-GB" dirty="0" smtClean="0"/>
              <a:t>Incremental development (iterations)</a:t>
            </a:r>
          </a:p>
          <a:p>
            <a:pPr lvl="1"/>
            <a:r>
              <a:rPr lang="en-GB" dirty="0" smtClean="0"/>
              <a:t>Early working systems</a:t>
            </a:r>
          </a:p>
          <a:p>
            <a:pPr lvl="1"/>
            <a:r>
              <a:rPr lang="en-GB" dirty="0" smtClean="0"/>
              <a:t>User feedback</a:t>
            </a:r>
          </a:p>
          <a:p>
            <a:pPr lvl="1"/>
            <a:r>
              <a:rPr lang="en-GB" dirty="0" smtClean="0"/>
              <a:t>Automated testing </a:t>
            </a:r>
            <a:endParaRPr lang="en-GB" dirty="0"/>
          </a:p>
        </p:txBody>
      </p:sp>
      <p:pic>
        <p:nvPicPr>
          <p:cNvPr id="4" name="Picture 3"/>
          <p:cNvPicPr>
            <a:picLocks noChangeAspect="1"/>
          </p:cNvPicPr>
          <p:nvPr/>
        </p:nvPicPr>
        <p:blipFill>
          <a:blip r:embed="rId2"/>
          <a:stretch>
            <a:fillRect/>
          </a:stretch>
        </p:blipFill>
        <p:spPr>
          <a:xfrm>
            <a:off x="5652120" y="1340768"/>
            <a:ext cx="1392560" cy="1392560"/>
          </a:xfrm>
          <a:prstGeom prst="rect">
            <a:avLst/>
          </a:prstGeom>
        </p:spPr>
      </p:pic>
      <p:sp>
        <p:nvSpPr>
          <p:cNvPr id="6" name="Rectangle 5"/>
          <p:cNvSpPr/>
          <p:nvPr/>
        </p:nvSpPr>
        <p:spPr>
          <a:xfrm>
            <a:off x="6660232" y="1372706"/>
            <a:ext cx="1416599" cy="400110"/>
          </a:xfrm>
          <a:prstGeom prst="rect">
            <a:avLst/>
          </a:prstGeom>
          <a:solidFill>
            <a:schemeClr val="bg2"/>
          </a:solidFill>
          <a:ln>
            <a:solidFill>
              <a:srgbClr val="000000"/>
            </a:solidFill>
          </a:ln>
        </p:spPr>
        <p:txBody>
          <a:bodyPr wrap="none">
            <a:spAutoFit/>
          </a:bodyPr>
          <a:lstStyle/>
          <a:p>
            <a:r>
              <a:rPr lang="en-GB" sz="2000" dirty="0" smtClean="0"/>
              <a:t>Increment 1</a:t>
            </a:r>
            <a:endParaRPr lang="en-GB" sz="2000" dirty="0"/>
          </a:p>
        </p:txBody>
      </p:sp>
    </p:spTree>
    <p:extLst>
      <p:ext uri="{BB962C8B-B14F-4D97-AF65-F5344CB8AC3E}">
        <p14:creationId xmlns:p14="http://schemas.microsoft.com/office/powerpoint/2010/main" val="127569566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lstStyle/>
          <a:p>
            <a:r>
              <a:rPr lang="en-GB" dirty="0" smtClean="0"/>
              <a:t>Modern lifecycles give less emphasis to </a:t>
            </a:r>
            <a:r>
              <a:rPr lang="en-GB" b="1" dirty="0" smtClean="0"/>
              <a:t>a specification</a:t>
            </a:r>
          </a:p>
          <a:p>
            <a:r>
              <a:rPr lang="en-GB" dirty="0" smtClean="0"/>
              <a:t>Models</a:t>
            </a:r>
          </a:p>
          <a:p>
            <a:pPr lvl="1"/>
            <a:r>
              <a:rPr lang="en-GB" dirty="0"/>
              <a:t>S</a:t>
            </a:r>
            <a:r>
              <a:rPr lang="en-GB" dirty="0" smtClean="0"/>
              <a:t>till important</a:t>
            </a:r>
          </a:p>
          <a:p>
            <a:pPr lvl="1"/>
            <a:r>
              <a:rPr lang="en-GB" dirty="0" smtClean="0"/>
              <a:t>Abstract view of problem or solution</a:t>
            </a:r>
          </a:p>
          <a:p>
            <a:r>
              <a:rPr lang="en-GB" dirty="0" smtClean="0"/>
              <a:t>Pseudo code is a model but not very abstract</a:t>
            </a:r>
          </a:p>
          <a:p>
            <a:r>
              <a:rPr lang="en-GB" dirty="0" smtClean="0"/>
              <a:t>Flow charts are abstract compared with assembly code but not with a modern high level language</a:t>
            </a:r>
            <a:endParaRPr lang="en-GB" dirty="0"/>
          </a:p>
        </p:txBody>
      </p:sp>
    </p:spTree>
    <p:extLst>
      <p:ext uri="{BB962C8B-B14F-4D97-AF65-F5344CB8AC3E}">
        <p14:creationId xmlns:p14="http://schemas.microsoft.com/office/powerpoint/2010/main" val="373264868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Structure Modelling</a:t>
            </a:r>
            <a:endParaRPr lang="en-GB" dirty="0"/>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157893580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Structured Programming</a:t>
            </a:r>
            <a:endParaRPr lang="en-GB" dirty="0"/>
          </a:p>
        </p:txBody>
      </p:sp>
      <p:sp>
        <p:nvSpPr>
          <p:cNvPr id="3" name="Content Placeholder 2"/>
          <p:cNvSpPr>
            <a:spLocks noGrp="1"/>
          </p:cNvSpPr>
          <p:nvPr>
            <p:ph idx="1"/>
          </p:nvPr>
        </p:nvSpPr>
        <p:spPr>
          <a:xfrm>
            <a:off x="467544" y="1296268"/>
            <a:ext cx="3096344" cy="5085060"/>
          </a:xfrm>
        </p:spPr>
        <p:txBody>
          <a:bodyPr>
            <a:normAutofit/>
          </a:bodyPr>
          <a:lstStyle/>
          <a:p>
            <a:r>
              <a:rPr lang="en-GB" dirty="0"/>
              <a:t>Early </a:t>
            </a:r>
            <a:r>
              <a:rPr lang="en-GB" dirty="0" smtClean="0"/>
              <a:t>(1970s) and </a:t>
            </a:r>
            <a:r>
              <a:rPr lang="en-GB" dirty="0"/>
              <a:t>important idea</a:t>
            </a:r>
          </a:p>
          <a:p>
            <a:pPr lvl="1"/>
            <a:r>
              <a:rPr lang="en-GB" dirty="0" smtClean="0"/>
              <a:t>Top-down decomposition into functions</a:t>
            </a:r>
          </a:p>
          <a:p>
            <a:pPr lvl="1"/>
            <a:r>
              <a:rPr lang="en-GB" dirty="0" smtClean="0"/>
              <a:t>Abstract view of data</a:t>
            </a:r>
          </a:p>
          <a:p>
            <a:pPr lvl="1"/>
            <a:r>
              <a:rPr lang="en-GB" dirty="0" smtClean="0"/>
              <a:t>Became OOP</a:t>
            </a:r>
          </a:p>
          <a:p>
            <a:r>
              <a:rPr lang="en-GB" dirty="0" smtClean="0"/>
              <a:t>Unstructured</a:t>
            </a:r>
          </a:p>
          <a:p>
            <a:pPr lvl="1"/>
            <a:r>
              <a:rPr lang="en-GB" dirty="0" smtClean="0"/>
              <a:t>Use of </a:t>
            </a:r>
            <a:r>
              <a:rPr lang="en-GB" dirty="0" err="1" smtClean="0"/>
              <a:t>gotos</a:t>
            </a:r>
            <a:endParaRPr lang="en-GB" dirty="0" smtClean="0"/>
          </a:p>
          <a:p>
            <a:pPr lvl="1"/>
            <a:r>
              <a:rPr lang="en-GB" dirty="0" smtClean="0"/>
              <a:t>Global data</a:t>
            </a:r>
          </a:p>
          <a:p>
            <a:endParaRPr lang="en-GB" dirty="0" smtClean="0"/>
          </a:p>
          <a:p>
            <a:endParaRPr lang="en-GB" dirty="0"/>
          </a:p>
        </p:txBody>
      </p:sp>
      <p:pic>
        <p:nvPicPr>
          <p:cNvPr id="4" name="Picture 3"/>
          <p:cNvPicPr>
            <a:picLocks noChangeAspect="1"/>
          </p:cNvPicPr>
          <p:nvPr/>
        </p:nvPicPr>
        <p:blipFill>
          <a:blip r:embed="rId2"/>
          <a:stretch>
            <a:fillRect/>
          </a:stretch>
        </p:blipFill>
        <p:spPr>
          <a:xfrm>
            <a:off x="3619500" y="1296268"/>
            <a:ext cx="5524500" cy="3644900"/>
          </a:xfrm>
          <a:prstGeom prst="rect">
            <a:avLst/>
          </a:prstGeom>
          <a:ln>
            <a:solidFill>
              <a:srgbClr val="FF0000"/>
            </a:solidFill>
          </a:ln>
        </p:spPr>
      </p:pic>
      <p:sp>
        <p:nvSpPr>
          <p:cNvPr id="5" name="TextBox 4"/>
          <p:cNvSpPr txBox="1"/>
          <p:nvPr/>
        </p:nvSpPr>
        <p:spPr>
          <a:xfrm>
            <a:off x="3995936" y="5229200"/>
            <a:ext cx="4896544" cy="156966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defRPr/>
            </a:pPr>
            <a:r>
              <a:rPr lang="en-GB" sz="3200" dirty="0" smtClean="0"/>
              <a:t>Global data: hard to see where it is used. Therefore hard to change program</a:t>
            </a:r>
            <a:endParaRPr lang="en-GB" sz="3200" dirty="0"/>
          </a:p>
        </p:txBody>
      </p:sp>
    </p:spTree>
    <p:extLst>
      <p:ext uri="{BB962C8B-B14F-4D97-AF65-F5344CB8AC3E}">
        <p14:creationId xmlns:p14="http://schemas.microsoft.com/office/powerpoint/2010/main" val="225723302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Call Hierarchy</a:t>
            </a:r>
            <a:endParaRPr lang="en-GB" dirty="0"/>
          </a:p>
        </p:txBody>
      </p:sp>
      <p:sp>
        <p:nvSpPr>
          <p:cNvPr id="3" name="Content Placeholder 2"/>
          <p:cNvSpPr>
            <a:spLocks noGrp="1"/>
          </p:cNvSpPr>
          <p:nvPr>
            <p:ph idx="1"/>
          </p:nvPr>
        </p:nvSpPr>
        <p:spPr>
          <a:xfrm>
            <a:off x="762000" y="1412776"/>
            <a:ext cx="7543800" cy="648072"/>
          </a:xfrm>
        </p:spPr>
        <p:txBody>
          <a:bodyPr/>
          <a:lstStyle/>
          <a:p>
            <a:r>
              <a:rPr lang="en-GB" dirty="0" smtClean="0"/>
              <a:t>Shows one function calling another</a:t>
            </a:r>
            <a:endParaRPr lang="en-GB" dirty="0"/>
          </a:p>
        </p:txBody>
      </p:sp>
      <p:sp>
        <p:nvSpPr>
          <p:cNvPr id="4" name="Rectangle 3"/>
          <p:cNvSpPr/>
          <p:nvPr/>
        </p:nvSpPr>
        <p:spPr>
          <a:xfrm>
            <a:off x="3275856" y="2132856"/>
            <a:ext cx="1800200" cy="432048"/>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00" dirty="0" smtClean="0">
                <a:solidFill>
                  <a:schemeClr val="tx1"/>
                </a:solidFill>
              </a:rPr>
              <a:t>Main program</a:t>
            </a:r>
            <a:endParaRPr lang="en-GB" sz="2200" dirty="0">
              <a:solidFill>
                <a:schemeClr val="tx1"/>
              </a:solidFill>
            </a:endParaRPr>
          </a:p>
        </p:txBody>
      </p:sp>
      <p:sp>
        <p:nvSpPr>
          <p:cNvPr id="5" name="Rectangle 4"/>
          <p:cNvSpPr/>
          <p:nvPr/>
        </p:nvSpPr>
        <p:spPr>
          <a:xfrm>
            <a:off x="1187624" y="3429000"/>
            <a:ext cx="1584176" cy="432048"/>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00" dirty="0" smtClean="0">
                <a:solidFill>
                  <a:schemeClr val="tx1"/>
                </a:solidFill>
              </a:rPr>
              <a:t>function 1</a:t>
            </a:r>
            <a:endParaRPr lang="en-GB" sz="2200" dirty="0">
              <a:solidFill>
                <a:schemeClr val="tx1"/>
              </a:solidFill>
            </a:endParaRPr>
          </a:p>
        </p:txBody>
      </p:sp>
      <p:sp>
        <p:nvSpPr>
          <p:cNvPr id="6" name="Rectangle 5"/>
          <p:cNvSpPr/>
          <p:nvPr/>
        </p:nvSpPr>
        <p:spPr>
          <a:xfrm>
            <a:off x="3419872" y="3429000"/>
            <a:ext cx="1584176" cy="432048"/>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00" dirty="0" smtClean="0">
                <a:solidFill>
                  <a:schemeClr val="tx1"/>
                </a:solidFill>
              </a:rPr>
              <a:t>function 2</a:t>
            </a:r>
            <a:endParaRPr lang="en-GB" sz="2200" dirty="0">
              <a:solidFill>
                <a:schemeClr val="tx1"/>
              </a:solidFill>
            </a:endParaRPr>
          </a:p>
        </p:txBody>
      </p:sp>
      <p:sp>
        <p:nvSpPr>
          <p:cNvPr id="7" name="Rectangle 6"/>
          <p:cNvSpPr/>
          <p:nvPr/>
        </p:nvSpPr>
        <p:spPr>
          <a:xfrm>
            <a:off x="5724128" y="3429000"/>
            <a:ext cx="1584176" cy="432048"/>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00" dirty="0" smtClean="0">
                <a:solidFill>
                  <a:schemeClr val="tx1"/>
                </a:solidFill>
              </a:rPr>
              <a:t>function 3</a:t>
            </a:r>
            <a:endParaRPr lang="en-GB" sz="2200" dirty="0">
              <a:solidFill>
                <a:schemeClr val="tx1"/>
              </a:solidFill>
            </a:endParaRPr>
          </a:p>
        </p:txBody>
      </p:sp>
      <p:sp>
        <p:nvSpPr>
          <p:cNvPr id="8" name="Rectangle 7"/>
          <p:cNvSpPr/>
          <p:nvPr/>
        </p:nvSpPr>
        <p:spPr>
          <a:xfrm>
            <a:off x="4572000" y="4725144"/>
            <a:ext cx="1584176" cy="432048"/>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00" dirty="0" smtClean="0">
                <a:solidFill>
                  <a:schemeClr val="tx1"/>
                </a:solidFill>
              </a:rPr>
              <a:t>function 4</a:t>
            </a:r>
            <a:endParaRPr lang="en-GB" sz="2200" dirty="0">
              <a:solidFill>
                <a:schemeClr val="tx1"/>
              </a:solidFill>
            </a:endParaRPr>
          </a:p>
        </p:txBody>
      </p:sp>
      <p:cxnSp>
        <p:nvCxnSpPr>
          <p:cNvPr id="11" name="Straight Connector 10"/>
          <p:cNvCxnSpPr/>
          <p:nvPr/>
        </p:nvCxnSpPr>
        <p:spPr>
          <a:xfrm>
            <a:off x="4139952" y="2564904"/>
            <a:ext cx="0" cy="864096"/>
          </a:xfrm>
          <a:prstGeom prst="line">
            <a:avLst/>
          </a:prstGeom>
          <a:ln w="19050" cmpd="sng">
            <a:solidFill>
              <a:srgbClr val="000000"/>
            </a:solidFill>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508376" y="2564904"/>
            <a:ext cx="1719808" cy="864096"/>
          </a:xfrm>
          <a:prstGeom prst="line">
            <a:avLst/>
          </a:prstGeom>
          <a:ln w="19050" cmpd="sng">
            <a:solidFill>
              <a:srgbClr val="000000"/>
            </a:solidFill>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1979712" y="2564904"/>
            <a:ext cx="1719808" cy="864096"/>
          </a:xfrm>
          <a:prstGeom prst="line">
            <a:avLst/>
          </a:prstGeom>
          <a:ln w="19050" cmpd="sng">
            <a:solidFill>
              <a:srgbClr val="000000"/>
            </a:solidFill>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6" idx="2"/>
          </p:cNvCxnSpPr>
          <p:nvPr/>
        </p:nvCxnSpPr>
        <p:spPr>
          <a:xfrm>
            <a:off x="4211960" y="3861048"/>
            <a:ext cx="999728" cy="864096"/>
          </a:xfrm>
          <a:prstGeom prst="line">
            <a:avLst/>
          </a:prstGeom>
          <a:ln w="19050" cmpd="sng">
            <a:solidFill>
              <a:srgbClr val="000000"/>
            </a:solidFill>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5516488" y="3861048"/>
            <a:ext cx="999728" cy="864096"/>
          </a:xfrm>
          <a:prstGeom prst="line">
            <a:avLst/>
          </a:prstGeom>
          <a:ln w="19050" cmpd="sng">
            <a:solidFill>
              <a:srgbClr val="000000"/>
            </a:solidFill>
            <a:headEnd type="none"/>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967987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Exercises 2.1, 2.2</a:t>
            </a:r>
            <a:endParaRPr lang="en-GB" dirty="0"/>
          </a:p>
        </p:txBody>
      </p:sp>
      <p:sp>
        <p:nvSpPr>
          <p:cNvPr id="3" name="Content Placeholder 2"/>
          <p:cNvSpPr>
            <a:spLocks noGrp="1"/>
          </p:cNvSpPr>
          <p:nvPr>
            <p:ph idx="1"/>
          </p:nvPr>
        </p:nvSpPr>
        <p:spPr>
          <a:xfrm>
            <a:off x="762000" y="1412776"/>
            <a:ext cx="7543800" cy="4536504"/>
          </a:xfrm>
        </p:spPr>
        <p:txBody>
          <a:bodyPr>
            <a:normAutofit fontScale="92500" lnSpcReduction="10000"/>
          </a:bodyPr>
          <a:lstStyle/>
          <a:p>
            <a:r>
              <a:rPr lang="en-GB" dirty="0" smtClean="0"/>
              <a:t>A simple version of the minesweeper game is available. Download it and review the code. Draw a function-call structure chart.</a:t>
            </a:r>
          </a:p>
          <a:p>
            <a:endParaRPr lang="en-GB" dirty="0"/>
          </a:p>
          <a:p>
            <a:r>
              <a:rPr lang="en-GB" dirty="0" smtClean="0"/>
              <a:t>A very simple version of </a:t>
            </a:r>
            <a:r>
              <a:rPr lang="fr-FR" dirty="0"/>
              <a:t>‘</a:t>
            </a:r>
            <a:r>
              <a:rPr lang="en-GB" dirty="0" smtClean="0"/>
              <a:t>20 Questions’ randomly selects from a fixed set of animals (for example). The player can see the answers of 3 questions </a:t>
            </a:r>
            <a:r>
              <a:rPr lang="en-GB" dirty="0"/>
              <a:t>(e.g. </a:t>
            </a:r>
            <a:r>
              <a:rPr lang="en-GB" i="1" dirty="0"/>
              <a:t>how many legs?</a:t>
            </a:r>
            <a:r>
              <a:rPr lang="en-GB" dirty="0" smtClean="0"/>
              <a:t>) chosen from 5. The player then guesses the animal. </a:t>
            </a:r>
            <a:br>
              <a:rPr lang="en-GB" dirty="0" smtClean="0"/>
            </a:br>
            <a:r>
              <a:rPr lang="en-GB" dirty="0" smtClean="0"/>
              <a:t> </a:t>
            </a:r>
            <a:br>
              <a:rPr lang="en-GB" dirty="0" smtClean="0"/>
            </a:br>
            <a:r>
              <a:rPr lang="en-GB" dirty="0" smtClean="0"/>
              <a:t>Suggest a functional decomposition for this problem.</a:t>
            </a:r>
            <a:endParaRPr lang="en-GB" dirty="0"/>
          </a:p>
        </p:txBody>
      </p:sp>
    </p:spTree>
    <p:extLst>
      <p:ext uri="{BB962C8B-B14F-4D97-AF65-F5344CB8AC3E}">
        <p14:creationId xmlns:p14="http://schemas.microsoft.com/office/powerpoint/2010/main" val="228300477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State Modelling</a:t>
            </a:r>
            <a:endParaRPr lang="en-GB" dirty="0"/>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67767113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1026"/>
          <p:cNvSpPr>
            <a:spLocks noGrp="1" noChangeArrowheads="1"/>
          </p:cNvSpPr>
          <p:nvPr>
            <p:ph type="title"/>
          </p:nvPr>
        </p:nvSpPr>
        <p:spPr/>
        <p:txBody>
          <a:bodyPr/>
          <a:lstStyle/>
          <a:p>
            <a:r>
              <a:rPr lang="en-GB" smtClean="0"/>
              <a:t>States</a:t>
            </a:r>
            <a:endParaRPr lang="en-US"/>
          </a:p>
        </p:txBody>
      </p:sp>
      <p:sp>
        <p:nvSpPr>
          <p:cNvPr id="145411" name="Rectangle 1027"/>
          <p:cNvSpPr>
            <a:spLocks noGrp="1" noChangeArrowheads="1"/>
          </p:cNvSpPr>
          <p:nvPr>
            <p:ph type="body" idx="1"/>
          </p:nvPr>
        </p:nvSpPr>
        <p:spPr>
          <a:xfrm>
            <a:off x="762000" y="2636912"/>
            <a:ext cx="7543800" cy="2304256"/>
          </a:xfrm>
        </p:spPr>
        <p:txBody>
          <a:bodyPr>
            <a:normAutofit lnSpcReduction="10000"/>
          </a:bodyPr>
          <a:lstStyle/>
          <a:p>
            <a:r>
              <a:rPr lang="en-GB" dirty="0" smtClean="0"/>
              <a:t>States should</a:t>
            </a:r>
          </a:p>
          <a:p>
            <a:pPr lvl="1"/>
            <a:r>
              <a:rPr lang="en-GB" dirty="0" smtClean="0"/>
              <a:t>have a name</a:t>
            </a:r>
          </a:p>
          <a:p>
            <a:pPr lvl="1"/>
            <a:r>
              <a:rPr lang="en-GB" dirty="0" smtClean="0"/>
              <a:t>be mutually exclusive</a:t>
            </a:r>
          </a:p>
          <a:p>
            <a:pPr lvl="1"/>
            <a:r>
              <a:rPr lang="en-GB" dirty="0" smtClean="0"/>
              <a:t>cover all the possibilities</a:t>
            </a:r>
          </a:p>
          <a:p>
            <a:r>
              <a:rPr lang="en-GB" dirty="0" smtClean="0"/>
              <a:t>Possible states of a bank account:</a:t>
            </a:r>
            <a:endParaRPr lang="en-US" dirty="0"/>
          </a:p>
        </p:txBody>
      </p:sp>
      <p:sp>
        <p:nvSpPr>
          <p:cNvPr id="145413" name="AutoShape 1029"/>
          <p:cNvSpPr>
            <a:spLocks noChangeArrowheads="1"/>
          </p:cNvSpPr>
          <p:nvPr/>
        </p:nvSpPr>
        <p:spPr bwMode="auto">
          <a:xfrm>
            <a:off x="1905000" y="5051648"/>
            <a:ext cx="1600200" cy="609600"/>
          </a:xfrm>
          <a:prstGeom prst="roundRect">
            <a:avLst>
              <a:gd name="adj" fmla="val 16667"/>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2400" dirty="0"/>
              <a:t>In Credit</a:t>
            </a:r>
            <a:endParaRPr lang="en-US" sz="2400" dirty="0"/>
          </a:p>
        </p:txBody>
      </p:sp>
      <p:sp>
        <p:nvSpPr>
          <p:cNvPr id="145414" name="AutoShape 1030"/>
          <p:cNvSpPr>
            <a:spLocks noChangeArrowheads="1"/>
          </p:cNvSpPr>
          <p:nvPr/>
        </p:nvSpPr>
        <p:spPr bwMode="auto">
          <a:xfrm>
            <a:off x="6400800" y="5051648"/>
            <a:ext cx="1600200" cy="609600"/>
          </a:xfrm>
          <a:prstGeom prst="roundRect">
            <a:avLst>
              <a:gd name="adj" fmla="val 16667"/>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2400"/>
              <a:t>Closed</a:t>
            </a:r>
            <a:endParaRPr lang="en-US" sz="2400"/>
          </a:p>
        </p:txBody>
      </p:sp>
      <p:sp>
        <p:nvSpPr>
          <p:cNvPr id="145415" name="Text Box 1031"/>
          <p:cNvSpPr txBox="1">
            <a:spLocks noChangeArrowheads="1"/>
          </p:cNvSpPr>
          <p:nvPr/>
        </p:nvSpPr>
        <p:spPr bwMode="auto">
          <a:xfrm>
            <a:off x="588640" y="1220560"/>
            <a:ext cx="8303840" cy="1200328"/>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GB" sz="2400" i="1" dirty="0"/>
              <a:t>A state is a condition during </a:t>
            </a:r>
            <a:r>
              <a:rPr lang="en-GB" sz="2400" i="1" dirty="0">
                <a:solidFill>
                  <a:schemeClr val="tx2"/>
                </a:solidFill>
              </a:rPr>
              <a:t>the life of an object</a:t>
            </a:r>
            <a:r>
              <a:rPr lang="en-GB" sz="2400" i="1" dirty="0"/>
              <a:t> … during which it satisfies some condition, performs some action or waits for some event.</a:t>
            </a:r>
            <a:endParaRPr lang="en-US" sz="2400" i="1" dirty="0"/>
          </a:p>
        </p:txBody>
      </p:sp>
      <p:sp>
        <p:nvSpPr>
          <p:cNvPr id="145417" name="AutoShape 1033"/>
          <p:cNvSpPr>
            <a:spLocks noChangeArrowheads="1"/>
          </p:cNvSpPr>
          <p:nvPr/>
        </p:nvSpPr>
        <p:spPr bwMode="auto">
          <a:xfrm>
            <a:off x="4114800" y="5051648"/>
            <a:ext cx="1752600" cy="609600"/>
          </a:xfrm>
          <a:prstGeom prst="roundRect">
            <a:avLst>
              <a:gd name="adj" fmla="val 16667"/>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2400"/>
              <a:t>Overdrawn</a:t>
            </a:r>
            <a:endParaRPr lang="en-US" sz="2400"/>
          </a:p>
        </p:txBody>
      </p:sp>
    </p:spTree>
    <p:extLst>
      <p:ext uri="{BB962C8B-B14F-4D97-AF65-F5344CB8AC3E}">
        <p14:creationId xmlns:p14="http://schemas.microsoft.com/office/powerpoint/2010/main" val="138442846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GB" smtClean="0"/>
              <a:t>Events</a:t>
            </a:r>
            <a:endParaRPr lang="en-US"/>
          </a:p>
        </p:txBody>
      </p:sp>
      <p:sp>
        <p:nvSpPr>
          <p:cNvPr id="121859" name="Rectangle 3"/>
          <p:cNvSpPr>
            <a:spLocks noGrp="1" noChangeArrowheads="1"/>
          </p:cNvSpPr>
          <p:nvPr>
            <p:ph type="body" idx="1"/>
          </p:nvPr>
        </p:nvSpPr>
        <p:spPr/>
        <p:txBody>
          <a:bodyPr/>
          <a:lstStyle/>
          <a:p>
            <a:r>
              <a:rPr lang="en-GB" dirty="0" smtClean="0"/>
              <a:t>Events cause a change of the state of an object</a:t>
            </a:r>
          </a:p>
          <a:p>
            <a:r>
              <a:rPr lang="en-GB" dirty="0" smtClean="0"/>
              <a:t>Event for a telephone</a:t>
            </a:r>
          </a:p>
          <a:p>
            <a:pPr lvl="1"/>
            <a:r>
              <a:rPr lang="en-GB" dirty="0" smtClean="0"/>
              <a:t>ring</a:t>
            </a:r>
          </a:p>
          <a:p>
            <a:pPr lvl="1"/>
            <a:r>
              <a:rPr lang="en-GB" dirty="0" smtClean="0"/>
              <a:t>answer</a:t>
            </a:r>
          </a:p>
          <a:p>
            <a:pPr lvl="1"/>
            <a:r>
              <a:rPr lang="en-GB" dirty="0" smtClean="0"/>
              <a:t>hang up</a:t>
            </a:r>
          </a:p>
          <a:p>
            <a:pPr lvl="1"/>
            <a:r>
              <a:rPr lang="en-GB" dirty="0" smtClean="0"/>
              <a:t>switch off</a:t>
            </a:r>
          </a:p>
          <a:p>
            <a:r>
              <a:rPr lang="en-GB" dirty="0" smtClean="0"/>
              <a:t>A change of state is called a </a:t>
            </a:r>
            <a:r>
              <a:rPr lang="en-GB" b="1" dirty="0" smtClean="0"/>
              <a:t>transition</a:t>
            </a:r>
            <a:endParaRPr lang="en-GB" b="1" dirty="0"/>
          </a:p>
        </p:txBody>
      </p:sp>
    </p:spTree>
    <p:extLst>
      <p:ext uri="{BB962C8B-B14F-4D97-AF65-F5344CB8AC3E}">
        <p14:creationId xmlns:p14="http://schemas.microsoft.com/office/powerpoint/2010/main" val="33831051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1026"/>
          <p:cNvSpPr>
            <a:spLocks noGrp="1" noChangeArrowheads="1"/>
          </p:cNvSpPr>
          <p:nvPr>
            <p:ph type="title"/>
          </p:nvPr>
        </p:nvSpPr>
        <p:spPr>
          <a:ln/>
        </p:spPr>
        <p:txBody>
          <a:bodyPr/>
          <a:lstStyle/>
          <a:p>
            <a:r>
              <a:rPr lang="en-GB" sz="4400"/>
              <a:t>Events</a:t>
            </a:r>
            <a:endParaRPr lang="en-US" sz="4400"/>
          </a:p>
        </p:txBody>
      </p:sp>
      <p:sp>
        <p:nvSpPr>
          <p:cNvPr id="159747" name="Rectangle 1027"/>
          <p:cNvSpPr>
            <a:spLocks noGrp="1" noChangeArrowheads="1"/>
          </p:cNvSpPr>
          <p:nvPr>
            <p:ph type="body" idx="1"/>
          </p:nvPr>
        </p:nvSpPr>
        <p:spPr>
          <a:xfrm>
            <a:off x="609600" y="1219200"/>
            <a:ext cx="8077200" cy="5029200"/>
          </a:xfrm>
        </p:spPr>
        <p:txBody>
          <a:bodyPr/>
          <a:lstStyle/>
          <a:p>
            <a:r>
              <a:rPr lang="en-GB" sz="2800" dirty="0"/>
              <a:t>Events causes </a:t>
            </a:r>
            <a:r>
              <a:rPr lang="en-GB" sz="2800" dirty="0" smtClean="0"/>
              <a:t>a </a:t>
            </a:r>
            <a:r>
              <a:rPr lang="en-GB" sz="2800" dirty="0"/>
              <a:t>transition between states</a:t>
            </a:r>
          </a:p>
          <a:p>
            <a:endParaRPr lang="en-GB" sz="2800" dirty="0"/>
          </a:p>
          <a:p>
            <a:endParaRPr lang="en-GB" sz="2800" dirty="0"/>
          </a:p>
          <a:p>
            <a:endParaRPr lang="en-GB" sz="2800" dirty="0"/>
          </a:p>
          <a:p>
            <a:endParaRPr lang="en-GB" sz="2800" dirty="0"/>
          </a:p>
          <a:p>
            <a:endParaRPr lang="en-GB" sz="2800" dirty="0"/>
          </a:p>
          <a:p>
            <a:r>
              <a:rPr lang="en-GB" sz="2800" dirty="0"/>
              <a:t>Some events are allowed only when an object is in certain states</a:t>
            </a:r>
          </a:p>
          <a:p>
            <a:pPr lvl="1"/>
            <a:r>
              <a:rPr lang="en-GB" dirty="0"/>
              <a:t>e.g. can’t withdraw money from an overdrawn account</a:t>
            </a:r>
            <a:endParaRPr lang="en-US" dirty="0"/>
          </a:p>
        </p:txBody>
      </p:sp>
      <p:sp>
        <p:nvSpPr>
          <p:cNvPr id="159748" name="AutoShape 1028"/>
          <p:cNvSpPr>
            <a:spLocks noChangeArrowheads="1"/>
          </p:cNvSpPr>
          <p:nvPr/>
        </p:nvSpPr>
        <p:spPr bwMode="auto">
          <a:xfrm>
            <a:off x="990600" y="2600325"/>
            <a:ext cx="1600200" cy="609600"/>
          </a:xfrm>
          <a:prstGeom prst="roundRect">
            <a:avLst>
              <a:gd name="adj" fmla="val 16667"/>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2400" dirty="0"/>
              <a:t>In Credit</a:t>
            </a:r>
            <a:endParaRPr lang="en-US" sz="2400" dirty="0"/>
          </a:p>
        </p:txBody>
      </p:sp>
      <p:sp>
        <p:nvSpPr>
          <p:cNvPr id="159749" name="AutoShape 1029"/>
          <p:cNvSpPr>
            <a:spLocks noChangeArrowheads="1"/>
          </p:cNvSpPr>
          <p:nvPr/>
        </p:nvSpPr>
        <p:spPr bwMode="auto">
          <a:xfrm>
            <a:off x="6019800" y="2600325"/>
            <a:ext cx="1752600" cy="609600"/>
          </a:xfrm>
          <a:prstGeom prst="roundRect">
            <a:avLst>
              <a:gd name="adj" fmla="val 16667"/>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2400"/>
              <a:t>Overdrawn</a:t>
            </a:r>
            <a:endParaRPr lang="en-US" sz="2400"/>
          </a:p>
        </p:txBody>
      </p:sp>
      <p:sp>
        <p:nvSpPr>
          <p:cNvPr id="159750" name="Line 1030"/>
          <p:cNvSpPr>
            <a:spLocks noChangeShapeType="1"/>
          </p:cNvSpPr>
          <p:nvPr/>
        </p:nvSpPr>
        <p:spPr bwMode="auto">
          <a:xfrm>
            <a:off x="2590800" y="2905125"/>
            <a:ext cx="34290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GB"/>
          </a:p>
        </p:txBody>
      </p:sp>
      <p:sp>
        <p:nvSpPr>
          <p:cNvPr id="159751" name="Text Box 1031"/>
          <p:cNvSpPr txBox="1">
            <a:spLocks noChangeArrowheads="1"/>
          </p:cNvSpPr>
          <p:nvPr/>
        </p:nvSpPr>
        <p:spPr bwMode="auto">
          <a:xfrm>
            <a:off x="3108325" y="2362200"/>
            <a:ext cx="15408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2800" dirty="0" smtClean="0"/>
              <a:t>withdraw</a:t>
            </a:r>
            <a:endParaRPr lang="en-US" sz="2800" dirty="0"/>
          </a:p>
        </p:txBody>
      </p:sp>
      <p:sp>
        <p:nvSpPr>
          <p:cNvPr id="159752" name="AutoShape 1032"/>
          <p:cNvSpPr>
            <a:spLocks/>
          </p:cNvSpPr>
          <p:nvPr/>
        </p:nvSpPr>
        <p:spPr bwMode="auto">
          <a:xfrm>
            <a:off x="5942013" y="3505200"/>
            <a:ext cx="1741349" cy="523220"/>
          </a:xfrm>
          <a:prstGeom prst="borderCallout2">
            <a:avLst>
              <a:gd name="adj1" fmla="val 17144"/>
              <a:gd name="adj2" fmla="val -3736"/>
              <a:gd name="adj3" fmla="val 17144"/>
              <a:gd name="adj4" fmla="val -11681"/>
              <a:gd name="adj5" fmla="val -93289"/>
              <a:gd name="adj6" fmla="val -96302"/>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GB" sz="2800" i="1">
                <a:solidFill>
                  <a:srgbClr val="FF0000"/>
                </a:solidFill>
              </a:rPr>
              <a:t>transition</a:t>
            </a:r>
            <a:endParaRPr lang="en-US" sz="2800" i="1">
              <a:solidFill>
                <a:srgbClr val="FF0000"/>
              </a:solidFill>
            </a:endParaRPr>
          </a:p>
        </p:txBody>
      </p:sp>
    </p:spTree>
    <p:extLst>
      <p:ext uri="{BB962C8B-B14F-4D97-AF65-F5344CB8AC3E}">
        <p14:creationId xmlns:p14="http://schemas.microsoft.com/office/powerpoint/2010/main" val="405649295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 3.1</a:t>
            </a:r>
            <a:endParaRPr lang="en-GB" dirty="0"/>
          </a:p>
        </p:txBody>
      </p:sp>
      <p:sp>
        <p:nvSpPr>
          <p:cNvPr id="3" name="Content Placeholder 2"/>
          <p:cNvSpPr>
            <a:spLocks noGrp="1"/>
          </p:cNvSpPr>
          <p:nvPr>
            <p:ph idx="1"/>
          </p:nvPr>
        </p:nvSpPr>
        <p:spPr>
          <a:xfrm>
            <a:off x="762000" y="1412776"/>
            <a:ext cx="4170040" cy="4536504"/>
          </a:xfrm>
        </p:spPr>
        <p:txBody>
          <a:bodyPr/>
          <a:lstStyle/>
          <a:p>
            <a:r>
              <a:rPr lang="en-GB" dirty="0" smtClean="0"/>
              <a:t>Draw a state-transition model of a simple calculator</a:t>
            </a:r>
          </a:p>
          <a:p>
            <a:pPr lvl="1"/>
            <a:r>
              <a:rPr lang="en-GB" dirty="0" smtClean="0"/>
              <a:t>How much detail?</a:t>
            </a:r>
            <a:endParaRPr lang="en-GB" dirty="0"/>
          </a:p>
        </p:txBody>
      </p:sp>
      <p:pic>
        <p:nvPicPr>
          <p:cNvPr id="4" name="Picture 3"/>
          <p:cNvPicPr>
            <a:picLocks noChangeAspect="1"/>
          </p:cNvPicPr>
          <p:nvPr/>
        </p:nvPicPr>
        <p:blipFill>
          <a:blip r:embed="rId2"/>
          <a:stretch>
            <a:fillRect/>
          </a:stretch>
        </p:blipFill>
        <p:spPr>
          <a:xfrm>
            <a:off x="5652119" y="764704"/>
            <a:ext cx="3527081" cy="3527081"/>
          </a:xfrm>
          <a:prstGeom prst="rect">
            <a:avLst/>
          </a:prstGeom>
        </p:spPr>
      </p:pic>
    </p:spTree>
    <p:extLst>
      <p:ext uri="{BB962C8B-B14F-4D97-AF65-F5344CB8AC3E}">
        <p14:creationId xmlns:p14="http://schemas.microsoft.com/office/powerpoint/2010/main" val="200993397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 3.2</a:t>
            </a:r>
            <a:endParaRPr lang="en-GB" dirty="0"/>
          </a:p>
        </p:txBody>
      </p:sp>
      <p:sp>
        <p:nvSpPr>
          <p:cNvPr id="3" name="Content Placeholder 2"/>
          <p:cNvSpPr>
            <a:spLocks noGrp="1"/>
          </p:cNvSpPr>
          <p:nvPr>
            <p:ph idx="1"/>
          </p:nvPr>
        </p:nvSpPr>
        <p:spPr/>
        <p:txBody>
          <a:bodyPr/>
          <a:lstStyle/>
          <a:p>
            <a:r>
              <a:rPr lang="en-GB" dirty="0" smtClean="0"/>
              <a:t>In minesweeper, a square in the minefield</a:t>
            </a:r>
          </a:p>
          <a:p>
            <a:pPr lvl="1"/>
            <a:r>
              <a:rPr lang="en-GB" dirty="0" smtClean="0"/>
              <a:t>Can hide a mine or no mine</a:t>
            </a:r>
          </a:p>
          <a:p>
            <a:pPr lvl="1"/>
            <a:r>
              <a:rPr lang="en-GB" dirty="0" smtClean="0"/>
              <a:t>The user can </a:t>
            </a:r>
          </a:p>
          <a:p>
            <a:pPr lvl="2"/>
            <a:r>
              <a:rPr lang="en-GB" dirty="0" smtClean="0"/>
              <a:t>Flag (claim a mine is present)</a:t>
            </a:r>
          </a:p>
          <a:p>
            <a:pPr lvl="2"/>
            <a:r>
              <a:rPr lang="en-GB" dirty="0" smtClean="0"/>
              <a:t>Test (claim no mine is present)</a:t>
            </a:r>
          </a:p>
          <a:p>
            <a:r>
              <a:rPr lang="en-GB" dirty="0" smtClean="0"/>
              <a:t>Draw a state model of this. What transitions are needed?</a:t>
            </a:r>
          </a:p>
          <a:p>
            <a:r>
              <a:rPr lang="en-GB" dirty="0" smtClean="0"/>
              <a:t>How is the game ended?</a:t>
            </a:r>
          </a:p>
          <a:p>
            <a:endParaRPr lang="en-GB" dirty="0"/>
          </a:p>
        </p:txBody>
      </p:sp>
    </p:spTree>
    <p:extLst>
      <p:ext uri="{BB962C8B-B14F-4D97-AF65-F5344CB8AC3E}">
        <p14:creationId xmlns:p14="http://schemas.microsoft.com/office/powerpoint/2010/main" val="98242030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 name="AutoShape 1028"/>
          <p:cNvSpPr>
            <a:spLocks noChangeArrowheads="1"/>
          </p:cNvSpPr>
          <p:nvPr/>
        </p:nvSpPr>
        <p:spPr bwMode="auto">
          <a:xfrm>
            <a:off x="683568" y="2600325"/>
            <a:ext cx="1907232" cy="609600"/>
          </a:xfrm>
          <a:prstGeom prst="roundRect">
            <a:avLst>
              <a:gd name="adj" fmla="val 16667"/>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2400" dirty="0"/>
              <a:t>M</a:t>
            </a:r>
            <a:r>
              <a:rPr lang="en-GB" sz="2400" dirty="0" smtClean="0"/>
              <a:t>ine</a:t>
            </a:r>
            <a:endParaRPr lang="en-US" sz="2400" dirty="0"/>
          </a:p>
        </p:txBody>
      </p:sp>
      <p:sp>
        <p:nvSpPr>
          <p:cNvPr id="5" name="AutoShape 1028"/>
          <p:cNvSpPr>
            <a:spLocks noChangeArrowheads="1"/>
          </p:cNvSpPr>
          <p:nvPr/>
        </p:nvSpPr>
        <p:spPr bwMode="auto">
          <a:xfrm>
            <a:off x="683568" y="3971528"/>
            <a:ext cx="1907232" cy="609600"/>
          </a:xfrm>
          <a:prstGeom prst="roundRect">
            <a:avLst>
              <a:gd name="adj" fmla="val 16667"/>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2400" dirty="0" smtClean="0"/>
              <a:t>No mine</a:t>
            </a:r>
            <a:endParaRPr lang="en-US" sz="2400" dirty="0"/>
          </a:p>
        </p:txBody>
      </p:sp>
      <p:sp>
        <p:nvSpPr>
          <p:cNvPr id="6" name="AutoShape 1028"/>
          <p:cNvSpPr>
            <a:spLocks noChangeArrowheads="1"/>
          </p:cNvSpPr>
          <p:nvPr/>
        </p:nvSpPr>
        <p:spPr bwMode="auto">
          <a:xfrm>
            <a:off x="2843808" y="1091208"/>
            <a:ext cx="1907232" cy="609600"/>
          </a:xfrm>
          <a:prstGeom prst="roundRect">
            <a:avLst>
              <a:gd name="adj" fmla="val 16667"/>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2400" dirty="0" smtClean="0"/>
              <a:t>Flagged mine</a:t>
            </a:r>
            <a:endParaRPr lang="en-US" sz="2400" dirty="0"/>
          </a:p>
        </p:txBody>
      </p:sp>
      <p:sp>
        <p:nvSpPr>
          <p:cNvPr id="7" name="AutoShape 1028"/>
          <p:cNvSpPr>
            <a:spLocks noChangeArrowheads="1"/>
          </p:cNvSpPr>
          <p:nvPr/>
        </p:nvSpPr>
        <p:spPr bwMode="auto">
          <a:xfrm>
            <a:off x="2267744" y="5589240"/>
            <a:ext cx="2304256" cy="609600"/>
          </a:xfrm>
          <a:prstGeom prst="roundRect">
            <a:avLst>
              <a:gd name="adj" fmla="val 16667"/>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2400" dirty="0" smtClean="0"/>
              <a:t>Flagged no mine</a:t>
            </a:r>
            <a:endParaRPr lang="en-US" sz="2400" dirty="0"/>
          </a:p>
        </p:txBody>
      </p:sp>
      <p:sp>
        <p:nvSpPr>
          <p:cNvPr id="8" name="AutoShape 1028"/>
          <p:cNvSpPr>
            <a:spLocks noChangeArrowheads="1"/>
          </p:cNvSpPr>
          <p:nvPr/>
        </p:nvSpPr>
        <p:spPr bwMode="auto">
          <a:xfrm>
            <a:off x="4716016" y="3899520"/>
            <a:ext cx="1512168" cy="609600"/>
          </a:xfrm>
          <a:prstGeom prst="roundRect">
            <a:avLst>
              <a:gd name="adj" fmla="val 16667"/>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2400" dirty="0" smtClean="0"/>
              <a:t>Clear</a:t>
            </a:r>
            <a:endParaRPr lang="en-US" sz="2400" dirty="0"/>
          </a:p>
        </p:txBody>
      </p:sp>
      <p:sp>
        <p:nvSpPr>
          <p:cNvPr id="9" name="AutoShape 1028"/>
          <p:cNvSpPr>
            <a:spLocks noChangeArrowheads="1"/>
          </p:cNvSpPr>
          <p:nvPr/>
        </p:nvSpPr>
        <p:spPr bwMode="auto">
          <a:xfrm>
            <a:off x="4716016" y="2636912"/>
            <a:ext cx="1728192" cy="609600"/>
          </a:xfrm>
          <a:prstGeom prst="roundRect">
            <a:avLst>
              <a:gd name="adj" fmla="val 16667"/>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2400" dirty="0" smtClean="0"/>
              <a:t>Boom</a:t>
            </a:r>
            <a:endParaRPr lang="en-US" sz="2400" dirty="0"/>
          </a:p>
        </p:txBody>
      </p:sp>
      <p:sp>
        <p:nvSpPr>
          <p:cNvPr id="10" name="Line 1030"/>
          <p:cNvSpPr>
            <a:spLocks noChangeShapeType="1"/>
          </p:cNvSpPr>
          <p:nvPr/>
        </p:nvSpPr>
        <p:spPr bwMode="auto">
          <a:xfrm flipV="1">
            <a:off x="2590800" y="1700808"/>
            <a:ext cx="1010072" cy="108012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GB"/>
          </a:p>
        </p:txBody>
      </p:sp>
      <p:sp>
        <p:nvSpPr>
          <p:cNvPr id="11" name="Line 1030"/>
          <p:cNvSpPr>
            <a:spLocks noChangeShapeType="1"/>
          </p:cNvSpPr>
          <p:nvPr/>
        </p:nvSpPr>
        <p:spPr bwMode="auto">
          <a:xfrm flipV="1">
            <a:off x="2590800" y="2924944"/>
            <a:ext cx="2125216"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GB"/>
          </a:p>
        </p:txBody>
      </p:sp>
      <p:sp>
        <p:nvSpPr>
          <p:cNvPr id="12" name="Line 1030"/>
          <p:cNvSpPr>
            <a:spLocks noChangeShapeType="1"/>
          </p:cNvSpPr>
          <p:nvPr/>
        </p:nvSpPr>
        <p:spPr bwMode="auto">
          <a:xfrm flipV="1">
            <a:off x="2590800" y="4221088"/>
            <a:ext cx="2125216"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GB"/>
          </a:p>
        </p:txBody>
      </p:sp>
      <p:sp>
        <p:nvSpPr>
          <p:cNvPr id="14" name="Line 1030"/>
          <p:cNvSpPr>
            <a:spLocks noChangeShapeType="1"/>
          </p:cNvSpPr>
          <p:nvPr/>
        </p:nvSpPr>
        <p:spPr bwMode="auto">
          <a:xfrm>
            <a:off x="2267744" y="4589512"/>
            <a:ext cx="973088" cy="999728"/>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GB"/>
          </a:p>
        </p:txBody>
      </p:sp>
      <p:sp>
        <p:nvSpPr>
          <p:cNvPr id="15" name="Rectangle 14"/>
          <p:cNvSpPr/>
          <p:nvPr/>
        </p:nvSpPr>
        <p:spPr>
          <a:xfrm>
            <a:off x="2843808" y="3697868"/>
            <a:ext cx="684803" cy="523220"/>
          </a:xfrm>
          <a:prstGeom prst="rect">
            <a:avLst/>
          </a:prstGeom>
        </p:spPr>
        <p:txBody>
          <a:bodyPr wrap="none">
            <a:spAutoFit/>
          </a:bodyPr>
          <a:lstStyle/>
          <a:p>
            <a:r>
              <a:rPr lang="en-GB" sz="2800" dirty="0" smtClean="0"/>
              <a:t>test</a:t>
            </a:r>
            <a:endParaRPr lang="en-GB" sz="2800" dirty="0"/>
          </a:p>
        </p:txBody>
      </p:sp>
      <p:sp>
        <p:nvSpPr>
          <p:cNvPr id="16" name="Rectangle 15"/>
          <p:cNvSpPr/>
          <p:nvPr/>
        </p:nvSpPr>
        <p:spPr>
          <a:xfrm>
            <a:off x="3455149" y="2420888"/>
            <a:ext cx="684803" cy="523220"/>
          </a:xfrm>
          <a:prstGeom prst="rect">
            <a:avLst/>
          </a:prstGeom>
        </p:spPr>
        <p:txBody>
          <a:bodyPr wrap="none">
            <a:spAutoFit/>
          </a:bodyPr>
          <a:lstStyle/>
          <a:p>
            <a:r>
              <a:rPr lang="en-GB" sz="2800" dirty="0" smtClean="0"/>
              <a:t>test</a:t>
            </a:r>
            <a:endParaRPr lang="en-GB" sz="2800" dirty="0"/>
          </a:p>
        </p:txBody>
      </p:sp>
      <p:sp>
        <p:nvSpPr>
          <p:cNvPr id="17" name="Rectangle 16"/>
          <p:cNvSpPr/>
          <p:nvPr/>
        </p:nvSpPr>
        <p:spPr>
          <a:xfrm>
            <a:off x="2123728" y="1484784"/>
            <a:ext cx="742912" cy="523220"/>
          </a:xfrm>
          <a:prstGeom prst="rect">
            <a:avLst/>
          </a:prstGeom>
        </p:spPr>
        <p:txBody>
          <a:bodyPr wrap="none">
            <a:spAutoFit/>
          </a:bodyPr>
          <a:lstStyle/>
          <a:p>
            <a:r>
              <a:rPr lang="en-GB" sz="2800" dirty="0" smtClean="0"/>
              <a:t>flag</a:t>
            </a:r>
            <a:endParaRPr lang="en-GB" sz="2800" dirty="0"/>
          </a:p>
        </p:txBody>
      </p:sp>
    </p:spTree>
    <p:extLst>
      <p:ext uri="{BB962C8B-B14F-4D97-AF65-F5344CB8AC3E}">
        <p14:creationId xmlns:p14="http://schemas.microsoft.com/office/powerpoint/2010/main" val="18959421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Object Modelling and Inheritance</a:t>
            </a:r>
            <a:endParaRPr lang="en-GB" dirty="0"/>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421571778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Pictures of Classes</a:t>
            </a:r>
            <a:endParaRPr lang="en-GB" dirty="0"/>
          </a:p>
        </p:txBody>
      </p:sp>
      <p:sp>
        <p:nvSpPr>
          <p:cNvPr id="3" name="Content Placeholder 2"/>
          <p:cNvSpPr>
            <a:spLocks noGrp="1"/>
          </p:cNvSpPr>
          <p:nvPr>
            <p:ph idx="1"/>
          </p:nvPr>
        </p:nvSpPr>
        <p:spPr>
          <a:xfrm>
            <a:off x="762000" y="1412776"/>
            <a:ext cx="5466184" cy="4536504"/>
          </a:xfrm>
        </p:spPr>
        <p:txBody>
          <a:bodyPr/>
          <a:lstStyle/>
          <a:p>
            <a:r>
              <a:rPr lang="en-GB" dirty="0" smtClean="0"/>
              <a:t>Classes</a:t>
            </a:r>
          </a:p>
          <a:p>
            <a:pPr lvl="1"/>
            <a:r>
              <a:rPr lang="en-GB" dirty="0" smtClean="0"/>
              <a:t>Thinking about which classes</a:t>
            </a:r>
          </a:p>
          <a:p>
            <a:pPr lvl="1"/>
            <a:r>
              <a:rPr lang="en-GB" dirty="0" smtClean="0"/>
              <a:t>Attributes</a:t>
            </a:r>
          </a:p>
          <a:p>
            <a:pPr lvl="1"/>
            <a:r>
              <a:rPr lang="en-GB" dirty="0" smtClean="0"/>
              <a:t>Methods</a:t>
            </a:r>
          </a:p>
          <a:p>
            <a:endParaRPr lang="en-GB" dirty="0" smtClean="0"/>
          </a:p>
          <a:p>
            <a:endParaRPr lang="en-GB" dirty="0" smtClean="0"/>
          </a:p>
          <a:p>
            <a:r>
              <a:rPr lang="en-GB" dirty="0" smtClean="0"/>
              <a:t>Relationships between classes</a:t>
            </a:r>
          </a:p>
          <a:p>
            <a:pPr lvl="1"/>
            <a:r>
              <a:rPr lang="en-GB" dirty="0" smtClean="0"/>
              <a:t>How are classes related?</a:t>
            </a:r>
          </a:p>
        </p:txBody>
      </p:sp>
      <p:sp>
        <p:nvSpPr>
          <p:cNvPr id="4" name="Rectangle 3"/>
          <p:cNvSpPr/>
          <p:nvPr/>
        </p:nvSpPr>
        <p:spPr>
          <a:xfrm>
            <a:off x="5508104" y="2224028"/>
            <a:ext cx="2249334" cy="98894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p:cNvSpPr/>
          <p:nvPr/>
        </p:nvSpPr>
        <p:spPr>
          <a:xfrm>
            <a:off x="5508104" y="1719972"/>
            <a:ext cx="2249334" cy="50405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p:cNvSpPr/>
          <p:nvPr/>
        </p:nvSpPr>
        <p:spPr>
          <a:xfrm>
            <a:off x="5724128" y="1700808"/>
            <a:ext cx="1593310" cy="523220"/>
          </a:xfrm>
          <a:prstGeom prst="rect">
            <a:avLst/>
          </a:prstGeom>
        </p:spPr>
        <p:txBody>
          <a:bodyPr wrap="square">
            <a:spAutoFit/>
          </a:bodyPr>
          <a:lstStyle/>
          <a:p>
            <a:r>
              <a:rPr lang="en-GB" sz="2800" dirty="0" smtClean="0"/>
              <a:t>Person</a:t>
            </a:r>
          </a:p>
        </p:txBody>
      </p:sp>
      <p:sp>
        <p:nvSpPr>
          <p:cNvPr id="7" name="Rectangle 6"/>
          <p:cNvSpPr/>
          <p:nvPr/>
        </p:nvSpPr>
        <p:spPr>
          <a:xfrm>
            <a:off x="5508104" y="3212976"/>
            <a:ext cx="2249334" cy="86409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p:cNvSpPr/>
          <p:nvPr/>
        </p:nvSpPr>
        <p:spPr>
          <a:xfrm>
            <a:off x="5563026" y="2260029"/>
            <a:ext cx="2249334" cy="2246769"/>
          </a:xfrm>
          <a:prstGeom prst="rect">
            <a:avLst/>
          </a:prstGeom>
        </p:spPr>
        <p:txBody>
          <a:bodyPr wrap="none">
            <a:spAutoFit/>
          </a:bodyPr>
          <a:lstStyle/>
          <a:p>
            <a:r>
              <a:rPr lang="en-GB" sz="2800" dirty="0" smtClean="0"/>
              <a:t>name</a:t>
            </a:r>
          </a:p>
          <a:p>
            <a:r>
              <a:rPr lang="en-GB" sz="2800" dirty="0" smtClean="0"/>
              <a:t>phone number</a:t>
            </a:r>
          </a:p>
          <a:p>
            <a:r>
              <a:rPr lang="en-GB" sz="2800" dirty="0" err="1" smtClean="0"/>
              <a:t>setNumber</a:t>
            </a:r>
            <a:endParaRPr lang="en-GB" sz="2800" dirty="0" smtClean="0"/>
          </a:p>
          <a:p>
            <a:r>
              <a:rPr lang="en-GB" sz="2800" dirty="0" err="1" smtClean="0"/>
              <a:t>sendText</a:t>
            </a:r>
            <a:endParaRPr lang="en-GB" sz="2800" dirty="0" smtClean="0"/>
          </a:p>
          <a:p>
            <a:endParaRPr lang="en-GB" sz="2800" dirty="0"/>
          </a:p>
        </p:txBody>
      </p:sp>
    </p:spTree>
    <p:extLst>
      <p:ext uri="{BB962C8B-B14F-4D97-AF65-F5344CB8AC3E}">
        <p14:creationId xmlns:p14="http://schemas.microsoft.com/office/powerpoint/2010/main" val="177964923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Are Classes Related?</a:t>
            </a:r>
            <a:endParaRPr lang="en-GB" dirty="0"/>
          </a:p>
        </p:txBody>
      </p:sp>
      <p:sp>
        <p:nvSpPr>
          <p:cNvPr id="3" name="Content Placeholder 2"/>
          <p:cNvSpPr>
            <a:spLocks noGrp="1"/>
          </p:cNvSpPr>
          <p:nvPr>
            <p:ph idx="1"/>
          </p:nvPr>
        </p:nvSpPr>
        <p:spPr>
          <a:xfrm>
            <a:off x="762000" y="1412776"/>
            <a:ext cx="7543800" cy="720080"/>
          </a:xfrm>
        </p:spPr>
        <p:txBody>
          <a:bodyPr/>
          <a:lstStyle/>
          <a:p>
            <a:r>
              <a:rPr lang="en-GB" dirty="0" smtClean="0"/>
              <a:t>An </a:t>
            </a:r>
            <a:r>
              <a:rPr lang="en-GB" dirty="0" err="1" smtClean="0"/>
              <a:t>AddressBook</a:t>
            </a:r>
            <a:r>
              <a:rPr lang="en-GB" dirty="0" smtClean="0"/>
              <a:t> </a:t>
            </a:r>
            <a:r>
              <a:rPr lang="en-GB" u="sng" dirty="0" smtClean="0"/>
              <a:t>contains</a:t>
            </a:r>
            <a:r>
              <a:rPr lang="en-GB" dirty="0" smtClean="0"/>
              <a:t> many Persons</a:t>
            </a:r>
            <a:endParaRPr lang="en-GB" dirty="0"/>
          </a:p>
        </p:txBody>
      </p:sp>
      <p:sp>
        <p:nvSpPr>
          <p:cNvPr id="4" name="Rectangle 3"/>
          <p:cNvSpPr/>
          <p:nvPr/>
        </p:nvSpPr>
        <p:spPr bwMode="auto">
          <a:xfrm>
            <a:off x="5504656" y="2492896"/>
            <a:ext cx="2252782" cy="533673"/>
          </a:xfrm>
          <a:prstGeom prst="rect">
            <a:avLst/>
          </a:prstGeom>
          <a:noFill/>
          <a:ln w="28575" cap="flat" cmpd="sng" algn="ctr">
            <a:solidFill>
              <a:srgbClr val="000000"/>
            </a:solidFill>
            <a:prstDash val="solid"/>
            <a:round/>
            <a:headEnd type="none" w="med" len="med"/>
            <a:tailEnd type="none" w="med" len="med"/>
          </a:ln>
          <a:effectLst/>
        </p:spPr>
        <p:txBody>
          <a:bodyPr wrap="none"/>
          <a:lstStyle/>
          <a:p>
            <a:pPr>
              <a:defRPr/>
            </a:pPr>
            <a:endParaRPr lang="en-GB">
              <a:latin typeface="Tahoma" pitchFamily="-108" charset="0"/>
              <a:ea typeface="Times New Roman" pitchFamily="-108" charset="0"/>
              <a:cs typeface="Times New Roman" pitchFamily="-108" charset="0"/>
            </a:endParaRPr>
          </a:p>
        </p:txBody>
      </p:sp>
      <p:sp>
        <p:nvSpPr>
          <p:cNvPr id="5" name="Rectangle 4"/>
          <p:cNvSpPr/>
          <p:nvPr/>
        </p:nvSpPr>
        <p:spPr bwMode="auto">
          <a:xfrm>
            <a:off x="1547664" y="2492896"/>
            <a:ext cx="2249334" cy="504056"/>
          </a:xfrm>
          <a:prstGeom prst="rect">
            <a:avLst/>
          </a:prstGeom>
          <a:noFill/>
          <a:ln w="28575" cap="flat" cmpd="sng" algn="ctr">
            <a:solidFill>
              <a:srgbClr val="000000"/>
            </a:solidFill>
            <a:prstDash val="solid"/>
            <a:round/>
            <a:headEnd type="none" w="med" len="med"/>
            <a:tailEnd type="none" w="med" len="med"/>
          </a:ln>
          <a:effectLst/>
        </p:spPr>
        <p:txBody>
          <a:bodyPr wrap="none"/>
          <a:lstStyle/>
          <a:p>
            <a:pPr>
              <a:defRPr/>
            </a:pPr>
            <a:endParaRPr lang="en-GB">
              <a:latin typeface="Tahoma" pitchFamily="-108" charset="0"/>
              <a:ea typeface="Times New Roman" pitchFamily="-108" charset="0"/>
              <a:cs typeface="Times New Roman" pitchFamily="-108" charset="0"/>
            </a:endParaRPr>
          </a:p>
        </p:txBody>
      </p:sp>
      <p:cxnSp>
        <p:nvCxnSpPr>
          <p:cNvPr id="6" name="Straight Arrow Connector 8"/>
          <p:cNvCxnSpPr>
            <a:cxnSpLocks noChangeShapeType="1"/>
          </p:cNvCxnSpPr>
          <p:nvPr/>
        </p:nvCxnSpPr>
        <p:spPr bwMode="auto">
          <a:xfrm>
            <a:off x="3779912" y="3183359"/>
            <a:ext cx="1728192" cy="0"/>
          </a:xfrm>
          <a:prstGeom prst="straightConnector1">
            <a:avLst/>
          </a:prstGeom>
          <a:noFill/>
          <a:ln w="28575" cmpd="sng">
            <a:solidFill>
              <a:srgbClr val="000000"/>
            </a:solidFill>
            <a:prstDash val="solid"/>
            <a:round/>
            <a:headEnd type="none"/>
            <a:tailEnd type="none" w="med" len="med"/>
          </a:ln>
          <a:effectLst/>
          <a:extLst>
            <a:ext uri="{909E8E84-426E-40dd-AFC4-6F175D3DCCD1}">
              <a14:hiddenFill xmlns:a14="http://schemas.microsoft.com/office/drawing/2010/main">
                <a:noFill/>
              </a14:hiddenFill>
            </a:ext>
          </a:extLst>
        </p:spPr>
      </p:cxnSp>
      <p:sp>
        <p:nvSpPr>
          <p:cNvPr id="7" name="TextBox 9"/>
          <p:cNvSpPr txBox="1">
            <a:spLocks noChangeArrowheads="1"/>
          </p:cNvSpPr>
          <p:nvPr/>
        </p:nvSpPr>
        <p:spPr bwMode="auto">
          <a:xfrm>
            <a:off x="1547664" y="2492896"/>
            <a:ext cx="2139578"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ahoma" charset="0"/>
                <a:ea typeface="ＭＳ Ｐゴシック" charset="0"/>
                <a:cs typeface="Times New Roman" charset="0"/>
              </a:defRPr>
            </a:lvl1pPr>
            <a:lvl2pPr marL="37931725" indent="-37474525" eaLnBrk="0" hangingPunct="0">
              <a:defRPr sz="2400">
                <a:solidFill>
                  <a:schemeClr val="tx1"/>
                </a:solidFill>
                <a:latin typeface="Tahoma" charset="0"/>
                <a:ea typeface="Times New Roman" charset="0"/>
                <a:cs typeface="Times New Roman" charset="0"/>
              </a:defRPr>
            </a:lvl2pPr>
            <a:lvl3pPr eaLnBrk="0" hangingPunct="0">
              <a:defRPr sz="2400">
                <a:solidFill>
                  <a:schemeClr val="tx1"/>
                </a:solidFill>
                <a:latin typeface="Tahoma" charset="0"/>
                <a:ea typeface="Times New Roman" charset="0"/>
                <a:cs typeface="Times New Roman" charset="0"/>
              </a:defRPr>
            </a:lvl3pPr>
            <a:lvl4pPr eaLnBrk="0" hangingPunct="0">
              <a:defRPr sz="2400">
                <a:solidFill>
                  <a:schemeClr val="tx1"/>
                </a:solidFill>
                <a:latin typeface="Tahoma" charset="0"/>
                <a:ea typeface="Times New Roman" charset="0"/>
                <a:cs typeface="Times New Roman" charset="0"/>
              </a:defRPr>
            </a:lvl4pPr>
            <a:lvl5pPr eaLnBrk="0" hangingPunct="0">
              <a:defRPr sz="2400">
                <a:solidFill>
                  <a:schemeClr val="tx1"/>
                </a:solidFill>
                <a:latin typeface="Tahoma" charset="0"/>
                <a:ea typeface="Times New Roman" charset="0"/>
                <a:cs typeface="Times New Roman" charset="0"/>
              </a:defRPr>
            </a:lvl5pPr>
            <a:lvl6pPr marL="457200" eaLnBrk="0" fontAlgn="base" hangingPunct="0">
              <a:spcBef>
                <a:spcPct val="0"/>
              </a:spcBef>
              <a:spcAft>
                <a:spcPct val="0"/>
              </a:spcAft>
              <a:defRPr sz="2400">
                <a:solidFill>
                  <a:schemeClr val="tx1"/>
                </a:solidFill>
                <a:latin typeface="Tahoma" charset="0"/>
                <a:ea typeface="Times New Roman" charset="0"/>
                <a:cs typeface="Times New Roman" charset="0"/>
              </a:defRPr>
            </a:lvl6pPr>
            <a:lvl7pPr marL="914400" eaLnBrk="0" fontAlgn="base" hangingPunct="0">
              <a:spcBef>
                <a:spcPct val="0"/>
              </a:spcBef>
              <a:spcAft>
                <a:spcPct val="0"/>
              </a:spcAft>
              <a:defRPr sz="2400">
                <a:solidFill>
                  <a:schemeClr val="tx1"/>
                </a:solidFill>
                <a:latin typeface="Tahoma" charset="0"/>
                <a:ea typeface="Times New Roman" charset="0"/>
                <a:cs typeface="Times New Roman" charset="0"/>
              </a:defRPr>
            </a:lvl7pPr>
            <a:lvl8pPr marL="1371600" eaLnBrk="0" fontAlgn="base" hangingPunct="0">
              <a:spcBef>
                <a:spcPct val="0"/>
              </a:spcBef>
              <a:spcAft>
                <a:spcPct val="0"/>
              </a:spcAft>
              <a:defRPr sz="2400">
                <a:solidFill>
                  <a:schemeClr val="tx1"/>
                </a:solidFill>
                <a:latin typeface="Tahoma" charset="0"/>
                <a:ea typeface="Times New Roman" charset="0"/>
                <a:cs typeface="Times New Roman" charset="0"/>
              </a:defRPr>
            </a:lvl8pPr>
            <a:lvl9pPr marL="1828800" eaLnBrk="0" fontAlgn="base" hangingPunct="0">
              <a:spcBef>
                <a:spcPct val="0"/>
              </a:spcBef>
              <a:spcAft>
                <a:spcPct val="0"/>
              </a:spcAft>
              <a:defRPr sz="2400">
                <a:solidFill>
                  <a:schemeClr val="tx1"/>
                </a:solidFill>
                <a:latin typeface="Tahoma" charset="0"/>
                <a:ea typeface="Times New Roman" charset="0"/>
                <a:cs typeface="Times New Roman" charset="0"/>
              </a:defRPr>
            </a:lvl9pPr>
          </a:lstStyle>
          <a:p>
            <a:pPr eaLnBrk="1" hangingPunct="1"/>
            <a:r>
              <a:rPr lang="en-GB" sz="2800" dirty="0" err="1" smtClean="0">
                <a:solidFill>
                  <a:srgbClr val="000000"/>
                </a:solidFill>
                <a:latin typeface="+mn-lt"/>
              </a:rPr>
              <a:t>AddressBook</a:t>
            </a:r>
            <a:endParaRPr lang="en-GB" sz="2800" dirty="0" smtClean="0">
              <a:solidFill>
                <a:srgbClr val="000000"/>
              </a:solidFill>
              <a:latin typeface="+mn-lt"/>
            </a:endParaRPr>
          </a:p>
          <a:p>
            <a:pPr eaLnBrk="1" hangingPunct="1"/>
            <a:r>
              <a:rPr lang="en-GB" sz="2800" dirty="0" smtClean="0">
                <a:solidFill>
                  <a:srgbClr val="000000"/>
                </a:solidFill>
                <a:latin typeface="+mn-lt"/>
              </a:rPr>
              <a:t>number</a:t>
            </a:r>
          </a:p>
          <a:p>
            <a:pPr eaLnBrk="1" hangingPunct="1"/>
            <a:endParaRPr lang="en-GB" sz="2800" dirty="0">
              <a:solidFill>
                <a:srgbClr val="000000"/>
              </a:solidFill>
              <a:latin typeface="+mn-lt"/>
            </a:endParaRPr>
          </a:p>
          <a:p>
            <a:pPr eaLnBrk="1" hangingPunct="1"/>
            <a:r>
              <a:rPr lang="en-GB" sz="2800" dirty="0" err="1" smtClean="0">
                <a:solidFill>
                  <a:srgbClr val="000000"/>
                </a:solidFill>
                <a:latin typeface="+mn-lt"/>
              </a:rPr>
              <a:t>addContact</a:t>
            </a:r>
            <a:endParaRPr lang="en-GB" sz="2800" dirty="0" smtClean="0">
              <a:solidFill>
                <a:srgbClr val="000000"/>
              </a:solidFill>
              <a:latin typeface="+mn-lt"/>
            </a:endParaRPr>
          </a:p>
          <a:p>
            <a:pPr eaLnBrk="1" hangingPunct="1"/>
            <a:r>
              <a:rPr lang="en-GB" sz="2800" dirty="0" err="1" smtClean="0">
                <a:solidFill>
                  <a:srgbClr val="000000"/>
                </a:solidFill>
                <a:latin typeface="+mn-lt"/>
              </a:rPr>
              <a:t>findContact</a:t>
            </a:r>
            <a:endParaRPr lang="en-GB" sz="2800" dirty="0">
              <a:solidFill>
                <a:srgbClr val="000000"/>
              </a:solidFill>
              <a:latin typeface="+mn-lt"/>
            </a:endParaRPr>
          </a:p>
        </p:txBody>
      </p:sp>
      <p:sp>
        <p:nvSpPr>
          <p:cNvPr id="8" name="TextBox 10"/>
          <p:cNvSpPr txBox="1">
            <a:spLocks noChangeArrowheads="1"/>
          </p:cNvSpPr>
          <p:nvPr/>
        </p:nvSpPr>
        <p:spPr bwMode="auto">
          <a:xfrm>
            <a:off x="5556040" y="2492896"/>
            <a:ext cx="11621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ahoma" charset="0"/>
                <a:ea typeface="ＭＳ Ｐゴシック" charset="0"/>
                <a:cs typeface="Times New Roman" charset="0"/>
              </a:defRPr>
            </a:lvl1pPr>
            <a:lvl2pPr marL="37931725" indent="-37474525" eaLnBrk="0" hangingPunct="0">
              <a:defRPr sz="2400">
                <a:solidFill>
                  <a:schemeClr val="tx1"/>
                </a:solidFill>
                <a:latin typeface="Tahoma" charset="0"/>
                <a:ea typeface="Times New Roman" charset="0"/>
                <a:cs typeface="Times New Roman" charset="0"/>
              </a:defRPr>
            </a:lvl2pPr>
            <a:lvl3pPr eaLnBrk="0" hangingPunct="0">
              <a:defRPr sz="2400">
                <a:solidFill>
                  <a:schemeClr val="tx1"/>
                </a:solidFill>
                <a:latin typeface="Tahoma" charset="0"/>
                <a:ea typeface="Times New Roman" charset="0"/>
                <a:cs typeface="Times New Roman" charset="0"/>
              </a:defRPr>
            </a:lvl3pPr>
            <a:lvl4pPr eaLnBrk="0" hangingPunct="0">
              <a:defRPr sz="2400">
                <a:solidFill>
                  <a:schemeClr val="tx1"/>
                </a:solidFill>
                <a:latin typeface="Tahoma" charset="0"/>
                <a:ea typeface="Times New Roman" charset="0"/>
                <a:cs typeface="Times New Roman" charset="0"/>
              </a:defRPr>
            </a:lvl4pPr>
            <a:lvl5pPr eaLnBrk="0" hangingPunct="0">
              <a:defRPr sz="2400">
                <a:solidFill>
                  <a:schemeClr val="tx1"/>
                </a:solidFill>
                <a:latin typeface="Tahoma" charset="0"/>
                <a:ea typeface="Times New Roman" charset="0"/>
                <a:cs typeface="Times New Roman" charset="0"/>
              </a:defRPr>
            </a:lvl5pPr>
            <a:lvl6pPr marL="457200" eaLnBrk="0" fontAlgn="base" hangingPunct="0">
              <a:spcBef>
                <a:spcPct val="0"/>
              </a:spcBef>
              <a:spcAft>
                <a:spcPct val="0"/>
              </a:spcAft>
              <a:defRPr sz="2400">
                <a:solidFill>
                  <a:schemeClr val="tx1"/>
                </a:solidFill>
                <a:latin typeface="Tahoma" charset="0"/>
                <a:ea typeface="Times New Roman" charset="0"/>
                <a:cs typeface="Times New Roman" charset="0"/>
              </a:defRPr>
            </a:lvl6pPr>
            <a:lvl7pPr marL="914400" eaLnBrk="0" fontAlgn="base" hangingPunct="0">
              <a:spcBef>
                <a:spcPct val="0"/>
              </a:spcBef>
              <a:spcAft>
                <a:spcPct val="0"/>
              </a:spcAft>
              <a:defRPr sz="2400">
                <a:solidFill>
                  <a:schemeClr val="tx1"/>
                </a:solidFill>
                <a:latin typeface="Tahoma" charset="0"/>
                <a:ea typeface="Times New Roman" charset="0"/>
                <a:cs typeface="Times New Roman" charset="0"/>
              </a:defRPr>
            </a:lvl7pPr>
            <a:lvl8pPr marL="1371600" eaLnBrk="0" fontAlgn="base" hangingPunct="0">
              <a:spcBef>
                <a:spcPct val="0"/>
              </a:spcBef>
              <a:spcAft>
                <a:spcPct val="0"/>
              </a:spcAft>
              <a:defRPr sz="2400">
                <a:solidFill>
                  <a:schemeClr val="tx1"/>
                </a:solidFill>
                <a:latin typeface="Tahoma" charset="0"/>
                <a:ea typeface="Times New Roman" charset="0"/>
                <a:cs typeface="Times New Roman" charset="0"/>
              </a:defRPr>
            </a:lvl8pPr>
            <a:lvl9pPr marL="1828800" eaLnBrk="0" fontAlgn="base" hangingPunct="0">
              <a:spcBef>
                <a:spcPct val="0"/>
              </a:spcBef>
              <a:spcAft>
                <a:spcPct val="0"/>
              </a:spcAft>
              <a:defRPr sz="2400">
                <a:solidFill>
                  <a:schemeClr val="tx1"/>
                </a:solidFill>
                <a:latin typeface="Tahoma" charset="0"/>
                <a:ea typeface="Times New Roman" charset="0"/>
                <a:cs typeface="Times New Roman" charset="0"/>
              </a:defRPr>
            </a:lvl9pPr>
          </a:lstStyle>
          <a:p>
            <a:pPr eaLnBrk="1" hangingPunct="1"/>
            <a:r>
              <a:rPr lang="en-GB" sz="2800" dirty="0" smtClean="0">
                <a:solidFill>
                  <a:srgbClr val="000000"/>
                </a:solidFill>
                <a:latin typeface="+mn-lt"/>
              </a:rPr>
              <a:t>Person</a:t>
            </a:r>
            <a:endParaRPr lang="en-GB" sz="2800" dirty="0">
              <a:solidFill>
                <a:srgbClr val="000000"/>
              </a:solidFill>
              <a:latin typeface="+mn-lt"/>
            </a:endParaRPr>
          </a:p>
        </p:txBody>
      </p:sp>
      <p:sp>
        <p:nvSpPr>
          <p:cNvPr id="12" name="Rectangle 11"/>
          <p:cNvSpPr/>
          <p:nvPr/>
        </p:nvSpPr>
        <p:spPr>
          <a:xfrm>
            <a:off x="3802360" y="2751311"/>
            <a:ext cx="1646605" cy="461665"/>
          </a:xfrm>
          <a:prstGeom prst="rect">
            <a:avLst/>
          </a:prstGeom>
        </p:spPr>
        <p:txBody>
          <a:bodyPr wrap="none">
            <a:spAutoFit/>
          </a:bodyPr>
          <a:lstStyle/>
          <a:p>
            <a:r>
              <a:rPr lang="en-GB" sz="2400" dirty="0" smtClean="0">
                <a:solidFill>
                  <a:srgbClr val="000000"/>
                </a:solidFill>
                <a:latin typeface="+mn-lt"/>
                <a:cs typeface="Tahoma"/>
              </a:rPr>
              <a:t>1               *</a:t>
            </a:r>
            <a:endParaRPr lang="en-GB" sz="2400" dirty="0">
              <a:latin typeface="+mn-lt"/>
              <a:cs typeface="Tahoma"/>
            </a:endParaRPr>
          </a:p>
        </p:txBody>
      </p:sp>
      <p:sp>
        <p:nvSpPr>
          <p:cNvPr id="13" name="Rectangle 12"/>
          <p:cNvSpPr/>
          <p:nvPr/>
        </p:nvSpPr>
        <p:spPr>
          <a:xfrm>
            <a:off x="5508104" y="3016116"/>
            <a:ext cx="2249334" cy="988948"/>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Rectangle 13"/>
          <p:cNvSpPr/>
          <p:nvPr/>
        </p:nvSpPr>
        <p:spPr>
          <a:xfrm>
            <a:off x="5508104" y="4005064"/>
            <a:ext cx="2249334" cy="864096"/>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ectangle 15"/>
          <p:cNvSpPr/>
          <p:nvPr/>
        </p:nvSpPr>
        <p:spPr>
          <a:xfrm>
            <a:off x="5563026" y="2996952"/>
            <a:ext cx="2249334" cy="1815882"/>
          </a:xfrm>
          <a:prstGeom prst="rect">
            <a:avLst/>
          </a:prstGeom>
        </p:spPr>
        <p:txBody>
          <a:bodyPr wrap="none">
            <a:spAutoFit/>
          </a:bodyPr>
          <a:lstStyle/>
          <a:p>
            <a:r>
              <a:rPr lang="en-GB" sz="2800" dirty="0" smtClean="0"/>
              <a:t>name</a:t>
            </a:r>
          </a:p>
          <a:p>
            <a:r>
              <a:rPr lang="en-GB" sz="2800" dirty="0" smtClean="0"/>
              <a:t>phone number</a:t>
            </a:r>
          </a:p>
          <a:p>
            <a:r>
              <a:rPr lang="en-GB" sz="2800" dirty="0" err="1" smtClean="0"/>
              <a:t>setNumber</a:t>
            </a:r>
            <a:endParaRPr lang="en-GB" sz="2800" dirty="0" smtClean="0"/>
          </a:p>
          <a:p>
            <a:r>
              <a:rPr lang="en-GB" sz="2800" dirty="0" err="1" smtClean="0"/>
              <a:t>sendText</a:t>
            </a:r>
            <a:endParaRPr lang="en-GB" sz="2800" dirty="0" smtClean="0"/>
          </a:p>
        </p:txBody>
      </p:sp>
      <p:sp>
        <p:nvSpPr>
          <p:cNvPr id="17" name="Rectangle 16"/>
          <p:cNvSpPr/>
          <p:nvPr/>
        </p:nvSpPr>
        <p:spPr>
          <a:xfrm>
            <a:off x="1547664" y="2996952"/>
            <a:ext cx="2249334" cy="576064"/>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Rectangle 17"/>
          <p:cNvSpPr/>
          <p:nvPr/>
        </p:nvSpPr>
        <p:spPr>
          <a:xfrm>
            <a:off x="1547664" y="3573016"/>
            <a:ext cx="2249334" cy="1276980"/>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7859144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Knows-About and Has-A</a:t>
            </a:r>
            <a:endParaRPr lang="en-GB" dirty="0"/>
          </a:p>
        </p:txBody>
      </p:sp>
      <p:sp>
        <p:nvSpPr>
          <p:cNvPr id="3" name="Content Placeholder 2"/>
          <p:cNvSpPr>
            <a:spLocks noGrp="1"/>
          </p:cNvSpPr>
          <p:nvPr>
            <p:ph idx="1"/>
          </p:nvPr>
        </p:nvSpPr>
        <p:spPr>
          <a:xfrm>
            <a:off x="762000" y="1412776"/>
            <a:ext cx="7543800" cy="1296144"/>
          </a:xfrm>
        </p:spPr>
        <p:txBody>
          <a:bodyPr>
            <a:normAutofit fontScale="92500" lnSpcReduction="20000"/>
          </a:bodyPr>
          <a:lstStyle/>
          <a:p>
            <a:r>
              <a:rPr lang="en-GB" dirty="0" smtClean="0"/>
              <a:t>An </a:t>
            </a:r>
            <a:r>
              <a:rPr lang="en-GB" dirty="0" err="1" smtClean="0"/>
              <a:t>AddressBook</a:t>
            </a:r>
            <a:r>
              <a:rPr lang="en-GB" dirty="0" smtClean="0"/>
              <a:t> contains many Persons</a:t>
            </a:r>
          </a:p>
          <a:p>
            <a:r>
              <a:rPr lang="en-GB" dirty="0" smtClean="0"/>
              <a:t>The </a:t>
            </a:r>
            <a:r>
              <a:rPr lang="en-GB" dirty="0" err="1" smtClean="0"/>
              <a:t>AddressBook</a:t>
            </a:r>
            <a:r>
              <a:rPr lang="en-GB" dirty="0" smtClean="0"/>
              <a:t> contains groups</a:t>
            </a:r>
          </a:p>
          <a:p>
            <a:r>
              <a:rPr lang="en-GB" dirty="0" smtClean="0"/>
              <a:t>People are in groups</a:t>
            </a:r>
            <a:endParaRPr lang="en-GB" dirty="0"/>
          </a:p>
        </p:txBody>
      </p:sp>
      <p:sp>
        <p:nvSpPr>
          <p:cNvPr id="5" name="Rectangle 4"/>
          <p:cNvSpPr/>
          <p:nvPr/>
        </p:nvSpPr>
        <p:spPr bwMode="auto">
          <a:xfrm>
            <a:off x="976829" y="3068960"/>
            <a:ext cx="1944216" cy="504056"/>
          </a:xfrm>
          <a:prstGeom prst="rect">
            <a:avLst/>
          </a:prstGeom>
          <a:noFill/>
          <a:ln w="28575" cap="flat" cmpd="sng" algn="ctr">
            <a:solidFill>
              <a:srgbClr val="000000"/>
            </a:solidFill>
            <a:prstDash val="solid"/>
            <a:round/>
            <a:headEnd type="none" w="med" len="med"/>
            <a:tailEnd type="none" w="med" len="med"/>
          </a:ln>
          <a:effectLst/>
        </p:spPr>
        <p:txBody>
          <a:bodyPr wrap="none"/>
          <a:lstStyle/>
          <a:p>
            <a:pPr>
              <a:defRPr/>
            </a:pPr>
            <a:endParaRPr lang="en-GB">
              <a:latin typeface="Tahoma" pitchFamily="-108" charset="0"/>
              <a:ea typeface="Times New Roman" pitchFamily="-108" charset="0"/>
              <a:cs typeface="Times New Roman" pitchFamily="-108" charset="0"/>
            </a:endParaRPr>
          </a:p>
        </p:txBody>
      </p:sp>
      <p:cxnSp>
        <p:nvCxnSpPr>
          <p:cNvPr id="6" name="Straight Arrow Connector 8"/>
          <p:cNvCxnSpPr>
            <a:cxnSpLocks noChangeShapeType="1"/>
          </p:cNvCxnSpPr>
          <p:nvPr/>
        </p:nvCxnSpPr>
        <p:spPr bwMode="auto">
          <a:xfrm>
            <a:off x="2915816" y="3717032"/>
            <a:ext cx="2880320" cy="1588"/>
          </a:xfrm>
          <a:prstGeom prst="straightConnector1">
            <a:avLst/>
          </a:prstGeom>
          <a:noFill/>
          <a:ln w="28575" cmpd="sng">
            <a:solidFill>
              <a:srgbClr val="000000"/>
            </a:solidFill>
            <a:prstDash val="solid"/>
            <a:round/>
            <a:headEnd type="none"/>
            <a:tailEnd type="none" w="med" len="med"/>
          </a:ln>
          <a:effectLst/>
          <a:extLst>
            <a:ext uri="{909E8E84-426E-40dd-AFC4-6F175D3DCCD1}">
              <a14:hiddenFill xmlns:a14="http://schemas.microsoft.com/office/drawing/2010/main">
                <a:noFill/>
              </a14:hiddenFill>
            </a:ext>
          </a:extLst>
        </p:spPr>
      </p:cxnSp>
      <p:sp>
        <p:nvSpPr>
          <p:cNvPr id="7" name="TextBox 9"/>
          <p:cNvSpPr txBox="1">
            <a:spLocks noChangeArrowheads="1"/>
          </p:cNvSpPr>
          <p:nvPr/>
        </p:nvSpPr>
        <p:spPr bwMode="auto">
          <a:xfrm>
            <a:off x="971600" y="3068960"/>
            <a:ext cx="187743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ahoma" charset="0"/>
                <a:ea typeface="ＭＳ Ｐゴシック" charset="0"/>
                <a:cs typeface="Times New Roman" charset="0"/>
              </a:defRPr>
            </a:lvl1pPr>
            <a:lvl2pPr marL="37931725" indent="-37474525" eaLnBrk="0" hangingPunct="0">
              <a:defRPr sz="2400">
                <a:solidFill>
                  <a:schemeClr val="tx1"/>
                </a:solidFill>
                <a:latin typeface="Tahoma" charset="0"/>
                <a:ea typeface="Times New Roman" charset="0"/>
                <a:cs typeface="Times New Roman" charset="0"/>
              </a:defRPr>
            </a:lvl2pPr>
            <a:lvl3pPr eaLnBrk="0" hangingPunct="0">
              <a:defRPr sz="2400">
                <a:solidFill>
                  <a:schemeClr val="tx1"/>
                </a:solidFill>
                <a:latin typeface="Tahoma" charset="0"/>
                <a:ea typeface="Times New Roman" charset="0"/>
                <a:cs typeface="Times New Roman" charset="0"/>
              </a:defRPr>
            </a:lvl3pPr>
            <a:lvl4pPr eaLnBrk="0" hangingPunct="0">
              <a:defRPr sz="2400">
                <a:solidFill>
                  <a:schemeClr val="tx1"/>
                </a:solidFill>
                <a:latin typeface="Tahoma" charset="0"/>
                <a:ea typeface="Times New Roman" charset="0"/>
                <a:cs typeface="Times New Roman" charset="0"/>
              </a:defRPr>
            </a:lvl4pPr>
            <a:lvl5pPr eaLnBrk="0" hangingPunct="0">
              <a:defRPr sz="2400">
                <a:solidFill>
                  <a:schemeClr val="tx1"/>
                </a:solidFill>
                <a:latin typeface="Tahoma" charset="0"/>
                <a:ea typeface="Times New Roman" charset="0"/>
                <a:cs typeface="Times New Roman" charset="0"/>
              </a:defRPr>
            </a:lvl5pPr>
            <a:lvl6pPr marL="457200" eaLnBrk="0" fontAlgn="base" hangingPunct="0">
              <a:spcBef>
                <a:spcPct val="0"/>
              </a:spcBef>
              <a:spcAft>
                <a:spcPct val="0"/>
              </a:spcAft>
              <a:defRPr sz="2400">
                <a:solidFill>
                  <a:schemeClr val="tx1"/>
                </a:solidFill>
                <a:latin typeface="Tahoma" charset="0"/>
                <a:ea typeface="Times New Roman" charset="0"/>
                <a:cs typeface="Times New Roman" charset="0"/>
              </a:defRPr>
            </a:lvl6pPr>
            <a:lvl7pPr marL="914400" eaLnBrk="0" fontAlgn="base" hangingPunct="0">
              <a:spcBef>
                <a:spcPct val="0"/>
              </a:spcBef>
              <a:spcAft>
                <a:spcPct val="0"/>
              </a:spcAft>
              <a:defRPr sz="2400">
                <a:solidFill>
                  <a:schemeClr val="tx1"/>
                </a:solidFill>
                <a:latin typeface="Tahoma" charset="0"/>
                <a:ea typeface="Times New Roman" charset="0"/>
                <a:cs typeface="Times New Roman" charset="0"/>
              </a:defRPr>
            </a:lvl7pPr>
            <a:lvl8pPr marL="1371600" eaLnBrk="0" fontAlgn="base" hangingPunct="0">
              <a:spcBef>
                <a:spcPct val="0"/>
              </a:spcBef>
              <a:spcAft>
                <a:spcPct val="0"/>
              </a:spcAft>
              <a:defRPr sz="2400">
                <a:solidFill>
                  <a:schemeClr val="tx1"/>
                </a:solidFill>
                <a:latin typeface="Tahoma" charset="0"/>
                <a:ea typeface="Times New Roman" charset="0"/>
                <a:cs typeface="Times New Roman" charset="0"/>
              </a:defRPr>
            </a:lvl8pPr>
            <a:lvl9pPr marL="1828800" eaLnBrk="0" fontAlgn="base" hangingPunct="0">
              <a:spcBef>
                <a:spcPct val="0"/>
              </a:spcBef>
              <a:spcAft>
                <a:spcPct val="0"/>
              </a:spcAft>
              <a:defRPr sz="2400">
                <a:solidFill>
                  <a:schemeClr val="tx1"/>
                </a:solidFill>
                <a:latin typeface="Tahoma" charset="0"/>
                <a:ea typeface="Times New Roman" charset="0"/>
                <a:cs typeface="Times New Roman" charset="0"/>
              </a:defRPr>
            </a:lvl9pPr>
          </a:lstStyle>
          <a:p>
            <a:pPr eaLnBrk="1" hangingPunct="1"/>
            <a:r>
              <a:rPr lang="en-GB" dirty="0" err="1" smtClean="0">
                <a:solidFill>
                  <a:srgbClr val="000000"/>
                </a:solidFill>
                <a:latin typeface="+mn-lt"/>
              </a:rPr>
              <a:t>AddressBook</a:t>
            </a:r>
            <a:endParaRPr lang="en-GB" dirty="0" smtClean="0">
              <a:solidFill>
                <a:srgbClr val="000000"/>
              </a:solidFill>
              <a:latin typeface="+mn-lt"/>
            </a:endParaRPr>
          </a:p>
          <a:p>
            <a:pPr eaLnBrk="1" hangingPunct="1">
              <a:spcBef>
                <a:spcPts val="600"/>
              </a:spcBef>
            </a:pPr>
            <a:r>
              <a:rPr lang="en-GB" dirty="0" smtClean="0">
                <a:solidFill>
                  <a:srgbClr val="000000"/>
                </a:solidFill>
                <a:latin typeface="+mn-lt"/>
              </a:rPr>
              <a:t>number</a:t>
            </a:r>
          </a:p>
          <a:p>
            <a:pPr eaLnBrk="1" hangingPunct="1"/>
            <a:endParaRPr lang="en-GB" dirty="0">
              <a:solidFill>
                <a:srgbClr val="000000"/>
              </a:solidFill>
              <a:latin typeface="+mn-lt"/>
            </a:endParaRPr>
          </a:p>
          <a:p>
            <a:pPr eaLnBrk="1" hangingPunct="1"/>
            <a:r>
              <a:rPr lang="en-GB" dirty="0" err="1" smtClean="0">
                <a:solidFill>
                  <a:srgbClr val="000000"/>
                </a:solidFill>
                <a:latin typeface="+mn-lt"/>
              </a:rPr>
              <a:t>addContact</a:t>
            </a:r>
            <a:endParaRPr lang="en-GB" dirty="0" smtClean="0">
              <a:solidFill>
                <a:srgbClr val="000000"/>
              </a:solidFill>
              <a:latin typeface="+mn-lt"/>
            </a:endParaRPr>
          </a:p>
          <a:p>
            <a:pPr eaLnBrk="1" hangingPunct="1"/>
            <a:r>
              <a:rPr lang="en-GB" dirty="0" err="1" smtClean="0">
                <a:solidFill>
                  <a:srgbClr val="000000"/>
                </a:solidFill>
                <a:latin typeface="+mn-lt"/>
              </a:rPr>
              <a:t>findContact</a:t>
            </a:r>
            <a:endParaRPr lang="en-GB" dirty="0">
              <a:solidFill>
                <a:srgbClr val="000000"/>
              </a:solidFill>
              <a:latin typeface="+mn-lt"/>
            </a:endParaRPr>
          </a:p>
        </p:txBody>
      </p:sp>
      <p:sp>
        <p:nvSpPr>
          <p:cNvPr id="12" name="Rectangle 11"/>
          <p:cNvSpPr/>
          <p:nvPr/>
        </p:nvSpPr>
        <p:spPr>
          <a:xfrm>
            <a:off x="3059832" y="3212976"/>
            <a:ext cx="2677165" cy="461665"/>
          </a:xfrm>
          <a:prstGeom prst="rect">
            <a:avLst/>
          </a:prstGeom>
        </p:spPr>
        <p:txBody>
          <a:bodyPr wrap="square">
            <a:spAutoFit/>
          </a:bodyPr>
          <a:lstStyle/>
          <a:p>
            <a:r>
              <a:rPr lang="en-GB" sz="2400" dirty="0" smtClean="0">
                <a:solidFill>
                  <a:srgbClr val="000000"/>
                </a:solidFill>
                <a:latin typeface="+mn-lt"/>
                <a:cs typeface="Tahoma"/>
              </a:rPr>
              <a:t>1                            *</a:t>
            </a:r>
            <a:endParaRPr lang="en-GB" sz="2400" dirty="0">
              <a:latin typeface="+mn-lt"/>
              <a:cs typeface="Tahoma"/>
            </a:endParaRPr>
          </a:p>
        </p:txBody>
      </p:sp>
      <p:sp>
        <p:nvSpPr>
          <p:cNvPr id="17" name="Rectangle 16"/>
          <p:cNvSpPr/>
          <p:nvPr/>
        </p:nvSpPr>
        <p:spPr>
          <a:xfrm>
            <a:off x="976829" y="3573016"/>
            <a:ext cx="1944216" cy="576064"/>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Rectangle 17"/>
          <p:cNvSpPr/>
          <p:nvPr/>
        </p:nvSpPr>
        <p:spPr>
          <a:xfrm>
            <a:off x="976829" y="4149080"/>
            <a:ext cx="1944216" cy="858872"/>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Rectangle 18"/>
          <p:cNvSpPr/>
          <p:nvPr/>
        </p:nvSpPr>
        <p:spPr bwMode="auto">
          <a:xfrm>
            <a:off x="3491880" y="4802376"/>
            <a:ext cx="1944216" cy="504056"/>
          </a:xfrm>
          <a:prstGeom prst="rect">
            <a:avLst/>
          </a:prstGeom>
          <a:solidFill>
            <a:srgbClr val="FFFFFF"/>
          </a:solidFill>
          <a:ln w="28575" cap="flat" cmpd="sng" algn="ctr">
            <a:solidFill>
              <a:srgbClr val="000000"/>
            </a:solidFill>
            <a:prstDash val="solid"/>
            <a:round/>
            <a:headEnd type="none" w="med" len="med"/>
            <a:tailEnd type="none" w="med" len="med"/>
          </a:ln>
          <a:effectLst/>
        </p:spPr>
        <p:txBody>
          <a:bodyPr wrap="none"/>
          <a:lstStyle/>
          <a:p>
            <a:pPr>
              <a:defRPr/>
            </a:pPr>
            <a:endParaRPr lang="en-GB">
              <a:latin typeface="Tahoma" pitchFamily="-108" charset="0"/>
              <a:ea typeface="Times New Roman" pitchFamily="-108" charset="0"/>
              <a:cs typeface="Times New Roman" pitchFamily="-108" charset="0"/>
            </a:endParaRPr>
          </a:p>
        </p:txBody>
      </p:sp>
      <p:sp>
        <p:nvSpPr>
          <p:cNvPr id="20" name="Rectangle 19"/>
          <p:cNvSpPr/>
          <p:nvPr/>
        </p:nvSpPr>
        <p:spPr>
          <a:xfrm>
            <a:off x="3491880" y="5306432"/>
            <a:ext cx="1944216" cy="576064"/>
          </a:xfrm>
          <a:prstGeom prst="rect">
            <a:avLst/>
          </a:prstGeom>
          <a:solidFill>
            <a:srgbClr val="FFFFFF"/>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1" name="Rectangle 20"/>
          <p:cNvSpPr/>
          <p:nvPr/>
        </p:nvSpPr>
        <p:spPr>
          <a:xfrm>
            <a:off x="3491880" y="5882496"/>
            <a:ext cx="1944216" cy="858872"/>
          </a:xfrm>
          <a:prstGeom prst="rect">
            <a:avLst/>
          </a:prstGeom>
          <a:solidFill>
            <a:srgbClr val="FFFFFF"/>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2" name="Rectangle 21"/>
          <p:cNvSpPr/>
          <p:nvPr/>
        </p:nvSpPr>
        <p:spPr bwMode="auto">
          <a:xfrm>
            <a:off x="5796136" y="3068960"/>
            <a:ext cx="1944216" cy="504056"/>
          </a:xfrm>
          <a:prstGeom prst="rect">
            <a:avLst/>
          </a:prstGeom>
          <a:solidFill>
            <a:srgbClr val="FFFFFF"/>
          </a:solidFill>
          <a:ln w="28575" cap="flat" cmpd="sng" algn="ctr">
            <a:solidFill>
              <a:srgbClr val="000000"/>
            </a:solidFill>
            <a:prstDash val="solid"/>
            <a:round/>
            <a:headEnd type="none" w="med" len="med"/>
            <a:tailEnd type="none" w="med" len="med"/>
          </a:ln>
          <a:effectLst/>
        </p:spPr>
        <p:txBody>
          <a:bodyPr wrap="none"/>
          <a:lstStyle/>
          <a:p>
            <a:pPr>
              <a:defRPr/>
            </a:pPr>
            <a:endParaRPr lang="en-GB">
              <a:latin typeface="Tahoma" pitchFamily="-108" charset="0"/>
              <a:ea typeface="Times New Roman" pitchFamily="-108" charset="0"/>
              <a:cs typeface="Times New Roman" pitchFamily="-108" charset="0"/>
            </a:endParaRPr>
          </a:p>
        </p:txBody>
      </p:sp>
      <p:sp>
        <p:nvSpPr>
          <p:cNvPr id="23" name="Rectangle 22"/>
          <p:cNvSpPr/>
          <p:nvPr/>
        </p:nvSpPr>
        <p:spPr>
          <a:xfrm>
            <a:off x="5796136" y="3573016"/>
            <a:ext cx="1944216" cy="720080"/>
          </a:xfrm>
          <a:prstGeom prst="rect">
            <a:avLst/>
          </a:prstGeom>
          <a:solidFill>
            <a:srgbClr val="FFFFFF"/>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Rectangle 23"/>
          <p:cNvSpPr/>
          <p:nvPr/>
        </p:nvSpPr>
        <p:spPr>
          <a:xfrm>
            <a:off x="5796136" y="4293096"/>
            <a:ext cx="1944216" cy="714856"/>
          </a:xfrm>
          <a:prstGeom prst="rect">
            <a:avLst/>
          </a:prstGeom>
          <a:solidFill>
            <a:srgbClr val="FFFFFF"/>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25" name="Straight Arrow Connector 8"/>
          <p:cNvCxnSpPr>
            <a:cxnSpLocks noChangeShapeType="1"/>
          </p:cNvCxnSpPr>
          <p:nvPr/>
        </p:nvCxnSpPr>
        <p:spPr bwMode="auto">
          <a:xfrm>
            <a:off x="1835696" y="5008516"/>
            <a:ext cx="1656184" cy="436708"/>
          </a:xfrm>
          <a:prstGeom prst="bentConnector3">
            <a:avLst>
              <a:gd name="adj1" fmla="val 2608"/>
            </a:avLst>
          </a:prstGeom>
          <a:noFill/>
          <a:ln w="28575" cmpd="sng">
            <a:solidFill>
              <a:srgbClr val="000000"/>
            </a:solidFill>
            <a:prstDash val="solid"/>
            <a:round/>
            <a:headEnd type="none"/>
            <a:tailEnd type="none" w="med" len="med"/>
          </a:ln>
          <a:effectLst/>
          <a:extLst>
            <a:ext uri="{909E8E84-426E-40dd-AFC4-6F175D3DCCD1}">
              <a14:hiddenFill xmlns:a14="http://schemas.microsoft.com/office/drawing/2010/main">
                <a:noFill/>
              </a14:hiddenFill>
            </a:ext>
          </a:extLst>
        </p:spPr>
      </p:cxnSp>
      <p:sp>
        <p:nvSpPr>
          <p:cNvPr id="15" name="Rectangle 14"/>
          <p:cNvSpPr/>
          <p:nvPr/>
        </p:nvSpPr>
        <p:spPr>
          <a:xfrm>
            <a:off x="3563888" y="4839543"/>
            <a:ext cx="971089" cy="461665"/>
          </a:xfrm>
          <a:prstGeom prst="rect">
            <a:avLst/>
          </a:prstGeom>
        </p:spPr>
        <p:txBody>
          <a:bodyPr wrap="none">
            <a:spAutoFit/>
          </a:bodyPr>
          <a:lstStyle/>
          <a:p>
            <a:r>
              <a:rPr lang="en-GB" sz="2400" dirty="0" smtClean="0">
                <a:latin typeface="+mn-lt"/>
              </a:rPr>
              <a:t>Group</a:t>
            </a:r>
          </a:p>
        </p:txBody>
      </p:sp>
      <p:cxnSp>
        <p:nvCxnSpPr>
          <p:cNvPr id="26" name="Straight Arrow Connector 8"/>
          <p:cNvCxnSpPr>
            <a:cxnSpLocks noChangeShapeType="1"/>
          </p:cNvCxnSpPr>
          <p:nvPr/>
        </p:nvCxnSpPr>
        <p:spPr bwMode="auto">
          <a:xfrm flipH="1">
            <a:off x="5436096" y="5013176"/>
            <a:ext cx="1656184" cy="436708"/>
          </a:xfrm>
          <a:prstGeom prst="bentConnector3">
            <a:avLst>
              <a:gd name="adj1" fmla="val 2608"/>
            </a:avLst>
          </a:prstGeom>
          <a:noFill/>
          <a:ln w="28575" cmpd="sng">
            <a:solidFill>
              <a:srgbClr val="000000"/>
            </a:solidFill>
            <a:prstDash val="solid"/>
            <a:round/>
            <a:headEnd type="none"/>
            <a:tailEnd type="none" w="med" len="med"/>
          </a:ln>
          <a:effectLst/>
          <a:extLst>
            <a:ext uri="{909E8E84-426E-40dd-AFC4-6F175D3DCCD1}">
              <a14:hiddenFill xmlns:a14="http://schemas.microsoft.com/office/drawing/2010/main">
                <a:noFill/>
              </a14:hiddenFill>
            </a:ext>
          </a:extLst>
        </p:spPr>
      </p:cxnSp>
      <p:sp>
        <p:nvSpPr>
          <p:cNvPr id="27" name="Rectangle 26"/>
          <p:cNvSpPr/>
          <p:nvPr/>
        </p:nvSpPr>
        <p:spPr>
          <a:xfrm>
            <a:off x="7092280" y="5057338"/>
            <a:ext cx="516925" cy="461665"/>
          </a:xfrm>
          <a:prstGeom prst="rect">
            <a:avLst/>
          </a:prstGeom>
        </p:spPr>
        <p:txBody>
          <a:bodyPr wrap="square">
            <a:spAutoFit/>
          </a:bodyPr>
          <a:lstStyle/>
          <a:p>
            <a:r>
              <a:rPr lang="en-GB" sz="2400" dirty="0" smtClean="0">
                <a:solidFill>
                  <a:srgbClr val="000000"/>
                </a:solidFill>
                <a:latin typeface="+mn-lt"/>
                <a:cs typeface="Tahoma"/>
              </a:rPr>
              <a:t>*</a:t>
            </a:r>
            <a:endParaRPr lang="en-GB" sz="2400" dirty="0">
              <a:latin typeface="+mn-lt"/>
              <a:cs typeface="Tahoma"/>
            </a:endParaRPr>
          </a:p>
        </p:txBody>
      </p:sp>
      <p:sp>
        <p:nvSpPr>
          <p:cNvPr id="28" name="Rectangle 27"/>
          <p:cNvSpPr/>
          <p:nvPr/>
        </p:nvSpPr>
        <p:spPr>
          <a:xfrm>
            <a:off x="5436096" y="5415607"/>
            <a:ext cx="516925" cy="461665"/>
          </a:xfrm>
          <a:prstGeom prst="rect">
            <a:avLst/>
          </a:prstGeom>
        </p:spPr>
        <p:txBody>
          <a:bodyPr wrap="square">
            <a:spAutoFit/>
          </a:bodyPr>
          <a:lstStyle/>
          <a:p>
            <a:r>
              <a:rPr lang="en-GB" sz="2400" dirty="0" smtClean="0">
                <a:solidFill>
                  <a:srgbClr val="000000"/>
                </a:solidFill>
                <a:latin typeface="+mn-lt"/>
                <a:cs typeface="Tahoma"/>
              </a:rPr>
              <a:t>*</a:t>
            </a:r>
            <a:endParaRPr lang="en-GB" sz="2400" dirty="0">
              <a:latin typeface="+mn-lt"/>
              <a:cs typeface="Tahoma"/>
            </a:endParaRPr>
          </a:p>
        </p:txBody>
      </p:sp>
      <p:sp>
        <p:nvSpPr>
          <p:cNvPr id="29" name="Rectangle 28"/>
          <p:cNvSpPr/>
          <p:nvPr/>
        </p:nvSpPr>
        <p:spPr>
          <a:xfrm>
            <a:off x="3131840" y="5445224"/>
            <a:ext cx="516925" cy="461665"/>
          </a:xfrm>
          <a:prstGeom prst="rect">
            <a:avLst/>
          </a:prstGeom>
        </p:spPr>
        <p:txBody>
          <a:bodyPr wrap="square">
            <a:spAutoFit/>
          </a:bodyPr>
          <a:lstStyle/>
          <a:p>
            <a:r>
              <a:rPr lang="en-GB" sz="2400" dirty="0" smtClean="0">
                <a:solidFill>
                  <a:srgbClr val="000000"/>
                </a:solidFill>
                <a:latin typeface="+mn-lt"/>
                <a:cs typeface="Tahoma"/>
              </a:rPr>
              <a:t>*</a:t>
            </a:r>
            <a:endParaRPr lang="en-GB" sz="2400" dirty="0">
              <a:latin typeface="+mn-lt"/>
              <a:cs typeface="Tahoma"/>
            </a:endParaRPr>
          </a:p>
        </p:txBody>
      </p:sp>
      <p:sp>
        <p:nvSpPr>
          <p:cNvPr id="30" name="Rectangle 29"/>
          <p:cNvSpPr/>
          <p:nvPr/>
        </p:nvSpPr>
        <p:spPr>
          <a:xfrm>
            <a:off x="1534795" y="5013176"/>
            <a:ext cx="516925" cy="461665"/>
          </a:xfrm>
          <a:prstGeom prst="rect">
            <a:avLst/>
          </a:prstGeom>
        </p:spPr>
        <p:txBody>
          <a:bodyPr wrap="square">
            <a:spAutoFit/>
          </a:bodyPr>
          <a:lstStyle/>
          <a:p>
            <a:r>
              <a:rPr lang="en-GB" sz="2400" dirty="0">
                <a:solidFill>
                  <a:srgbClr val="000000"/>
                </a:solidFill>
                <a:latin typeface="+mn-lt"/>
                <a:cs typeface="Tahoma"/>
              </a:rPr>
              <a:t>1</a:t>
            </a:r>
            <a:endParaRPr lang="en-GB" sz="2400" dirty="0">
              <a:latin typeface="+mn-lt"/>
              <a:cs typeface="Tahoma"/>
            </a:endParaRPr>
          </a:p>
        </p:txBody>
      </p:sp>
      <p:sp>
        <p:nvSpPr>
          <p:cNvPr id="16" name="Rectangle 15"/>
          <p:cNvSpPr/>
          <p:nvPr/>
        </p:nvSpPr>
        <p:spPr>
          <a:xfrm>
            <a:off x="5857979" y="3074184"/>
            <a:ext cx="1954381" cy="1938992"/>
          </a:xfrm>
          <a:prstGeom prst="rect">
            <a:avLst/>
          </a:prstGeom>
        </p:spPr>
        <p:txBody>
          <a:bodyPr wrap="none">
            <a:spAutoFit/>
          </a:bodyPr>
          <a:lstStyle/>
          <a:p>
            <a:r>
              <a:rPr lang="en-GB" sz="2400" dirty="0" smtClean="0">
                <a:latin typeface="+mn-lt"/>
              </a:rPr>
              <a:t>Person</a:t>
            </a:r>
            <a:endParaRPr lang="en-GB" sz="2400" dirty="0">
              <a:latin typeface="+mn-lt"/>
            </a:endParaRPr>
          </a:p>
          <a:p>
            <a:r>
              <a:rPr lang="en-GB" sz="2400" dirty="0" smtClean="0">
                <a:latin typeface="+mn-lt"/>
              </a:rPr>
              <a:t>name</a:t>
            </a:r>
          </a:p>
          <a:p>
            <a:r>
              <a:rPr lang="en-GB" sz="2400" dirty="0" smtClean="0">
                <a:latin typeface="+mn-lt"/>
              </a:rPr>
              <a:t>phone number</a:t>
            </a:r>
          </a:p>
          <a:p>
            <a:r>
              <a:rPr lang="en-GB" sz="2400" dirty="0" err="1" smtClean="0">
                <a:latin typeface="+mn-lt"/>
              </a:rPr>
              <a:t>setNumber</a:t>
            </a:r>
            <a:endParaRPr lang="en-GB" sz="2400" dirty="0" smtClean="0">
              <a:latin typeface="+mn-lt"/>
            </a:endParaRPr>
          </a:p>
          <a:p>
            <a:r>
              <a:rPr lang="en-GB" sz="2400" dirty="0" err="1" smtClean="0">
                <a:latin typeface="+mn-lt"/>
              </a:rPr>
              <a:t>sendText</a:t>
            </a:r>
            <a:endParaRPr lang="en-GB" sz="2400" dirty="0" smtClean="0">
              <a:latin typeface="+mn-lt"/>
            </a:endParaRPr>
          </a:p>
        </p:txBody>
      </p:sp>
    </p:spTree>
    <p:extLst>
      <p:ext uri="{BB962C8B-B14F-4D97-AF65-F5344CB8AC3E}">
        <p14:creationId xmlns:p14="http://schemas.microsoft.com/office/powerpoint/2010/main" val="3468164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GB" dirty="0" smtClean="0"/>
              <a:t>Inheritance – Classification </a:t>
            </a:r>
            <a:endParaRPr lang="en-GB" dirty="0"/>
          </a:p>
        </p:txBody>
      </p:sp>
      <p:sp>
        <p:nvSpPr>
          <p:cNvPr id="61443" name="Content Placeholder 2" descr="Rectangle: Click to edit Master text styles&#10;Second level&#10;Third level&#10;Fourth level&#10;Fifth level"/>
          <p:cNvSpPr>
            <a:spLocks noGrp="1"/>
          </p:cNvSpPr>
          <p:nvPr>
            <p:ph idx="1"/>
          </p:nvPr>
        </p:nvSpPr>
        <p:spPr>
          <a:xfrm>
            <a:off x="762000" y="1412776"/>
            <a:ext cx="7543800" cy="1080120"/>
          </a:xfrm>
        </p:spPr>
        <p:txBody>
          <a:bodyPr/>
          <a:lstStyle/>
          <a:p>
            <a:r>
              <a:rPr lang="en-GB" dirty="0" smtClean="0"/>
              <a:t>Classify in a hierarchy</a:t>
            </a:r>
            <a:endParaRPr lang="en-GB" dirty="0"/>
          </a:p>
        </p:txBody>
      </p:sp>
      <p:sp>
        <p:nvSpPr>
          <p:cNvPr id="6" name="Rectangle 5"/>
          <p:cNvSpPr/>
          <p:nvPr/>
        </p:nvSpPr>
        <p:spPr bwMode="auto">
          <a:xfrm>
            <a:off x="3545160" y="2132856"/>
            <a:ext cx="2209800" cy="936104"/>
          </a:xfrm>
          <a:prstGeom prst="rect">
            <a:avLst/>
          </a:prstGeom>
          <a:noFill/>
          <a:ln w="28575" cap="flat" cmpd="sng" algn="ctr">
            <a:solidFill>
              <a:srgbClr val="000000"/>
            </a:solidFill>
            <a:prstDash val="solid"/>
            <a:round/>
            <a:headEnd type="none" w="med" len="med"/>
            <a:tailEnd type="none" w="med" len="med"/>
          </a:ln>
          <a:effectLst/>
        </p:spPr>
        <p:txBody>
          <a:bodyPr wrap="none" anchor="ctr" anchorCtr="1"/>
          <a:lstStyle/>
          <a:p>
            <a:pPr>
              <a:defRPr/>
            </a:pPr>
            <a:r>
              <a:rPr lang="en-GB" sz="3200" dirty="0">
                <a:latin typeface="+mn-lt"/>
                <a:ea typeface="Times New Roman" pitchFamily="-108" charset="0"/>
                <a:cs typeface="Times New Roman" pitchFamily="-108" charset="0"/>
              </a:rPr>
              <a:t>Animal</a:t>
            </a:r>
          </a:p>
        </p:txBody>
      </p:sp>
      <p:sp>
        <p:nvSpPr>
          <p:cNvPr id="7" name="Rectangle 6"/>
          <p:cNvSpPr/>
          <p:nvPr/>
        </p:nvSpPr>
        <p:spPr bwMode="auto">
          <a:xfrm>
            <a:off x="1487760" y="4723656"/>
            <a:ext cx="2209800" cy="990600"/>
          </a:xfrm>
          <a:prstGeom prst="rect">
            <a:avLst/>
          </a:prstGeom>
          <a:noFill/>
          <a:ln w="28575" cap="flat" cmpd="sng" algn="ctr">
            <a:solidFill>
              <a:srgbClr val="000000"/>
            </a:solidFill>
            <a:prstDash val="solid"/>
            <a:round/>
            <a:headEnd type="none" w="med" len="med"/>
            <a:tailEnd type="none" w="med" len="med"/>
          </a:ln>
          <a:effectLst/>
        </p:spPr>
        <p:txBody>
          <a:bodyPr wrap="none" anchor="ctr" anchorCtr="1"/>
          <a:lstStyle/>
          <a:p>
            <a:pPr>
              <a:defRPr/>
            </a:pPr>
            <a:r>
              <a:rPr lang="en-GB" sz="3200" dirty="0">
                <a:latin typeface="+mn-lt"/>
                <a:ea typeface="Times New Roman" pitchFamily="-108" charset="0"/>
                <a:cs typeface="Times New Roman" pitchFamily="-108" charset="0"/>
              </a:rPr>
              <a:t>Mammal</a:t>
            </a:r>
          </a:p>
        </p:txBody>
      </p:sp>
      <p:sp>
        <p:nvSpPr>
          <p:cNvPr id="9" name="Rectangle 8"/>
          <p:cNvSpPr/>
          <p:nvPr/>
        </p:nvSpPr>
        <p:spPr bwMode="auto">
          <a:xfrm>
            <a:off x="5602560" y="4723656"/>
            <a:ext cx="2209800" cy="990600"/>
          </a:xfrm>
          <a:prstGeom prst="rect">
            <a:avLst/>
          </a:prstGeom>
          <a:noFill/>
          <a:ln w="28575" cap="flat" cmpd="sng" algn="ctr">
            <a:solidFill>
              <a:srgbClr val="000000"/>
            </a:solidFill>
            <a:prstDash val="solid"/>
            <a:round/>
            <a:headEnd type="none" w="med" len="med"/>
            <a:tailEnd type="none" w="med" len="med"/>
          </a:ln>
          <a:effectLst/>
        </p:spPr>
        <p:txBody>
          <a:bodyPr wrap="none" anchor="ctr" anchorCtr="1"/>
          <a:lstStyle/>
          <a:p>
            <a:pPr>
              <a:defRPr/>
            </a:pPr>
            <a:r>
              <a:rPr lang="en-GB" sz="3200" dirty="0">
                <a:latin typeface="+mn-lt"/>
                <a:ea typeface="Times New Roman" pitchFamily="-108" charset="0"/>
                <a:cs typeface="Times New Roman" pitchFamily="-108" charset="0"/>
              </a:rPr>
              <a:t>Fish</a:t>
            </a:r>
          </a:p>
        </p:txBody>
      </p:sp>
      <p:cxnSp>
        <p:nvCxnSpPr>
          <p:cNvPr id="61449" name="Straight Arrow Connector 10"/>
          <p:cNvCxnSpPr>
            <a:cxnSpLocks noChangeShapeType="1"/>
          </p:cNvCxnSpPr>
          <p:nvPr/>
        </p:nvCxnSpPr>
        <p:spPr bwMode="auto">
          <a:xfrm flipV="1">
            <a:off x="2627784" y="3789040"/>
            <a:ext cx="0" cy="934616"/>
          </a:xfrm>
          <a:prstGeom prst="straightConnector1">
            <a:avLst/>
          </a:prstGeom>
          <a:noFill/>
          <a:ln w="28575" cmpd="sng">
            <a:solidFill>
              <a:srgbClr val="000000"/>
            </a:solidFill>
            <a:round/>
            <a:headEnd type="none"/>
            <a:tailEnd type="none" w="lg" len="lg"/>
          </a:ln>
          <a:extLst>
            <a:ext uri="{909E8E84-426E-40dd-AFC4-6F175D3DCCD1}">
              <a14:hiddenFill xmlns:a14="http://schemas.microsoft.com/office/drawing/2010/main">
                <a:noFill/>
              </a14:hiddenFill>
            </a:ext>
          </a:extLst>
        </p:spPr>
      </p:cxnSp>
      <p:sp>
        <p:nvSpPr>
          <p:cNvPr id="15" name="Line Callout 2 14"/>
          <p:cNvSpPr/>
          <p:nvPr/>
        </p:nvSpPr>
        <p:spPr>
          <a:xfrm>
            <a:off x="7236296" y="2708920"/>
            <a:ext cx="1728192" cy="576064"/>
          </a:xfrm>
          <a:prstGeom prst="borderCallout2">
            <a:avLst>
              <a:gd name="adj1" fmla="val 18750"/>
              <a:gd name="adj2" fmla="val -8333"/>
              <a:gd name="adj3" fmla="val 18750"/>
              <a:gd name="adj4" fmla="val -16667"/>
              <a:gd name="adj5" fmla="val 168168"/>
              <a:gd name="adj6" fmla="val -74304"/>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Is a type of </a:t>
            </a:r>
            <a:endParaRPr lang="en-GB" sz="2400" dirty="0">
              <a:solidFill>
                <a:srgbClr val="FF0000"/>
              </a:solidFill>
            </a:endParaRPr>
          </a:p>
        </p:txBody>
      </p:sp>
      <p:sp>
        <p:nvSpPr>
          <p:cNvPr id="18" name="Isosceles Triangle 17"/>
          <p:cNvSpPr/>
          <p:nvPr/>
        </p:nvSpPr>
        <p:spPr>
          <a:xfrm>
            <a:off x="4002360" y="3068960"/>
            <a:ext cx="281608" cy="216024"/>
          </a:xfrm>
          <a:prstGeom prst="triangle">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20" name="Straight Arrow Connector 10"/>
          <p:cNvCxnSpPr>
            <a:cxnSpLocks noChangeShapeType="1"/>
          </p:cNvCxnSpPr>
          <p:nvPr/>
        </p:nvCxnSpPr>
        <p:spPr bwMode="auto">
          <a:xfrm flipV="1">
            <a:off x="4139952" y="3284984"/>
            <a:ext cx="0" cy="504056"/>
          </a:xfrm>
          <a:prstGeom prst="straightConnector1">
            <a:avLst/>
          </a:prstGeom>
          <a:noFill/>
          <a:ln w="28575" cmpd="sng">
            <a:solidFill>
              <a:srgbClr val="000000"/>
            </a:solidFill>
            <a:round/>
            <a:headEnd type="none"/>
            <a:tailEnd type="none" w="lg" len="lg"/>
          </a:ln>
          <a:extLst>
            <a:ext uri="{909E8E84-426E-40dd-AFC4-6F175D3DCCD1}">
              <a14:hiddenFill xmlns:a14="http://schemas.microsoft.com/office/drawing/2010/main">
                <a:noFill/>
              </a14:hiddenFill>
            </a:ext>
          </a:extLst>
        </p:spPr>
      </p:cxnSp>
      <p:cxnSp>
        <p:nvCxnSpPr>
          <p:cNvPr id="21" name="Straight Arrow Connector 10"/>
          <p:cNvCxnSpPr>
            <a:cxnSpLocks noChangeShapeType="1"/>
          </p:cNvCxnSpPr>
          <p:nvPr/>
        </p:nvCxnSpPr>
        <p:spPr bwMode="auto">
          <a:xfrm flipH="1">
            <a:off x="2627784" y="3789040"/>
            <a:ext cx="1512168" cy="0"/>
          </a:xfrm>
          <a:prstGeom prst="straightConnector1">
            <a:avLst/>
          </a:prstGeom>
          <a:noFill/>
          <a:ln w="28575" cmpd="sng">
            <a:solidFill>
              <a:srgbClr val="000000"/>
            </a:solidFill>
            <a:round/>
            <a:headEnd type="none"/>
            <a:tailEnd type="none" w="lg" len="lg"/>
          </a:ln>
          <a:extLst>
            <a:ext uri="{909E8E84-426E-40dd-AFC4-6F175D3DCCD1}">
              <a14:hiddenFill xmlns:a14="http://schemas.microsoft.com/office/drawing/2010/main">
                <a:noFill/>
              </a14:hiddenFill>
            </a:ext>
          </a:extLst>
        </p:spPr>
      </p:cxnSp>
      <p:cxnSp>
        <p:nvCxnSpPr>
          <p:cNvPr id="26" name="Straight Arrow Connector 10"/>
          <p:cNvCxnSpPr>
            <a:cxnSpLocks noChangeShapeType="1"/>
          </p:cNvCxnSpPr>
          <p:nvPr/>
        </p:nvCxnSpPr>
        <p:spPr bwMode="auto">
          <a:xfrm flipV="1">
            <a:off x="6804248" y="3789040"/>
            <a:ext cx="0" cy="934616"/>
          </a:xfrm>
          <a:prstGeom prst="straightConnector1">
            <a:avLst/>
          </a:prstGeom>
          <a:noFill/>
          <a:ln w="28575" cmpd="sng">
            <a:solidFill>
              <a:srgbClr val="000000"/>
            </a:solidFill>
            <a:round/>
            <a:headEnd type="none"/>
            <a:tailEnd type="none" w="lg" len="lg"/>
          </a:ln>
          <a:extLst>
            <a:ext uri="{909E8E84-426E-40dd-AFC4-6F175D3DCCD1}">
              <a14:hiddenFill xmlns:a14="http://schemas.microsoft.com/office/drawing/2010/main">
                <a:noFill/>
              </a14:hiddenFill>
            </a:ext>
          </a:extLst>
        </p:spPr>
      </p:cxnSp>
      <p:sp>
        <p:nvSpPr>
          <p:cNvPr id="27" name="Isosceles Triangle 26"/>
          <p:cNvSpPr/>
          <p:nvPr/>
        </p:nvSpPr>
        <p:spPr>
          <a:xfrm>
            <a:off x="5154488" y="3068960"/>
            <a:ext cx="281608" cy="216024"/>
          </a:xfrm>
          <a:prstGeom prst="triangle">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28" name="Straight Arrow Connector 10"/>
          <p:cNvCxnSpPr>
            <a:cxnSpLocks noChangeShapeType="1"/>
          </p:cNvCxnSpPr>
          <p:nvPr/>
        </p:nvCxnSpPr>
        <p:spPr bwMode="auto">
          <a:xfrm flipV="1">
            <a:off x="5292080" y="3284984"/>
            <a:ext cx="0" cy="504056"/>
          </a:xfrm>
          <a:prstGeom prst="straightConnector1">
            <a:avLst/>
          </a:prstGeom>
          <a:noFill/>
          <a:ln w="28575" cmpd="sng">
            <a:solidFill>
              <a:srgbClr val="000000"/>
            </a:solidFill>
            <a:round/>
            <a:headEnd type="none"/>
            <a:tailEnd type="none" w="lg" len="lg"/>
          </a:ln>
          <a:extLst>
            <a:ext uri="{909E8E84-426E-40dd-AFC4-6F175D3DCCD1}">
              <a14:hiddenFill xmlns:a14="http://schemas.microsoft.com/office/drawing/2010/main">
                <a:noFill/>
              </a14:hiddenFill>
            </a:ext>
          </a:extLst>
        </p:spPr>
      </p:cxnSp>
      <p:cxnSp>
        <p:nvCxnSpPr>
          <p:cNvPr id="29" name="Straight Arrow Connector 10"/>
          <p:cNvCxnSpPr>
            <a:cxnSpLocks noChangeShapeType="1"/>
          </p:cNvCxnSpPr>
          <p:nvPr/>
        </p:nvCxnSpPr>
        <p:spPr bwMode="auto">
          <a:xfrm flipH="1">
            <a:off x="5292080" y="3789040"/>
            <a:ext cx="1512168" cy="0"/>
          </a:xfrm>
          <a:prstGeom prst="straightConnector1">
            <a:avLst/>
          </a:prstGeom>
          <a:noFill/>
          <a:ln w="28575" cmpd="sng">
            <a:solidFill>
              <a:srgbClr val="000000"/>
            </a:solidFill>
            <a:round/>
            <a:headEnd type="none"/>
            <a:tailEnd type="none" w="lg" len="lg"/>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8527308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GB" smtClean="0"/>
              <a:t>Language of Inheritance</a:t>
            </a:r>
            <a:endParaRPr lang="en-GB"/>
          </a:p>
        </p:txBody>
      </p:sp>
      <p:sp>
        <p:nvSpPr>
          <p:cNvPr id="63491" name="Content Placeholder 2" descr="Rectangle: Click to edit Master text styles&#10;Second level&#10;Third level&#10;Fourth level&#10;Fifth level"/>
          <p:cNvSpPr>
            <a:spLocks noGrp="1"/>
          </p:cNvSpPr>
          <p:nvPr>
            <p:ph idx="1"/>
          </p:nvPr>
        </p:nvSpPr>
        <p:spPr/>
        <p:txBody>
          <a:bodyPr/>
          <a:lstStyle/>
          <a:p>
            <a:r>
              <a:rPr lang="en-GB" dirty="0" smtClean="0"/>
              <a:t>Fish is a </a:t>
            </a:r>
            <a:r>
              <a:rPr lang="en-GB" b="1" dirty="0" smtClean="0"/>
              <a:t>sub-class </a:t>
            </a:r>
            <a:r>
              <a:rPr lang="en-GB" dirty="0" smtClean="0"/>
              <a:t>of Animal</a:t>
            </a:r>
          </a:p>
          <a:p>
            <a:r>
              <a:rPr lang="en-GB" dirty="0" smtClean="0"/>
              <a:t>Fish </a:t>
            </a:r>
            <a:r>
              <a:rPr lang="en-GB" b="1" dirty="0" smtClean="0"/>
              <a:t>is a</a:t>
            </a:r>
            <a:r>
              <a:rPr lang="en-GB" dirty="0" smtClean="0"/>
              <a:t> Animal</a:t>
            </a:r>
          </a:p>
          <a:p>
            <a:r>
              <a:rPr lang="en-GB" dirty="0" smtClean="0"/>
              <a:t>Fish </a:t>
            </a:r>
            <a:r>
              <a:rPr lang="en-GB" b="1" dirty="0" smtClean="0"/>
              <a:t>inherits</a:t>
            </a:r>
            <a:r>
              <a:rPr lang="en-GB" dirty="0" smtClean="0"/>
              <a:t> from Animal</a:t>
            </a:r>
          </a:p>
          <a:p>
            <a:pPr lvl="1"/>
            <a:r>
              <a:rPr lang="en-GB" dirty="0" smtClean="0"/>
              <a:t>Methods are inherited</a:t>
            </a:r>
          </a:p>
          <a:p>
            <a:pPr lvl="1"/>
            <a:r>
              <a:rPr lang="en-GB" dirty="0" smtClean="0"/>
              <a:t>Attributes are inherited</a:t>
            </a:r>
          </a:p>
          <a:p>
            <a:r>
              <a:rPr lang="en-GB" dirty="0" smtClean="0"/>
              <a:t>Animal </a:t>
            </a:r>
            <a:r>
              <a:rPr lang="en-GB" b="1" dirty="0" smtClean="0"/>
              <a:t>is the parent </a:t>
            </a:r>
            <a:r>
              <a:rPr lang="en-GB" dirty="0" smtClean="0"/>
              <a:t>of Fish</a:t>
            </a:r>
          </a:p>
          <a:p>
            <a:r>
              <a:rPr lang="en-GB" dirty="0" smtClean="0"/>
              <a:t>Fish </a:t>
            </a:r>
            <a:r>
              <a:rPr lang="en-GB" b="1" dirty="0" smtClean="0"/>
              <a:t>is a child of </a:t>
            </a:r>
            <a:r>
              <a:rPr lang="en-GB" dirty="0" smtClean="0"/>
              <a:t>Animal</a:t>
            </a:r>
          </a:p>
          <a:p>
            <a:endParaRPr lang="en-GB" dirty="0"/>
          </a:p>
        </p:txBody>
      </p:sp>
    </p:spTree>
    <p:extLst>
      <p:ext uri="{BB962C8B-B14F-4D97-AF65-F5344CB8AC3E}">
        <p14:creationId xmlns:p14="http://schemas.microsoft.com/office/powerpoint/2010/main" val="424447011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GB" dirty="0" smtClean="0"/>
              <a:t>Inheritance</a:t>
            </a:r>
            <a:r>
              <a:rPr lang="en-GB" dirty="0"/>
              <a:t> </a:t>
            </a:r>
            <a:r>
              <a:rPr lang="en-GB" dirty="0" smtClean="0"/>
              <a:t>and Overriding</a:t>
            </a:r>
            <a:endParaRPr lang="en-GB" dirty="0"/>
          </a:p>
        </p:txBody>
      </p:sp>
      <p:sp>
        <p:nvSpPr>
          <p:cNvPr id="65539" name="Content Placeholder 2" descr="Rectangle: Click to edit Master text styles&#10;Second level&#10;Third level&#10;Fourth level&#10;Fifth level"/>
          <p:cNvSpPr>
            <a:spLocks noGrp="1"/>
          </p:cNvSpPr>
          <p:nvPr>
            <p:ph idx="1"/>
          </p:nvPr>
        </p:nvSpPr>
        <p:spPr>
          <a:xfrm>
            <a:off x="762000" y="1412776"/>
            <a:ext cx="5250160" cy="4536504"/>
          </a:xfrm>
        </p:spPr>
        <p:txBody>
          <a:bodyPr/>
          <a:lstStyle/>
          <a:p>
            <a:r>
              <a:rPr lang="en-GB" dirty="0" smtClean="0"/>
              <a:t>If A has a method M1, then B inherits M1</a:t>
            </a:r>
          </a:p>
          <a:p>
            <a:r>
              <a:rPr lang="en-GB" dirty="0" smtClean="0"/>
              <a:t>B can have another method M2, not in A</a:t>
            </a:r>
          </a:p>
          <a:p>
            <a:r>
              <a:rPr lang="en-GB" dirty="0" smtClean="0"/>
              <a:t>If A has a method M3, B can define (</a:t>
            </a:r>
            <a:r>
              <a:rPr lang="en-GB" b="1" dirty="0" smtClean="0"/>
              <a:t>override</a:t>
            </a:r>
            <a:r>
              <a:rPr lang="en-GB" dirty="0" smtClean="0"/>
              <a:t>) M3 so it behaves differently </a:t>
            </a:r>
            <a:endParaRPr lang="en-GB" dirty="0"/>
          </a:p>
        </p:txBody>
      </p:sp>
      <p:sp>
        <p:nvSpPr>
          <p:cNvPr id="10" name="Rectangle 9"/>
          <p:cNvSpPr/>
          <p:nvPr/>
        </p:nvSpPr>
        <p:spPr bwMode="auto">
          <a:xfrm>
            <a:off x="7020272" y="1340768"/>
            <a:ext cx="1273696" cy="504056"/>
          </a:xfrm>
          <a:prstGeom prst="rect">
            <a:avLst/>
          </a:prstGeom>
          <a:noFill/>
          <a:ln w="28575" cap="flat" cmpd="sng" algn="ctr">
            <a:solidFill>
              <a:srgbClr val="000000"/>
            </a:solidFill>
            <a:prstDash val="solid"/>
            <a:round/>
            <a:headEnd type="none" w="med" len="med"/>
            <a:tailEnd type="none" w="med" len="med"/>
          </a:ln>
          <a:effectLst/>
        </p:spPr>
        <p:txBody>
          <a:bodyPr wrap="none" anchor="ctr" anchorCtr="1"/>
          <a:lstStyle/>
          <a:p>
            <a:pPr>
              <a:defRPr/>
            </a:pPr>
            <a:r>
              <a:rPr lang="en-GB" sz="3200" dirty="0" smtClean="0">
                <a:latin typeface="+mn-lt"/>
                <a:ea typeface="Times New Roman" pitchFamily="-108" charset="0"/>
                <a:cs typeface="Times New Roman" pitchFamily="-108" charset="0"/>
              </a:rPr>
              <a:t>A</a:t>
            </a:r>
            <a:endParaRPr lang="en-GB" sz="3200" dirty="0">
              <a:latin typeface="+mn-lt"/>
              <a:ea typeface="Times New Roman" pitchFamily="-108" charset="0"/>
              <a:cs typeface="Times New Roman" pitchFamily="-108" charset="0"/>
            </a:endParaRPr>
          </a:p>
        </p:txBody>
      </p:sp>
      <p:sp>
        <p:nvSpPr>
          <p:cNvPr id="14" name="Isosceles Triangle 13"/>
          <p:cNvSpPr/>
          <p:nvPr/>
        </p:nvSpPr>
        <p:spPr>
          <a:xfrm>
            <a:off x="7524328" y="1844824"/>
            <a:ext cx="281608" cy="216024"/>
          </a:xfrm>
          <a:prstGeom prst="triangle">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15" name="Straight Arrow Connector 10"/>
          <p:cNvCxnSpPr>
            <a:cxnSpLocks noChangeShapeType="1"/>
          </p:cNvCxnSpPr>
          <p:nvPr/>
        </p:nvCxnSpPr>
        <p:spPr bwMode="auto">
          <a:xfrm flipV="1">
            <a:off x="7661920" y="2060848"/>
            <a:ext cx="0" cy="504056"/>
          </a:xfrm>
          <a:prstGeom prst="straightConnector1">
            <a:avLst/>
          </a:prstGeom>
          <a:noFill/>
          <a:ln w="28575" cmpd="sng">
            <a:solidFill>
              <a:srgbClr val="000000"/>
            </a:solidFill>
            <a:round/>
            <a:headEnd type="none"/>
            <a:tailEnd type="none" w="lg" len="lg"/>
          </a:ln>
          <a:extLst>
            <a:ext uri="{909E8E84-426E-40dd-AFC4-6F175D3DCCD1}">
              <a14:hiddenFill xmlns:a14="http://schemas.microsoft.com/office/drawing/2010/main">
                <a:noFill/>
              </a14:hiddenFill>
            </a:ext>
          </a:extLst>
        </p:spPr>
      </p:cxnSp>
      <p:sp>
        <p:nvSpPr>
          <p:cNvPr id="16" name="Rectangle 15"/>
          <p:cNvSpPr/>
          <p:nvPr/>
        </p:nvSpPr>
        <p:spPr bwMode="auto">
          <a:xfrm>
            <a:off x="7020272" y="2564904"/>
            <a:ext cx="1273696" cy="504056"/>
          </a:xfrm>
          <a:prstGeom prst="rect">
            <a:avLst/>
          </a:prstGeom>
          <a:noFill/>
          <a:ln w="28575" cap="flat" cmpd="sng" algn="ctr">
            <a:solidFill>
              <a:srgbClr val="000000"/>
            </a:solidFill>
            <a:prstDash val="solid"/>
            <a:round/>
            <a:headEnd type="none" w="med" len="med"/>
            <a:tailEnd type="none" w="med" len="med"/>
          </a:ln>
          <a:effectLst/>
        </p:spPr>
        <p:txBody>
          <a:bodyPr wrap="none" anchor="ctr" anchorCtr="1"/>
          <a:lstStyle/>
          <a:p>
            <a:pPr>
              <a:defRPr/>
            </a:pPr>
            <a:r>
              <a:rPr lang="en-GB" sz="3200" dirty="0">
                <a:latin typeface="+mn-lt"/>
                <a:ea typeface="Times New Roman" pitchFamily="-108" charset="0"/>
                <a:cs typeface="Times New Roman" pitchFamily="-108" charset="0"/>
              </a:rPr>
              <a:t>B</a:t>
            </a:r>
          </a:p>
        </p:txBody>
      </p:sp>
    </p:spTree>
    <p:extLst>
      <p:ext uri="{BB962C8B-B14F-4D97-AF65-F5344CB8AC3E}">
        <p14:creationId xmlns:p14="http://schemas.microsoft.com/office/powerpoint/2010/main" val="75952769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Exercises 4.1</a:t>
            </a:r>
            <a:endParaRPr lang="en-GB" dirty="0"/>
          </a:p>
        </p:txBody>
      </p:sp>
      <p:sp>
        <p:nvSpPr>
          <p:cNvPr id="3" name="Content Placeholder 2"/>
          <p:cNvSpPr>
            <a:spLocks noGrp="1"/>
          </p:cNvSpPr>
          <p:nvPr>
            <p:ph idx="1"/>
          </p:nvPr>
        </p:nvSpPr>
        <p:spPr/>
        <p:txBody>
          <a:bodyPr/>
          <a:lstStyle/>
          <a:p>
            <a:r>
              <a:rPr lang="en-GB" dirty="0" smtClean="0"/>
              <a:t>Sketch an Object Model for the minesweeper game</a:t>
            </a:r>
          </a:p>
          <a:p>
            <a:endParaRPr lang="en-GB" dirty="0"/>
          </a:p>
          <a:p>
            <a:r>
              <a:rPr lang="en-GB" dirty="0" smtClean="0"/>
              <a:t>The school has a directory listing students and staff. Different information is held about the different categories of people. Discuss how inheritance can model this.</a:t>
            </a:r>
            <a:endParaRPr lang="en-GB" dirty="0"/>
          </a:p>
        </p:txBody>
      </p:sp>
    </p:spTree>
    <p:extLst>
      <p:ext uri="{BB962C8B-B14F-4D97-AF65-F5344CB8AC3E}">
        <p14:creationId xmlns:p14="http://schemas.microsoft.com/office/powerpoint/2010/main" val="56881034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Inheritance In Python</a:t>
            </a:r>
            <a:endParaRPr lang="en-GB" dirty="0"/>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115884185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Inheritance in Python</a:t>
            </a:r>
            <a:endParaRPr lang="en-GB" dirty="0"/>
          </a:p>
        </p:txBody>
      </p:sp>
      <p:sp>
        <p:nvSpPr>
          <p:cNvPr id="4" name="Rectangle 3"/>
          <p:cNvSpPr/>
          <p:nvPr/>
        </p:nvSpPr>
        <p:spPr>
          <a:xfrm>
            <a:off x="35496" y="1340768"/>
            <a:ext cx="4248472" cy="532453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000" dirty="0">
                <a:latin typeface="Courier"/>
                <a:cs typeface="Courier"/>
              </a:rPr>
              <a:t>class Mammal:</a:t>
            </a:r>
          </a:p>
          <a:p>
            <a:endParaRPr lang="en-GB" sz="2000" dirty="0">
              <a:latin typeface="Courier"/>
              <a:cs typeface="Courier"/>
            </a:endParaRPr>
          </a:p>
          <a:p>
            <a:r>
              <a:rPr lang="en-GB" sz="2000" dirty="0">
                <a:latin typeface="Courier"/>
                <a:cs typeface="Courier"/>
              </a:rPr>
              <a:t>  </a:t>
            </a:r>
            <a:r>
              <a:rPr lang="en-GB" sz="2000" dirty="0" smtClean="0">
                <a:latin typeface="Courier"/>
                <a:cs typeface="Courier"/>
              </a:rPr>
              <a:t> </a:t>
            </a:r>
            <a:r>
              <a:rPr lang="en-GB" sz="2000" dirty="0" err="1">
                <a:latin typeface="Courier"/>
                <a:cs typeface="Courier"/>
              </a:rPr>
              <a:t>def</a:t>
            </a:r>
            <a:r>
              <a:rPr lang="en-GB" sz="2000" dirty="0">
                <a:latin typeface="Courier"/>
                <a:cs typeface="Courier"/>
              </a:rPr>
              <a:t> __</a:t>
            </a:r>
            <a:r>
              <a:rPr lang="en-GB" sz="2000" dirty="0" err="1">
                <a:latin typeface="Courier"/>
                <a:cs typeface="Courier"/>
              </a:rPr>
              <a:t>init</a:t>
            </a:r>
            <a:r>
              <a:rPr lang="en-GB" sz="2000" dirty="0">
                <a:latin typeface="Courier"/>
                <a:cs typeface="Courier"/>
              </a:rPr>
              <a:t>__(self, n):</a:t>
            </a:r>
          </a:p>
          <a:p>
            <a:r>
              <a:rPr lang="en-GB" sz="2000" dirty="0">
                <a:latin typeface="Courier"/>
                <a:cs typeface="Courier"/>
              </a:rPr>
              <a:t>  </a:t>
            </a:r>
            <a:r>
              <a:rPr lang="en-GB" sz="2000" dirty="0" smtClean="0">
                <a:latin typeface="Courier"/>
                <a:cs typeface="Courier"/>
              </a:rPr>
              <a:t>    </a:t>
            </a:r>
            <a:r>
              <a:rPr lang="en-GB" sz="2000" dirty="0" err="1">
                <a:latin typeface="Courier"/>
                <a:cs typeface="Courier"/>
              </a:rPr>
              <a:t>self.name</a:t>
            </a:r>
            <a:r>
              <a:rPr lang="en-GB" sz="2000" dirty="0">
                <a:latin typeface="Courier"/>
                <a:cs typeface="Courier"/>
              </a:rPr>
              <a:t> = n</a:t>
            </a:r>
          </a:p>
          <a:p>
            <a:r>
              <a:rPr lang="en-GB" sz="2000" dirty="0">
                <a:latin typeface="Courier"/>
                <a:cs typeface="Courier"/>
              </a:rPr>
              <a:t>  </a:t>
            </a:r>
            <a:r>
              <a:rPr lang="en-GB" sz="2000" dirty="0" smtClean="0">
                <a:latin typeface="Courier"/>
                <a:cs typeface="Courier"/>
              </a:rPr>
              <a:t>    </a:t>
            </a:r>
            <a:r>
              <a:rPr lang="en-GB" sz="2000" dirty="0" err="1">
                <a:latin typeface="Courier"/>
                <a:cs typeface="Courier"/>
              </a:rPr>
              <a:t>self.legs</a:t>
            </a:r>
            <a:r>
              <a:rPr lang="en-GB" sz="2000" dirty="0">
                <a:latin typeface="Courier"/>
                <a:cs typeface="Courier"/>
              </a:rPr>
              <a:t> = 0</a:t>
            </a:r>
          </a:p>
          <a:p>
            <a:endParaRPr lang="en-GB" sz="2000" dirty="0">
              <a:latin typeface="Courier"/>
              <a:cs typeface="Courier"/>
            </a:endParaRPr>
          </a:p>
          <a:p>
            <a:r>
              <a:rPr lang="en-GB" sz="2000" dirty="0">
                <a:latin typeface="Courier"/>
                <a:cs typeface="Courier"/>
              </a:rPr>
              <a:t>  </a:t>
            </a:r>
            <a:r>
              <a:rPr lang="en-GB" sz="2000" dirty="0" smtClean="0">
                <a:latin typeface="Courier"/>
                <a:cs typeface="Courier"/>
              </a:rPr>
              <a:t> </a:t>
            </a:r>
            <a:r>
              <a:rPr lang="en-GB" sz="2000" dirty="0" err="1">
                <a:latin typeface="Courier"/>
                <a:cs typeface="Courier"/>
              </a:rPr>
              <a:t>def</a:t>
            </a:r>
            <a:r>
              <a:rPr lang="en-GB" sz="2000" dirty="0">
                <a:latin typeface="Courier"/>
                <a:cs typeface="Courier"/>
              </a:rPr>
              <a:t> </a:t>
            </a:r>
            <a:r>
              <a:rPr lang="en-GB" sz="2000" dirty="0" err="1">
                <a:latin typeface="Courier"/>
                <a:cs typeface="Courier"/>
              </a:rPr>
              <a:t>setLegs</a:t>
            </a:r>
            <a:r>
              <a:rPr lang="en-GB" sz="2000" dirty="0">
                <a:latin typeface="Courier"/>
                <a:cs typeface="Courier"/>
              </a:rPr>
              <a:t>(self, l):</a:t>
            </a:r>
          </a:p>
          <a:p>
            <a:r>
              <a:rPr lang="en-GB" sz="2000" dirty="0">
                <a:latin typeface="Courier"/>
                <a:cs typeface="Courier"/>
              </a:rPr>
              <a:t>  </a:t>
            </a:r>
            <a:r>
              <a:rPr lang="en-GB" sz="2000" dirty="0" smtClean="0">
                <a:latin typeface="Courier"/>
                <a:cs typeface="Courier"/>
              </a:rPr>
              <a:t>    </a:t>
            </a:r>
            <a:r>
              <a:rPr lang="en-GB" sz="2000" dirty="0" err="1">
                <a:latin typeface="Courier"/>
                <a:cs typeface="Courier"/>
              </a:rPr>
              <a:t>self.legs</a:t>
            </a:r>
            <a:r>
              <a:rPr lang="en-GB" sz="2000" dirty="0">
                <a:latin typeface="Courier"/>
                <a:cs typeface="Courier"/>
              </a:rPr>
              <a:t> = l</a:t>
            </a:r>
          </a:p>
          <a:p>
            <a:endParaRPr lang="en-GB" sz="2000" dirty="0">
              <a:latin typeface="Courier"/>
              <a:cs typeface="Courier"/>
            </a:endParaRPr>
          </a:p>
          <a:p>
            <a:r>
              <a:rPr lang="en-GB" sz="2000" dirty="0">
                <a:latin typeface="Courier"/>
                <a:cs typeface="Courier"/>
              </a:rPr>
              <a:t>  </a:t>
            </a:r>
            <a:r>
              <a:rPr lang="en-GB" sz="2000" dirty="0" smtClean="0">
                <a:latin typeface="Courier"/>
                <a:cs typeface="Courier"/>
              </a:rPr>
              <a:t> </a:t>
            </a:r>
            <a:r>
              <a:rPr lang="en-GB" sz="2000" dirty="0" err="1">
                <a:latin typeface="Courier"/>
                <a:cs typeface="Courier"/>
              </a:rPr>
              <a:t>def</a:t>
            </a:r>
            <a:r>
              <a:rPr lang="en-GB" sz="2000" dirty="0">
                <a:latin typeface="Courier"/>
                <a:cs typeface="Courier"/>
              </a:rPr>
              <a:t> </a:t>
            </a:r>
            <a:r>
              <a:rPr lang="en-GB" sz="2000" dirty="0" err="1">
                <a:latin typeface="Courier"/>
                <a:cs typeface="Courier"/>
              </a:rPr>
              <a:t>numLegs</a:t>
            </a:r>
            <a:r>
              <a:rPr lang="en-GB" sz="2000" dirty="0">
                <a:latin typeface="Courier"/>
                <a:cs typeface="Courier"/>
              </a:rPr>
              <a:t>(self):</a:t>
            </a:r>
          </a:p>
          <a:p>
            <a:r>
              <a:rPr lang="en-GB" sz="2000" dirty="0">
                <a:latin typeface="Courier"/>
                <a:cs typeface="Courier"/>
              </a:rPr>
              <a:t>  </a:t>
            </a:r>
            <a:r>
              <a:rPr lang="en-GB" sz="2000" dirty="0" smtClean="0">
                <a:latin typeface="Courier"/>
                <a:cs typeface="Courier"/>
              </a:rPr>
              <a:t>    </a:t>
            </a:r>
            <a:r>
              <a:rPr lang="en-GB" sz="2000" dirty="0">
                <a:latin typeface="Courier"/>
                <a:cs typeface="Courier"/>
              </a:rPr>
              <a:t>return </a:t>
            </a:r>
            <a:r>
              <a:rPr lang="en-GB" sz="2000" dirty="0" err="1">
                <a:latin typeface="Courier"/>
                <a:cs typeface="Courier"/>
              </a:rPr>
              <a:t>self.legs</a:t>
            </a:r>
            <a:endParaRPr lang="en-GB" sz="2000" dirty="0">
              <a:latin typeface="Courier"/>
              <a:cs typeface="Courier"/>
            </a:endParaRPr>
          </a:p>
          <a:p>
            <a:endParaRPr lang="en-GB" sz="2000" dirty="0">
              <a:latin typeface="Courier"/>
              <a:cs typeface="Courier"/>
            </a:endParaRPr>
          </a:p>
          <a:p>
            <a:r>
              <a:rPr lang="en-GB" sz="2000" dirty="0" smtClean="0">
                <a:latin typeface="Courier"/>
                <a:cs typeface="Courier"/>
              </a:rPr>
              <a:t>   </a:t>
            </a:r>
            <a:r>
              <a:rPr lang="en-GB" sz="2000" dirty="0" err="1">
                <a:latin typeface="Courier"/>
                <a:cs typeface="Courier"/>
              </a:rPr>
              <a:t>def</a:t>
            </a:r>
            <a:r>
              <a:rPr lang="en-GB" sz="2000" dirty="0">
                <a:latin typeface="Courier"/>
                <a:cs typeface="Courier"/>
              </a:rPr>
              <a:t> </a:t>
            </a:r>
            <a:r>
              <a:rPr lang="en-GB" sz="2000" dirty="0" err="1">
                <a:latin typeface="Courier"/>
                <a:cs typeface="Courier"/>
              </a:rPr>
              <a:t>hasFur</a:t>
            </a:r>
            <a:r>
              <a:rPr lang="en-GB" sz="2000" dirty="0">
                <a:latin typeface="Courier"/>
                <a:cs typeface="Courier"/>
              </a:rPr>
              <a:t>(self):</a:t>
            </a:r>
          </a:p>
          <a:p>
            <a:r>
              <a:rPr lang="en-GB" sz="2000" dirty="0">
                <a:latin typeface="Courier"/>
                <a:cs typeface="Courier"/>
              </a:rPr>
              <a:t>      return </a:t>
            </a:r>
            <a:r>
              <a:rPr lang="en-GB" sz="2000" dirty="0" smtClean="0">
                <a:latin typeface="Courier"/>
                <a:cs typeface="Courier"/>
              </a:rPr>
              <a:t>True</a:t>
            </a:r>
          </a:p>
          <a:p>
            <a:endParaRPr lang="en-GB" sz="2000" dirty="0" smtClean="0">
              <a:latin typeface="Courier"/>
              <a:cs typeface="Courier"/>
            </a:endParaRPr>
          </a:p>
          <a:p>
            <a:r>
              <a:rPr lang="en-GB" sz="2000" dirty="0">
                <a:latin typeface="Courier"/>
                <a:cs typeface="Courier"/>
              </a:rPr>
              <a:t> </a:t>
            </a:r>
            <a:r>
              <a:rPr lang="en-GB" sz="2000" dirty="0" smtClean="0">
                <a:latin typeface="Courier"/>
                <a:cs typeface="Courier"/>
              </a:rPr>
              <a:t>  </a:t>
            </a:r>
            <a:r>
              <a:rPr lang="en-GB" sz="2000" dirty="0" err="1">
                <a:latin typeface="Courier"/>
                <a:cs typeface="Courier"/>
              </a:rPr>
              <a:t>def</a:t>
            </a:r>
            <a:r>
              <a:rPr lang="en-GB" sz="2000" dirty="0">
                <a:latin typeface="Courier"/>
                <a:cs typeface="Courier"/>
              </a:rPr>
              <a:t> </a:t>
            </a:r>
            <a:r>
              <a:rPr lang="en-GB" sz="2000" dirty="0" err="1">
                <a:latin typeface="Courier"/>
                <a:cs typeface="Courier"/>
              </a:rPr>
              <a:t>canSwim</a:t>
            </a:r>
            <a:r>
              <a:rPr lang="en-GB" sz="2000" dirty="0">
                <a:latin typeface="Courier"/>
                <a:cs typeface="Courier"/>
              </a:rPr>
              <a:t>(self):</a:t>
            </a:r>
          </a:p>
          <a:p>
            <a:r>
              <a:rPr lang="en-GB" sz="2000" dirty="0">
                <a:latin typeface="Courier"/>
                <a:cs typeface="Courier"/>
              </a:rPr>
              <a:t> </a:t>
            </a:r>
            <a:r>
              <a:rPr lang="en-GB" sz="2000" dirty="0" smtClean="0">
                <a:latin typeface="Courier"/>
                <a:cs typeface="Courier"/>
              </a:rPr>
              <a:t>     </a:t>
            </a:r>
            <a:r>
              <a:rPr lang="en-GB" sz="2000" dirty="0">
                <a:latin typeface="Courier"/>
                <a:cs typeface="Courier"/>
              </a:rPr>
              <a:t>return </a:t>
            </a:r>
            <a:r>
              <a:rPr lang="en-GB" sz="2000" dirty="0" smtClean="0">
                <a:latin typeface="Courier"/>
                <a:cs typeface="Courier"/>
              </a:rPr>
              <a:t>False</a:t>
            </a:r>
            <a:endParaRPr lang="en-GB" sz="2000" dirty="0">
              <a:latin typeface="Courier"/>
              <a:cs typeface="Courier"/>
            </a:endParaRPr>
          </a:p>
        </p:txBody>
      </p:sp>
      <p:sp>
        <p:nvSpPr>
          <p:cNvPr id="5" name="Rectangle 4"/>
          <p:cNvSpPr/>
          <p:nvPr/>
        </p:nvSpPr>
        <p:spPr>
          <a:xfrm>
            <a:off x="3563888" y="3694380"/>
            <a:ext cx="5688632" cy="304698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400" dirty="0" smtClean="0">
                <a:latin typeface="Courier"/>
                <a:cs typeface="Courier"/>
              </a:rPr>
              <a:t>class </a:t>
            </a:r>
            <a:r>
              <a:rPr lang="en-GB" sz="2400" dirty="0">
                <a:latin typeface="Courier"/>
                <a:cs typeface="Courier"/>
              </a:rPr>
              <a:t>Dog(Mammal):</a:t>
            </a:r>
          </a:p>
          <a:p>
            <a:endParaRPr lang="en-GB" sz="2400" dirty="0">
              <a:latin typeface="Courier"/>
              <a:cs typeface="Courier"/>
            </a:endParaRPr>
          </a:p>
          <a:p>
            <a:r>
              <a:rPr lang="en-GB" sz="2400" dirty="0">
                <a:latin typeface="Courier"/>
                <a:cs typeface="Courier"/>
              </a:rPr>
              <a:t> </a:t>
            </a:r>
            <a:r>
              <a:rPr lang="en-GB" sz="2400" dirty="0" smtClean="0">
                <a:latin typeface="Courier"/>
                <a:cs typeface="Courier"/>
              </a:rPr>
              <a:t>  </a:t>
            </a:r>
            <a:r>
              <a:rPr lang="en-GB" sz="2400" dirty="0" err="1">
                <a:latin typeface="Courier"/>
                <a:cs typeface="Courier"/>
              </a:rPr>
              <a:t>def</a:t>
            </a:r>
            <a:r>
              <a:rPr lang="en-GB" sz="2400" dirty="0">
                <a:latin typeface="Courier"/>
                <a:cs typeface="Courier"/>
              </a:rPr>
              <a:t> __</a:t>
            </a:r>
            <a:r>
              <a:rPr lang="en-GB" sz="2400" dirty="0" err="1">
                <a:latin typeface="Courier"/>
                <a:cs typeface="Courier"/>
              </a:rPr>
              <a:t>init</a:t>
            </a:r>
            <a:r>
              <a:rPr lang="en-GB" sz="2400" dirty="0">
                <a:latin typeface="Courier"/>
                <a:cs typeface="Courier"/>
              </a:rPr>
              <a:t>__(self):</a:t>
            </a:r>
          </a:p>
          <a:p>
            <a:r>
              <a:rPr lang="en-GB" sz="2400" dirty="0">
                <a:latin typeface="Courier"/>
                <a:cs typeface="Courier"/>
              </a:rPr>
              <a:t> </a:t>
            </a:r>
            <a:r>
              <a:rPr lang="en-GB" sz="2400" dirty="0" smtClean="0">
                <a:latin typeface="Courier"/>
                <a:cs typeface="Courier"/>
              </a:rPr>
              <a:t>     </a:t>
            </a:r>
            <a:r>
              <a:rPr lang="en-GB" sz="2400" dirty="0">
                <a:latin typeface="Courier"/>
                <a:cs typeface="Courier"/>
              </a:rPr>
              <a:t>super().__</a:t>
            </a:r>
            <a:r>
              <a:rPr lang="en-GB" sz="2400" dirty="0" err="1">
                <a:latin typeface="Courier"/>
                <a:cs typeface="Courier"/>
              </a:rPr>
              <a:t>init</a:t>
            </a:r>
            <a:r>
              <a:rPr lang="en-GB" sz="2400" dirty="0">
                <a:latin typeface="Courier"/>
                <a:cs typeface="Courier"/>
              </a:rPr>
              <a:t>__("dog")</a:t>
            </a:r>
          </a:p>
          <a:p>
            <a:r>
              <a:rPr lang="en-GB" sz="2400" dirty="0">
                <a:latin typeface="Courier"/>
                <a:cs typeface="Courier"/>
              </a:rPr>
              <a:t> </a:t>
            </a:r>
            <a:r>
              <a:rPr lang="en-GB" sz="2400" dirty="0" smtClean="0">
                <a:latin typeface="Courier"/>
                <a:cs typeface="Courier"/>
              </a:rPr>
              <a:t>     </a:t>
            </a:r>
            <a:r>
              <a:rPr lang="en-GB" sz="2400" dirty="0" err="1">
                <a:latin typeface="Courier"/>
                <a:cs typeface="Courier"/>
              </a:rPr>
              <a:t>self.setLegs</a:t>
            </a:r>
            <a:r>
              <a:rPr lang="en-GB" sz="2400" dirty="0">
                <a:latin typeface="Courier"/>
                <a:cs typeface="Courier"/>
              </a:rPr>
              <a:t>(4)</a:t>
            </a:r>
          </a:p>
          <a:p>
            <a:endParaRPr lang="en-GB" sz="2400" dirty="0">
              <a:latin typeface="Courier"/>
              <a:cs typeface="Courier"/>
            </a:endParaRPr>
          </a:p>
          <a:p>
            <a:r>
              <a:rPr lang="en-GB" sz="2400" dirty="0">
                <a:latin typeface="Courier"/>
                <a:cs typeface="Courier"/>
              </a:rPr>
              <a:t> </a:t>
            </a:r>
            <a:r>
              <a:rPr lang="en-GB" sz="2400" dirty="0" smtClean="0">
                <a:latin typeface="Courier"/>
                <a:cs typeface="Courier"/>
              </a:rPr>
              <a:t>  </a:t>
            </a:r>
            <a:r>
              <a:rPr lang="en-GB" sz="2400" dirty="0" err="1">
                <a:latin typeface="Courier"/>
                <a:cs typeface="Courier"/>
              </a:rPr>
              <a:t>def</a:t>
            </a:r>
            <a:r>
              <a:rPr lang="en-GB" sz="2400" dirty="0">
                <a:latin typeface="Courier"/>
                <a:cs typeface="Courier"/>
              </a:rPr>
              <a:t> </a:t>
            </a:r>
            <a:r>
              <a:rPr lang="en-GB" sz="2400" dirty="0" err="1">
                <a:latin typeface="Courier"/>
                <a:cs typeface="Courier"/>
              </a:rPr>
              <a:t>canSwim</a:t>
            </a:r>
            <a:r>
              <a:rPr lang="en-GB" sz="2400" dirty="0">
                <a:latin typeface="Courier"/>
                <a:cs typeface="Courier"/>
              </a:rPr>
              <a:t>(self):</a:t>
            </a:r>
          </a:p>
          <a:p>
            <a:r>
              <a:rPr lang="en-GB" sz="2400" dirty="0">
                <a:latin typeface="Courier"/>
                <a:cs typeface="Courier"/>
              </a:rPr>
              <a:t> </a:t>
            </a:r>
            <a:r>
              <a:rPr lang="en-GB" sz="2400" dirty="0" smtClean="0">
                <a:latin typeface="Courier"/>
                <a:cs typeface="Courier"/>
              </a:rPr>
              <a:t>     </a:t>
            </a:r>
            <a:r>
              <a:rPr lang="en-GB" sz="2400" dirty="0">
                <a:latin typeface="Courier"/>
                <a:cs typeface="Courier"/>
              </a:rPr>
              <a:t>return True</a:t>
            </a:r>
          </a:p>
        </p:txBody>
      </p:sp>
      <p:sp>
        <p:nvSpPr>
          <p:cNvPr id="6" name="Line Callout 2 5"/>
          <p:cNvSpPr/>
          <p:nvPr/>
        </p:nvSpPr>
        <p:spPr>
          <a:xfrm>
            <a:off x="6637178" y="1337064"/>
            <a:ext cx="1728192" cy="576064"/>
          </a:xfrm>
          <a:prstGeom prst="borderCallout2">
            <a:avLst>
              <a:gd name="adj1" fmla="val 18750"/>
              <a:gd name="adj2" fmla="val -8333"/>
              <a:gd name="adj3" fmla="val 18750"/>
              <a:gd name="adj4" fmla="val -16667"/>
              <a:gd name="adj5" fmla="val 440358"/>
              <a:gd name="adj6" fmla="val -47089"/>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Inherits</a:t>
            </a:r>
            <a:endParaRPr lang="en-GB" sz="2400" dirty="0">
              <a:solidFill>
                <a:srgbClr val="FF0000"/>
              </a:solidFill>
            </a:endParaRPr>
          </a:p>
        </p:txBody>
      </p:sp>
      <p:sp>
        <p:nvSpPr>
          <p:cNvPr id="7" name="Line Callout 2 6"/>
          <p:cNvSpPr/>
          <p:nvPr/>
        </p:nvSpPr>
        <p:spPr>
          <a:xfrm>
            <a:off x="7020272" y="2564904"/>
            <a:ext cx="1728192" cy="792088"/>
          </a:xfrm>
          <a:prstGeom prst="borderCallout2">
            <a:avLst>
              <a:gd name="adj1" fmla="val 18750"/>
              <a:gd name="adj2" fmla="val -8333"/>
              <a:gd name="adj3" fmla="val 18750"/>
              <a:gd name="adj4" fmla="val -16667"/>
              <a:gd name="adj5" fmla="val 309954"/>
              <a:gd name="adj6" fmla="val -67954"/>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Superclass constructor</a:t>
            </a:r>
            <a:endParaRPr lang="en-GB" sz="2400" dirty="0">
              <a:solidFill>
                <a:srgbClr val="FF0000"/>
              </a:solidFill>
            </a:endParaRPr>
          </a:p>
        </p:txBody>
      </p:sp>
      <p:sp>
        <p:nvSpPr>
          <p:cNvPr id="8" name="Line Callout 2 7"/>
          <p:cNvSpPr/>
          <p:nvPr/>
        </p:nvSpPr>
        <p:spPr>
          <a:xfrm>
            <a:off x="7380312" y="3573016"/>
            <a:ext cx="1728192" cy="576064"/>
          </a:xfrm>
          <a:prstGeom prst="borderCallout2">
            <a:avLst>
              <a:gd name="adj1" fmla="val 18750"/>
              <a:gd name="adj2" fmla="val -8333"/>
              <a:gd name="adj3" fmla="val 18750"/>
              <a:gd name="adj4" fmla="val -16667"/>
              <a:gd name="adj5" fmla="val 404973"/>
              <a:gd name="adj6" fmla="val -68861"/>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Overrides</a:t>
            </a:r>
            <a:endParaRPr lang="en-GB" sz="2400" dirty="0">
              <a:solidFill>
                <a:srgbClr val="FF0000"/>
              </a:solidFill>
            </a:endParaRPr>
          </a:p>
        </p:txBody>
      </p:sp>
    </p:spTree>
    <p:extLst>
      <p:ext uri="{BB962C8B-B14F-4D97-AF65-F5344CB8AC3E}">
        <p14:creationId xmlns:p14="http://schemas.microsoft.com/office/powerpoint/2010/main" val="36219298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Exercises 5.1, 5.2</a:t>
            </a:r>
            <a:endParaRPr lang="en-GB" dirty="0"/>
          </a:p>
        </p:txBody>
      </p:sp>
      <p:sp>
        <p:nvSpPr>
          <p:cNvPr id="3" name="Content Placeholder 2"/>
          <p:cNvSpPr>
            <a:spLocks noGrp="1"/>
          </p:cNvSpPr>
          <p:nvPr>
            <p:ph idx="1"/>
          </p:nvPr>
        </p:nvSpPr>
        <p:spPr/>
        <p:txBody>
          <a:bodyPr/>
          <a:lstStyle/>
          <a:p>
            <a:r>
              <a:rPr lang="en-GB" dirty="0"/>
              <a:t>Enter the classes Mammal and Dog from the </a:t>
            </a:r>
            <a:r>
              <a:rPr lang="en-GB" dirty="0" smtClean="0"/>
              <a:t>slide</a:t>
            </a:r>
          </a:p>
          <a:p>
            <a:pPr lvl="1"/>
            <a:r>
              <a:rPr lang="en-GB" dirty="0" smtClean="0"/>
              <a:t>Create </a:t>
            </a:r>
            <a:r>
              <a:rPr lang="en-GB" dirty="0"/>
              <a:t>a Dog. Find out if the dog has fur, can swim and see </a:t>
            </a:r>
          </a:p>
          <a:p>
            <a:pPr lvl="1"/>
            <a:r>
              <a:rPr lang="en-GB" dirty="0" smtClean="0"/>
              <a:t>Add </a:t>
            </a:r>
            <a:r>
              <a:rPr lang="en-GB" dirty="0"/>
              <a:t>one or more new subclasses, such as: Dolphin, Bat or </a:t>
            </a:r>
            <a:r>
              <a:rPr lang="en-GB" dirty="0" smtClean="0"/>
              <a:t>Cow</a:t>
            </a:r>
          </a:p>
          <a:p>
            <a:endParaRPr lang="en-GB" dirty="0"/>
          </a:p>
          <a:p>
            <a:r>
              <a:rPr lang="en-GB" dirty="0"/>
              <a:t>Create some classes to draw shapes in turtle </a:t>
            </a:r>
            <a:r>
              <a:rPr lang="en-GB" dirty="0" smtClean="0"/>
              <a:t>graphics </a:t>
            </a:r>
            <a:r>
              <a:rPr lang="en-GB" smtClean="0"/>
              <a:t>(see sheet)</a:t>
            </a:r>
            <a:endParaRPr lang="en-GB" dirty="0"/>
          </a:p>
          <a:p>
            <a:endParaRPr lang="en-GB" dirty="0"/>
          </a:p>
        </p:txBody>
      </p:sp>
    </p:spTree>
    <p:extLst>
      <p:ext uri="{BB962C8B-B14F-4D97-AF65-F5344CB8AC3E}">
        <p14:creationId xmlns:p14="http://schemas.microsoft.com/office/powerpoint/2010/main" val="2958900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Is Inheritance Useful?</a:t>
            </a:r>
            <a:endParaRPr lang="en-GB" dirty="0"/>
          </a:p>
        </p:txBody>
      </p:sp>
      <p:sp>
        <p:nvSpPr>
          <p:cNvPr id="4" name="Content Placeholder 3"/>
          <p:cNvSpPr>
            <a:spLocks noGrp="1"/>
          </p:cNvSpPr>
          <p:nvPr>
            <p:ph idx="1"/>
          </p:nvPr>
        </p:nvSpPr>
        <p:spPr/>
        <p:txBody>
          <a:bodyPr/>
          <a:lstStyle/>
          <a:p>
            <a:r>
              <a:rPr lang="en-GB" dirty="0" smtClean="0"/>
              <a:t>Very in Graphical User Interface libraries</a:t>
            </a:r>
          </a:p>
          <a:p>
            <a:pPr lvl="1"/>
            <a:r>
              <a:rPr lang="en-GB" dirty="0" smtClean="0"/>
              <a:t>Much behaviour inherited</a:t>
            </a:r>
          </a:p>
          <a:p>
            <a:pPr lvl="1"/>
            <a:r>
              <a:rPr lang="en-GB" dirty="0" smtClean="0"/>
              <a:t>Override when special behaviour needed</a:t>
            </a:r>
          </a:p>
          <a:p>
            <a:endParaRPr lang="en-GB" dirty="0"/>
          </a:p>
          <a:p>
            <a:r>
              <a:rPr lang="en-GB" dirty="0" smtClean="0"/>
              <a:t>In </a:t>
            </a:r>
            <a:r>
              <a:rPr lang="en-GB" b="1" dirty="0" smtClean="0"/>
              <a:t>many</a:t>
            </a:r>
            <a:r>
              <a:rPr lang="en-GB" dirty="0" smtClean="0"/>
              <a:t> programs, ‘knows about’ relations are more useful</a:t>
            </a:r>
          </a:p>
        </p:txBody>
      </p:sp>
    </p:spTree>
    <p:extLst>
      <p:ext uri="{BB962C8B-B14F-4D97-AF65-F5344CB8AC3E}">
        <p14:creationId xmlns:p14="http://schemas.microsoft.com/office/powerpoint/2010/main" val="235476391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GB" smtClean="0"/>
              <a:t>Summary</a:t>
            </a:r>
            <a:endParaRPr lang="en-GB"/>
          </a:p>
        </p:txBody>
      </p:sp>
      <p:sp>
        <p:nvSpPr>
          <p:cNvPr id="29698" name="Content Placeholder 2"/>
          <p:cNvSpPr>
            <a:spLocks noGrp="1"/>
          </p:cNvSpPr>
          <p:nvPr>
            <p:ph idx="1"/>
          </p:nvPr>
        </p:nvSpPr>
        <p:spPr/>
        <p:txBody>
          <a:bodyPr/>
          <a:lstStyle/>
          <a:p>
            <a:r>
              <a:rPr lang="en-GB" dirty="0" smtClean="0"/>
              <a:t>Changing attitudes to lifecycles</a:t>
            </a:r>
          </a:p>
          <a:p>
            <a:r>
              <a:rPr lang="en-GB" dirty="0" smtClean="0"/>
              <a:t>Different types of modelling</a:t>
            </a:r>
          </a:p>
          <a:p>
            <a:r>
              <a:rPr lang="en-GB" dirty="0" smtClean="0"/>
              <a:t>Structure:</a:t>
            </a:r>
          </a:p>
          <a:p>
            <a:pPr lvl="1"/>
            <a:r>
              <a:rPr lang="en-GB" dirty="0" smtClean="0"/>
              <a:t>Easy to use but limited</a:t>
            </a:r>
          </a:p>
          <a:p>
            <a:pPr lvl="1"/>
            <a:r>
              <a:rPr lang="en-GB" dirty="0" smtClean="0"/>
              <a:t>Encourages structured programming</a:t>
            </a:r>
          </a:p>
          <a:p>
            <a:r>
              <a:rPr lang="en-GB" dirty="0" smtClean="0"/>
              <a:t>Object and state modelling</a:t>
            </a:r>
          </a:p>
          <a:p>
            <a:pPr lvl="1"/>
            <a:r>
              <a:rPr lang="en-GB" dirty="0" smtClean="0"/>
              <a:t>Both analysis </a:t>
            </a:r>
            <a:r>
              <a:rPr lang="en-GB" smtClean="0"/>
              <a:t>and design</a:t>
            </a:r>
            <a:endParaRPr lang="en-GB" dirty="0"/>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Newsprint.thmx</Template>
  <TotalTime>4621</TotalTime>
  <Words>1197</Words>
  <Application>Microsoft Macintosh PowerPoint</Application>
  <PresentationFormat>On-screen Show (4:3)</PresentationFormat>
  <Paragraphs>272</Paragraphs>
  <Slides>34</Slides>
  <Notes>3</Notes>
  <HiddenSlides>1</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34</vt:i4>
      </vt:variant>
    </vt:vector>
  </HeadingPairs>
  <TitlesOfParts>
    <vt:vector size="35" baseType="lpstr">
      <vt:lpstr>NewsPrint</vt:lpstr>
      <vt:lpstr>A Level Computer Science  Topic 8: Software Development &amp; Inheritance</vt:lpstr>
      <vt:lpstr>Aims</vt:lpstr>
      <vt:lpstr>Software Lifecycles and Modelling</vt:lpstr>
      <vt:lpstr>Are Lifecycles Important?</vt:lpstr>
      <vt:lpstr>OCR Draft Curriculum</vt:lpstr>
      <vt:lpstr>Hacking</vt:lpstr>
      <vt:lpstr>Waterfall Life Cycle Model</vt:lpstr>
      <vt:lpstr>Spiral &amp; Prototypes: Insights</vt:lpstr>
      <vt:lpstr>Agile, Extreme, RAD</vt:lpstr>
      <vt:lpstr>Summary</vt:lpstr>
      <vt:lpstr>Structure Modelling</vt:lpstr>
      <vt:lpstr>Structured Programming</vt:lpstr>
      <vt:lpstr>Call Hierarchy</vt:lpstr>
      <vt:lpstr>Exercises 2.1, 2.2</vt:lpstr>
      <vt:lpstr>State Modelling</vt:lpstr>
      <vt:lpstr>States</vt:lpstr>
      <vt:lpstr>Events</vt:lpstr>
      <vt:lpstr>Events</vt:lpstr>
      <vt:lpstr>Exercise 3.1</vt:lpstr>
      <vt:lpstr>Exercise 3.2</vt:lpstr>
      <vt:lpstr>PowerPoint Presentation</vt:lpstr>
      <vt:lpstr>Object Modelling and Inheritance</vt:lpstr>
      <vt:lpstr>Pictures of Classes</vt:lpstr>
      <vt:lpstr>How Are Classes Related?</vt:lpstr>
      <vt:lpstr>Knows-About and Has-A</vt:lpstr>
      <vt:lpstr>Inheritance – Classification </vt:lpstr>
      <vt:lpstr>Language of Inheritance</vt:lpstr>
      <vt:lpstr>Inheritance and Overriding</vt:lpstr>
      <vt:lpstr>Exercises 4.1</vt:lpstr>
      <vt:lpstr>Inheritance In Python</vt:lpstr>
      <vt:lpstr>Inheritance in Python</vt:lpstr>
      <vt:lpstr>Exercises 5.1, 5.2</vt:lpstr>
      <vt:lpstr>Is Inheritance Useful?</vt:lpstr>
      <vt:lpstr>Summary</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for GCSE</dc:title>
  <dc:subject/>
  <dc:creator>William Marsh</dc:creator>
  <cp:keywords/>
  <dc:description/>
  <cp:lastModifiedBy>William Marsh</cp:lastModifiedBy>
  <cp:revision>72</cp:revision>
  <cp:lastPrinted>2014-11-26T14:45:00Z</cp:lastPrinted>
  <dcterms:created xsi:type="dcterms:W3CDTF">2012-04-25T07:26:20Z</dcterms:created>
  <dcterms:modified xsi:type="dcterms:W3CDTF">2016-11-16T09:15:36Z</dcterms:modified>
  <cp:category/>
</cp:coreProperties>
</file>