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76" r:id="rId2"/>
    <p:sldId id="302" r:id="rId3"/>
    <p:sldId id="319" r:id="rId4"/>
    <p:sldId id="320" r:id="rId5"/>
    <p:sldId id="321" r:id="rId6"/>
    <p:sldId id="322" r:id="rId7"/>
    <p:sldId id="375" r:id="rId8"/>
    <p:sldId id="324" r:id="rId9"/>
    <p:sldId id="325" r:id="rId10"/>
    <p:sldId id="326" r:id="rId11"/>
    <p:sldId id="327" r:id="rId12"/>
    <p:sldId id="328" r:id="rId13"/>
    <p:sldId id="372" r:id="rId14"/>
    <p:sldId id="373" r:id="rId15"/>
    <p:sldId id="37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06" autoAdjust="0"/>
  </p:normalViewPr>
  <p:slideViewPr>
    <p:cSldViewPr snapToObjects="1">
      <p:cViewPr varScale="1">
        <p:scale>
          <a:sx n="63" d="100"/>
          <a:sy n="63" d="100"/>
        </p:scale>
        <p:origin x="-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9F86B361-5931-8F42-A677-9F9FF0C72E98}" type="slidenum">
              <a:rPr lang="en-GB" sz="1200"/>
              <a:pPr eaLnBrk="1" hangingPunct="1"/>
              <a:t>4</a:t>
            </a:fld>
            <a:endParaRPr lang="en-GB" sz="1200"/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EB2E0A15-65C5-8B4E-A511-536A349F8B31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4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21508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3D78575C-8554-8949-ADE5-8A73D3BF82D8}" type="slidenum">
              <a:rPr lang="en-GB" sz="1200"/>
              <a:pPr eaLnBrk="1" hangingPunct="1"/>
              <a:t>5</a:t>
            </a:fld>
            <a:endParaRPr lang="en-GB" sz="1200"/>
          </a:p>
        </p:txBody>
      </p:sp>
      <p:sp>
        <p:nvSpPr>
          <p:cNvPr id="23555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2D71C712-9497-EF4C-A3CE-95DF87D8F35E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5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23556" name="Text Box 1"/>
          <p:cNvSpPr txBox="1">
            <a:spLocks noChangeArrowheads="1"/>
          </p:cNvSpPr>
          <p:nvPr/>
        </p:nvSpPr>
        <p:spPr bwMode="auto">
          <a:xfrm>
            <a:off x="930275" y="685800"/>
            <a:ext cx="4999038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23557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30788" cy="4113213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Bit of time for this (if available)‏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4C4FFEC8-4FC6-9C40-A07C-D5CBA0260365}" type="slidenum">
              <a:rPr lang="en-GB" sz="1200"/>
              <a:pPr eaLnBrk="1" hangingPunct="1"/>
              <a:t>6</a:t>
            </a:fld>
            <a:endParaRPr lang="en-GB" sz="1200"/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55F3F0DD-9F79-7042-8CC3-2CBACFFFBDC0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6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25604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4C4FFEC8-4FC6-9C40-A07C-D5CBA0260365}" type="slidenum">
              <a:rPr lang="en-GB" sz="1200"/>
              <a:pPr eaLnBrk="1" hangingPunct="1"/>
              <a:t>7</a:t>
            </a:fld>
            <a:endParaRPr lang="en-GB" sz="1200"/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55F3F0DD-9F79-7042-8CC3-2CBACFFFBDC0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7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25604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40226AC2-A223-7C4E-96E2-C9FA66C82B94}" type="slidenum">
              <a:rPr lang="en-GB" sz="1200"/>
              <a:pPr eaLnBrk="1" hangingPunct="1"/>
              <a:t>9</a:t>
            </a:fld>
            <a:endParaRPr lang="en-GB" sz="12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3C2EFE6C-D793-1449-97BC-333B0D799B47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9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30724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58A732B6-C257-ED46-942B-3F66CB383895}" type="slidenum">
              <a:rPr lang="en-GB" sz="1200"/>
              <a:pPr eaLnBrk="1" hangingPunct="1"/>
              <a:t>10</a:t>
            </a:fld>
            <a:endParaRPr lang="en-GB" sz="12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01AEEDE2-D4EA-7A40-9C1C-252B565D3292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10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32772" name="Text Box 1"/>
          <p:cNvSpPr txBox="1">
            <a:spLocks noChangeArrowheads="1"/>
          </p:cNvSpPr>
          <p:nvPr/>
        </p:nvSpPr>
        <p:spPr bwMode="auto">
          <a:xfrm>
            <a:off x="930275" y="685800"/>
            <a:ext cx="4999038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32773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30788" cy="4113213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Explain the OR gate.  </a:t>
            </a:r>
          </a:p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>
              <a:ea typeface="ＭＳ Ｐゴシック" charset="0"/>
              <a:cs typeface="Bitstream Vera Sans" charset="0"/>
            </a:endParaRPr>
          </a:p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Could use algebra.  Step 1, equations</a:t>
            </a:r>
          </a:p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>
              <a:ea typeface="ＭＳ Ｐゴシック" charset="0"/>
              <a:cs typeface="Bitstream Vera Sans" charset="0"/>
            </a:endParaRPr>
          </a:p>
          <a:p>
            <a:pPr defTabSz="457200" eaLnBrk="1" hangingPunct="1">
              <a:spcBef>
                <a:spcPct val="0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S’ = A!B + !AB</a:t>
            </a:r>
          </a:p>
          <a:p>
            <a:pPr defTabSz="457200" eaLnBrk="1" hangingPunct="1">
              <a:spcBef>
                <a:spcPct val="0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C’ = A + B</a:t>
            </a:r>
          </a:p>
          <a:p>
            <a:pPr defTabSz="457200" eaLnBrk="1" hangingPunct="1">
              <a:spcBef>
                <a:spcPct val="0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Cout = (S’ + C’) + Cin</a:t>
            </a:r>
          </a:p>
          <a:p>
            <a:pPr defTabSz="457200" eaLnBrk="1" hangingPunct="1">
              <a:spcBef>
                <a:spcPct val="0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S = (S’+C’)!Cin + !(S’+C’)Cin</a:t>
            </a:r>
          </a:p>
          <a:p>
            <a:pPr defTabSz="457200">
              <a:spcBef>
                <a:spcPts val="33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>
              <a:ea typeface="ＭＳ Ｐゴシック" charset="0"/>
              <a:cs typeface="Bitstream Vera Sans" charset="0"/>
            </a:endParaRPr>
          </a:p>
          <a:p>
            <a:pPr defTabSz="457200">
              <a:spcBef>
                <a:spcPts val="33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>
                <a:ea typeface="ＭＳ Ｐゴシック" charset="0"/>
                <a:cs typeface="Bitstream Vera Sans" charset="0"/>
              </a:rPr>
              <a:t>Step 2:</a:t>
            </a:r>
          </a:p>
          <a:p>
            <a:pPr defTabSz="457200">
              <a:spcBef>
                <a:spcPts val="33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>
              <a:ea typeface="ＭＳ Ｐゴシック" charset="0"/>
              <a:cs typeface="Bitstream Vera Sans" charset="0"/>
            </a:endParaRPr>
          </a:p>
          <a:p>
            <a:pPr defTabSz="457200">
              <a:spcBef>
                <a:spcPts val="675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Cout = A!B + !AB + Cin</a:t>
            </a:r>
          </a:p>
          <a:p>
            <a:pPr defTabSz="457200">
              <a:spcBef>
                <a:spcPts val="33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900">
              <a:ea typeface="ＭＳ Ｐゴシック" charset="0"/>
              <a:cs typeface="Bitstream Vera Sans" charset="0"/>
            </a:endParaRPr>
          </a:p>
          <a:p>
            <a:pPr defTabSz="457200">
              <a:spcBef>
                <a:spcPts val="33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900">
                <a:ea typeface="ＭＳ Ｐゴシック" charset="0"/>
                <a:cs typeface="Bitstream Vera Sans" charset="0"/>
              </a:rPr>
              <a:t>Note that S’+C’ = A + B</a:t>
            </a:r>
          </a:p>
          <a:p>
            <a:pPr defTabSz="457200">
              <a:spcBef>
                <a:spcPts val="675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S = (A + B)!Cin + !(A + B)Cin</a:t>
            </a:r>
          </a:p>
          <a:p>
            <a:pPr defTabSz="457200">
              <a:spcBef>
                <a:spcPts val="675"/>
              </a:spcBef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>
                <a:latin typeface="Tahoma" charset="0"/>
                <a:ea typeface="ＭＳ Ｐゴシック" charset="0"/>
                <a:cs typeface="Bitstream Vera Sans" charset="0"/>
              </a:rPr>
              <a:t>   = A!Cin + B!Cin + !A!BCin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7BC4CD78-89C3-894E-AE52-365FA3E83347}" type="slidenum">
              <a:rPr lang="en-GB" sz="1200"/>
              <a:pPr eaLnBrk="1" hangingPunct="1"/>
              <a:t>11</a:t>
            </a:fld>
            <a:endParaRPr lang="en-GB" sz="12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5DF093BD-574A-C145-9313-AFE1683F4602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11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40964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5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53C8D0D1-4329-9A4F-A1B3-14080B9EB328}" type="slidenum">
              <a:rPr lang="en-GB" sz="1200"/>
              <a:pPr eaLnBrk="1" hangingPunct="1"/>
              <a:t>12</a:t>
            </a:fld>
            <a:endParaRPr lang="en-GB" sz="12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ahoma" charset="0"/>
              <a:buNone/>
            </a:pPr>
            <a:fld id="{5117A3F5-6D63-2C42-8442-7BF296743117}" type="slidenum">
              <a:rPr lang="en-GB" sz="1200">
                <a:solidFill>
                  <a:srgbClr val="000000"/>
                </a:solidFill>
                <a:cs typeface="Bitstream Vera Sans" charset="0"/>
              </a:rPr>
              <a:pPr algn="r" eaLnBrk="1" hangingPunct="1">
                <a:buClr>
                  <a:srgbClr val="000000"/>
                </a:buClr>
                <a:buSzPct val="100000"/>
                <a:buFont typeface="Tahoma" charset="0"/>
                <a:buNone/>
              </a:pPr>
              <a:t>12</a:t>
            </a:fld>
            <a:endParaRPr lang="en-GB" sz="1200">
              <a:solidFill>
                <a:srgbClr val="000000"/>
              </a:solidFill>
              <a:cs typeface="Bitstream Vera Sans" charset="0"/>
            </a:endParaRPr>
          </a:p>
        </p:txBody>
      </p:sp>
      <p:sp>
        <p:nvSpPr>
          <p:cNvPr id="43012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3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30788" cy="41148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0000" tIns="46800" rIns="90000" bIns="46800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81150"/>
            <a:ext cx="7769225" cy="131127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A67A9-AF9C-3A47-866B-CC9922A9FC8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17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  <p:sldLayoutId id="214748376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9.2: Circuits for Adding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872907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3222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Show how computers are built from logic gates</a:t>
            </a:r>
          </a:p>
          <a:p>
            <a:r>
              <a:rPr lang="en-GB" dirty="0" smtClean="0"/>
              <a:t>Circuit for Adding</a:t>
            </a:r>
          </a:p>
          <a:p>
            <a:pPr lvl="1"/>
            <a:r>
              <a:rPr lang="en-GB" dirty="0" smtClean="0"/>
              <a:t>… two inputs</a:t>
            </a:r>
          </a:p>
          <a:p>
            <a:pPr lvl="1"/>
            <a:r>
              <a:rPr lang="en-GB" dirty="0" smtClean="0"/>
              <a:t>… three inputs – one column</a:t>
            </a:r>
          </a:p>
          <a:p>
            <a:pPr lvl="1"/>
            <a:r>
              <a:rPr lang="en-GB" dirty="0" smtClean="0"/>
              <a:t>… many columns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4797152"/>
            <a:ext cx="5688632" cy="1200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 smtClean="0">
                <a:latin typeface="Tahoma"/>
                <a:cs typeface="Tahoma"/>
              </a:rPr>
              <a:t>Key Idea: 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latin typeface="Tahoma"/>
                <a:cs typeface="Tahoma"/>
              </a:rPr>
              <a:t>Represent numbers as binary digits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latin typeface="Tahoma"/>
                <a:cs typeface="Tahoma"/>
              </a:rPr>
              <a:t>Digits as logic levels</a:t>
            </a:r>
            <a:endParaRPr lang="en-GB"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Half Adder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8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Half Adder</a:t>
            </a:r>
          </a:p>
        </p:txBody>
      </p:sp>
      <p:sp>
        <p:nvSpPr>
          <p:cNvPr id="20483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8788" cy="4649788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Simplest circuit for binary addition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input: two bits A and B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output: sum S and carry </a:t>
            </a:r>
            <a:r>
              <a:rPr lang="en-GB" dirty="0" smtClean="0">
                <a:latin typeface="Tahoma" charset="0"/>
                <a:ea typeface="ＭＳ Ｐゴシック" charset="0"/>
              </a:rPr>
              <a:t>C</a:t>
            </a:r>
          </a:p>
          <a:p>
            <a:pPr marL="420688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</a:rPr>
              <a:t>Sums </a:t>
            </a:r>
            <a:r>
              <a:rPr lang="en-GB" dirty="0" smtClean="0">
                <a:latin typeface="Tahoma" charset="0"/>
                <a:sym typeface="Wingdings"/>
              </a:rPr>
              <a:t> ?  circuit</a:t>
            </a:r>
            <a:endParaRPr lang="en-GB" dirty="0">
              <a:latin typeface="Tahoma" charset="0"/>
              <a:ea typeface="ＭＳ Ｐゴシック" charset="0"/>
            </a:endParaRPr>
          </a:p>
          <a:p>
            <a:pPr marL="341313" indent="-341313" defTabSz="457200"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533400" y="3886200"/>
            <a:ext cx="3352800" cy="18002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40458C"/>
              </a:buClr>
              <a:buSzPct val="100000"/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0 + 0 = 0</a:t>
            </a:r>
          </a:p>
          <a:p>
            <a:pPr eaLnBrk="1" hangingPunct="1">
              <a:buClr>
                <a:srgbClr val="40458C"/>
              </a:buClr>
              <a:buSzPct val="100000"/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0 + 1 = 1</a:t>
            </a:r>
          </a:p>
          <a:p>
            <a:pPr eaLnBrk="1" hangingPunct="1">
              <a:buClr>
                <a:srgbClr val="40458C"/>
              </a:buClr>
              <a:buSzPct val="100000"/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1 + 0 = 1</a:t>
            </a:r>
          </a:p>
          <a:p>
            <a:pPr eaLnBrk="1" hangingPunct="1">
              <a:buClr>
                <a:srgbClr val="40458C"/>
              </a:buClr>
              <a:buSzPct val="100000"/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1 + 1 = 0 carry 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24239" y="2204864"/>
            <a:ext cx="3324225" cy="1371600"/>
            <a:chOff x="5073650" y="3657600"/>
            <a:chExt cx="3324225" cy="1371600"/>
          </a:xfrm>
        </p:grpSpPr>
        <p:sp>
          <p:nvSpPr>
            <p:cNvPr id="20485" name="Rectangle 4"/>
            <p:cNvSpPr>
              <a:spLocks noChangeArrowheads="1"/>
            </p:cNvSpPr>
            <p:nvPr/>
          </p:nvSpPr>
          <p:spPr bwMode="auto">
            <a:xfrm>
              <a:off x="5943600" y="3657600"/>
              <a:ext cx="1676400" cy="1371600"/>
            </a:xfrm>
            <a:prstGeom prst="rect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457200">
                <a:buClr>
                  <a:srgbClr val="40458C"/>
                </a:buClr>
                <a:buSzPct val="100000"/>
                <a:buFont typeface="Times New Roman" charset="0"/>
                <a:buNone/>
              </a:pPr>
              <a:endParaRPr lang="en-GB">
                <a:solidFill>
                  <a:schemeClr val="bg1"/>
                </a:solidFill>
                <a:latin typeface="Times New Roman" charset="0"/>
                <a:cs typeface="Bitstream Vera Sans" charset="0"/>
              </a:endParaRPr>
            </a:p>
          </p:txBody>
        </p:sp>
        <p:sp>
          <p:nvSpPr>
            <p:cNvPr id="20486" name="Line 5"/>
            <p:cNvSpPr>
              <a:spLocks noChangeShapeType="1"/>
            </p:cNvSpPr>
            <p:nvPr/>
          </p:nvSpPr>
          <p:spPr bwMode="auto">
            <a:xfrm>
              <a:off x="7620000" y="3886200"/>
              <a:ext cx="3048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>
              <a:off x="7620000" y="4724400"/>
              <a:ext cx="3048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5638800" y="3886200"/>
              <a:ext cx="3048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9" name="Line 8"/>
            <p:cNvSpPr>
              <a:spLocks noChangeShapeType="1"/>
            </p:cNvSpPr>
            <p:nvPr/>
          </p:nvSpPr>
          <p:spPr bwMode="auto">
            <a:xfrm>
              <a:off x="5638800" y="4724400"/>
              <a:ext cx="3048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0" name="Rectangle 9"/>
            <p:cNvSpPr>
              <a:spLocks noChangeArrowheads="1"/>
            </p:cNvSpPr>
            <p:nvPr/>
          </p:nvSpPr>
          <p:spPr bwMode="auto">
            <a:xfrm>
              <a:off x="5076825" y="3657600"/>
              <a:ext cx="422275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457200">
                <a:buClr>
                  <a:srgbClr val="40458C"/>
                </a:buClr>
                <a:buSzPct val="100000"/>
                <a:buFont typeface="Tahoma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40458C"/>
                  </a:solidFill>
                  <a:cs typeface="Bitstream Vera Sans" charset="0"/>
                </a:rPr>
                <a:t>A</a:t>
              </a:r>
            </a:p>
          </p:txBody>
        </p:sp>
        <p:sp>
          <p:nvSpPr>
            <p:cNvPr id="20491" name="Rectangle 10"/>
            <p:cNvSpPr>
              <a:spLocks noChangeArrowheads="1"/>
            </p:cNvSpPr>
            <p:nvPr/>
          </p:nvSpPr>
          <p:spPr bwMode="auto">
            <a:xfrm>
              <a:off x="5073650" y="4433888"/>
              <a:ext cx="423863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457200">
                <a:buClr>
                  <a:srgbClr val="40458C"/>
                </a:buClr>
                <a:buSzPct val="100000"/>
                <a:buFont typeface="Tahoma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40458C"/>
                  </a:solidFill>
                  <a:cs typeface="Bitstream Vera Sans" charset="0"/>
                </a:rPr>
                <a:t>B</a:t>
              </a:r>
            </a:p>
          </p:txBody>
        </p:sp>
        <p:sp>
          <p:nvSpPr>
            <p:cNvPr id="20492" name="Rectangle 11"/>
            <p:cNvSpPr>
              <a:spLocks noChangeArrowheads="1"/>
            </p:cNvSpPr>
            <p:nvPr/>
          </p:nvSpPr>
          <p:spPr bwMode="auto">
            <a:xfrm>
              <a:off x="7974013" y="3657600"/>
              <a:ext cx="4064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457200">
                <a:buClr>
                  <a:srgbClr val="40458C"/>
                </a:buClr>
                <a:buSzPct val="100000"/>
                <a:buFont typeface="Tahoma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40458C"/>
                  </a:solidFill>
                  <a:cs typeface="Bitstream Vera Sans" charset="0"/>
                </a:rPr>
                <a:t>S</a:t>
              </a:r>
            </a:p>
          </p:txBody>
        </p:sp>
        <p:sp>
          <p:nvSpPr>
            <p:cNvPr id="20493" name="Rectangle 12"/>
            <p:cNvSpPr>
              <a:spLocks noChangeArrowheads="1"/>
            </p:cNvSpPr>
            <p:nvPr/>
          </p:nvSpPr>
          <p:spPr bwMode="auto">
            <a:xfrm>
              <a:off x="7969250" y="4433888"/>
              <a:ext cx="428625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457200">
                <a:buClr>
                  <a:srgbClr val="40458C"/>
                </a:buClr>
                <a:buSzPct val="100000"/>
                <a:buFont typeface="Tahoma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40458C"/>
                  </a:solidFill>
                  <a:cs typeface="Bitstream Vera Sans" charset="0"/>
                </a:rPr>
                <a:t>C</a:t>
              </a:r>
            </a:p>
          </p:txBody>
        </p:sp>
        <p:sp>
          <p:nvSpPr>
            <p:cNvPr id="20494" name="Rectangle 13"/>
            <p:cNvSpPr>
              <a:spLocks noChangeArrowheads="1"/>
            </p:cNvSpPr>
            <p:nvPr/>
          </p:nvSpPr>
          <p:spPr bwMode="auto">
            <a:xfrm>
              <a:off x="6137275" y="4052888"/>
              <a:ext cx="131445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457200">
                <a:buClr>
                  <a:srgbClr val="40458C"/>
                </a:buClr>
                <a:buSzPct val="100000"/>
                <a:buFont typeface="Tahoma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40458C"/>
                  </a:solidFill>
                  <a:cs typeface="Bitstream Vera Sans" charset="0"/>
                </a:rPr>
                <a:t>Half-+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642874" y="4077072"/>
            <a:ext cx="3961574" cy="1901825"/>
            <a:chOff x="4714882" y="3975447"/>
            <a:chExt cx="3961574" cy="1901825"/>
          </a:xfrm>
        </p:grpSpPr>
        <p:grpSp>
          <p:nvGrpSpPr>
            <p:cNvPr id="16" name="Group 15"/>
            <p:cNvGrpSpPr/>
            <p:nvPr/>
          </p:nvGrpSpPr>
          <p:grpSpPr>
            <a:xfrm>
              <a:off x="5434962" y="4505672"/>
              <a:ext cx="3241494" cy="1371600"/>
              <a:chOff x="5073650" y="3657600"/>
              <a:chExt cx="3241494" cy="1371600"/>
            </a:xfrm>
          </p:grpSpPr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5943600" y="3657600"/>
                <a:ext cx="1676400" cy="1371600"/>
              </a:xfrm>
              <a:prstGeom prst="rect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defTabSz="457200">
                  <a:buClr>
                    <a:srgbClr val="40458C"/>
                  </a:buClr>
                  <a:buSzPct val="100000"/>
                  <a:buFont typeface="Times New Roman" charset="0"/>
                  <a:buNone/>
                </a:pPr>
                <a:endParaRPr lang="en-GB">
                  <a:solidFill>
                    <a:schemeClr val="bg1"/>
                  </a:solidFill>
                  <a:latin typeface="Times New Roman" charset="0"/>
                  <a:cs typeface="Bitstream Vera Sans" charset="0"/>
                </a:endParaRPr>
              </a:p>
            </p:txBody>
          </p:sp>
          <p:sp>
            <p:nvSpPr>
              <p:cNvPr id="18" name="Line 5"/>
              <p:cNvSpPr>
                <a:spLocks noChangeShapeType="1"/>
              </p:cNvSpPr>
              <p:nvPr/>
            </p:nvSpPr>
            <p:spPr bwMode="auto">
              <a:xfrm>
                <a:off x="7620000" y="3886200"/>
                <a:ext cx="304800" cy="1588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Line 6"/>
              <p:cNvSpPr>
                <a:spLocks noChangeShapeType="1"/>
              </p:cNvSpPr>
              <p:nvPr/>
            </p:nvSpPr>
            <p:spPr bwMode="auto">
              <a:xfrm>
                <a:off x="7620000" y="4724400"/>
                <a:ext cx="304800" cy="1588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>
                <a:off x="5638800" y="3886200"/>
                <a:ext cx="304800" cy="1588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5638800" y="4724400"/>
                <a:ext cx="304800" cy="1588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Rectangle 9"/>
              <p:cNvSpPr>
                <a:spLocks noChangeArrowheads="1"/>
              </p:cNvSpPr>
              <p:nvPr/>
            </p:nvSpPr>
            <p:spPr bwMode="auto">
              <a:xfrm>
                <a:off x="5076825" y="3657600"/>
                <a:ext cx="361294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Clr>
                    <a:srgbClr val="40458C"/>
                  </a:buClr>
                  <a:buSzPct val="100000"/>
                  <a:buFont typeface="Tahoma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800" dirty="0">
                    <a:solidFill>
                      <a:srgbClr val="40458C"/>
                    </a:solidFill>
                    <a:cs typeface="Bitstream Vera Sans" charset="0"/>
                  </a:rPr>
                  <a:t>0</a:t>
                </a:r>
              </a:p>
            </p:txBody>
          </p:sp>
          <p:sp>
            <p:nvSpPr>
              <p:cNvPr id="23" name="Rectangle 10"/>
              <p:cNvSpPr>
                <a:spLocks noChangeArrowheads="1"/>
              </p:cNvSpPr>
              <p:nvPr/>
            </p:nvSpPr>
            <p:spPr bwMode="auto">
              <a:xfrm>
                <a:off x="5073650" y="4433888"/>
                <a:ext cx="361294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Clr>
                    <a:srgbClr val="40458C"/>
                  </a:buClr>
                  <a:buSzPct val="100000"/>
                  <a:buFont typeface="Tahoma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800" dirty="0">
                    <a:solidFill>
                      <a:srgbClr val="40458C"/>
                    </a:solidFill>
                    <a:cs typeface="Bitstream Vera Sans" charset="0"/>
                  </a:rPr>
                  <a:t>1</a:t>
                </a:r>
              </a:p>
            </p:txBody>
          </p:sp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7974013" y="3657600"/>
                <a:ext cx="341131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Clr>
                    <a:srgbClr val="40458C"/>
                  </a:buClr>
                  <a:buSzPct val="100000"/>
                  <a:buFont typeface="Tahoma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800" dirty="0">
                    <a:solidFill>
                      <a:srgbClr val="40458C"/>
                    </a:solidFill>
                    <a:cs typeface="Bitstream Vera Sans" charset="0"/>
                  </a:rPr>
                  <a:t>?</a:t>
                </a:r>
              </a:p>
            </p:txBody>
          </p:sp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7969250" y="4433888"/>
                <a:ext cx="341131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Clr>
                    <a:srgbClr val="40458C"/>
                  </a:buClr>
                  <a:buSzPct val="100000"/>
                  <a:buFont typeface="Tahoma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800" dirty="0">
                    <a:solidFill>
                      <a:srgbClr val="40458C"/>
                    </a:solidFill>
                    <a:cs typeface="Bitstream Vera Sans" charset="0"/>
                  </a:rPr>
                  <a:t>?</a:t>
                </a:r>
              </a:p>
            </p:txBody>
          </p:sp>
          <p:sp>
            <p:nvSpPr>
              <p:cNvPr id="26" name="Rectangle 13"/>
              <p:cNvSpPr>
                <a:spLocks noChangeArrowheads="1"/>
              </p:cNvSpPr>
              <p:nvPr/>
            </p:nvSpPr>
            <p:spPr bwMode="auto">
              <a:xfrm>
                <a:off x="6137275" y="4052888"/>
                <a:ext cx="131445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Clr>
                    <a:srgbClr val="40458C"/>
                  </a:buClr>
                  <a:buSzPct val="100000"/>
                  <a:buFont typeface="Tahoma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2800">
                    <a:solidFill>
                      <a:srgbClr val="40458C"/>
                    </a:solidFill>
                    <a:cs typeface="Bitstream Vera Sans" charset="0"/>
                  </a:rPr>
                  <a:t>Half-+</a:t>
                </a: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4714882" y="3975447"/>
              <a:ext cx="14410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 smtClean="0">
                  <a:latin typeface="Tahoma" charset="0"/>
                </a:rPr>
                <a:t>Example:</a:t>
              </a:r>
              <a:endParaRPr lang="en-GB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77633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Half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Adder – Truth Table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1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8788" cy="4649788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Binary addition – truth table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input: two bits A and B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output: sum S and carry C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5029200" y="3727450"/>
            <a:ext cx="3200400" cy="1300163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10000"/>
              </a:lnSpc>
              <a:buClr>
                <a:srgbClr val="FF0000"/>
              </a:buClr>
              <a:buSzPct val="100000"/>
              <a:buFont typeface="Tahoma" charset="0"/>
              <a:buNone/>
            </a:pPr>
            <a:r>
              <a:rPr lang="en-GB">
                <a:solidFill>
                  <a:srgbClr val="FF0000"/>
                </a:solidFill>
                <a:cs typeface="Bitstream Vera Sans" charset="0"/>
              </a:rPr>
              <a:t>Quiz: Determine the formula for S and C</a:t>
            </a: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838200" y="3519488"/>
            <a:ext cx="28194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0 0  0 0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0 1  0 1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1 0  0 1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1 1  1 0</a:t>
            </a:r>
          </a:p>
        </p:txBody>
      </p:sp>
      <p:sp>
        <p:nvSpPr>
          <p:cNvPr id="22534" name="Rectangle 4"/>
          <p:cNvSpPr>
            <a:spLocks noChangeArrowheads="1"/>
          </p:cNvSpPr>
          <p:nvPr/>
        </p:nvSpPr>
        <p:spPr bwMode="auto">
          <a:xfrm>
            <a:off x="809807" y="2996952"/>
            <a:ext cx="1961993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A   B     C   S </a:t>
            </a:r>
          </a:p>
        </p:txBody>
      </p:sp>
      <p:sp>
        <p:nvSpPr>
          <p:cNvPr id="22535" name="Line 5"/>
          <p:cNvSpPr>
            <a:spLocks noChangeShapeType="1"/>
          </p:cNvSpPr>
          <p:nvPr/>
        </p:nvSpPr>
        <p:spPr bwMode="auto">
          <a:xfrm>
            <a:off x="685800" y="3505200"/>
            <a:ext cx="2133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6" name="Line 6"/>
          <p:cNvSpPr>
            <a:spLocks noChangeShapeType="1"/>
          </p:cNvSpPr>
          <p:nvPr/>
        </p:nvSpPr>
        <p:spPr bwMode="auto">
          <a:xfrm flipV="1">
            <a:off x="1828800" y="3122613"/>
            <a:ext cx="1588" cy="27463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7859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Half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Adder – Formula 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0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8788" cy="4649788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Simplest circuit for binary addition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input: two bits A and B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</a:rPr>
              <a:t>output: sum S and carry C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838200" y="3517900"/>
            <a:ext cx="28194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0 0  0 0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0 1  0 1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1 0  0 1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1 1  1 0</a:t>
            </a:r>
          </a:p>
        </p:txBody>
      </p:sp>
      <p:sp>
        <p:nvSpPr>
          <p:cNvPr id="24583" name="Line 5"/>
          <p:cNvSpPr>
            <a:spLocks noChangeShapeType="1"/>
          </p:cNvSpPr>
          <p:nvPr/>
        </p:nvSpPr>
        <p:spPr bwMode="auto">
          <a:xfrm>
            <a:off x="685800" y="3503613"/>
            <a:ext cx="2133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4" name="Line 6"/>
          <p:cNvSpPr>
            <a:spLocks noChangeShapeType="1"/>
          </p:cNvSpPr>
          <p:nvPr/>
        </p:nvSpPr>
        <p:spPr bwMode="auto">
          <a:xfrm flipV="1">
            <a:off x="1828800" y="3121025"/>
            <a:ext cx="1588" cy="27463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4419600" y="3581400"/>
          <a:ext cx="2819400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4" imgW="914400" imgH="431640" progId="Equation.3">
                  <p:embed/>
                </p:oleObj>
              </mc:Choice>
              <mc:Fallback>
                <p:oleObj name="Equation" r:id="rId4" imgW="914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581400"/>
                        <a:ext cx="2819400" cy="133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2996952"/>
            <a:ext cx="1961993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A   B     C   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9952" y="5343599"/>
            <a:ext cx="345638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ahoma"/>
                <a:cs typeface="Tahoma"/>
              </a:rPr>
              <a:t>Quiz: draw the circuit</a:t>
            </a:r>
            <a:endParaRPr lang="en-GB"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3499340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Half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Adder – Circuit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0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5942211" cy="4649788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Simplest circuit for binary addition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input: two bits A and B</a:t>
            </a:r>
          </a:p>
          <a:p>
            <a:pPr marL="741363" lvl="1" indent="-28416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</a:rPr>
              <a:t>output: sum S and carry C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838200" y="3517900"/>
            <a:ext cx="28194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0 0  0 0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0 1  0 1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1 0  0 1</a:t>
            </a:r>
          </a:p>
          <a:p>
            <a:pPr defTabSz="457200">
              <a:lnSpc>
                <a:spcPct val="90000"/>
              </a:lnSpc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1 1  1 0</a:t>
            </a:r>
          </a:p>
        </p:txBody>
      </p:sp>
      <p:sp>
        <p:nvSpPr>
          <p:cNvPr id="24583" name="Line 5"/>
          <p:cNvSpPr>
            <a:spLocks noChangeShapeType="1"/>
          </p:cNvSpPr>
          <p:nvPr/>
        </p:nvSpPr>
        <p:spPr bwMode="auto">
          <a:xfrm>
            <a:off x="685800" y="3503613"/>
            <a:ext cx="2133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4" name="Line 6"/>
          <p:cNvSpPr>
            <a:spLocks noChangeShapeType="1"/>
          </p:cNvSpPr>
          <p:nvPr/>
        </p:nvSpPr>
        <p:spPr bwMode="auto">
          <a:xfrm flipV="1">
            <a:off x="1828800" y="3121025"/>
            <a:ext cx="1588" cy="27463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2996952"/>
            <a:ext cx="1961993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A   B     C   S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745805" y="2852936"/>
            <a:ext cx="5290691" cy="3282280"/>
            <a:chOff x="3745805" y="2852936"/>
            <a:chExt cx="5290691" cy="3282280"/>
          </a:xfrm>
        </p:grpSpPr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3745805" y="4077072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 dirty="0">
                  <a:solidFill>
                    <a:srgbClr val="40458C"/>
                  </a:solidFill>
                  <a:latin typeface="Tahoma" charset="0"/>
                </a:rPr>
                <a:t>A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3761680" y="5284564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 dirty="0">
                  <a:solidFill>
                    <a:srgbClr val="40458C"/>
                  </a:solidFill>
                  <a:latin typeface="Tahoma" charset="0"/>
                </a:rPr>
                <a:t>B</a:t>
              </a:r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8514208" y="4509120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 dirty="0">
                  <a:solidFill>
                    <a:srgbClr val="40458C"/>
                  </a:solidFill>
                  <a:latin typeface="Tahoma" charset="0"/>
                </a:rPr>
                <a:t>S</a:t>
              </a: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8514208" y="2852936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 dirty="0">
                  <a:solidFill>
                    <a:srgbClr val="40458C"/>
                  </a:solidFill>
                  <a:latin typeface="Tahoma" charset="0"/>
                </a:rPr>
                <a:t>C</a:t>
              </a: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6577690" y="4221088"/>
              <a:ext cx="1038" cy="76200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5774108" y="4349411"/>
              <a:ext cx="803582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4918783" y="4857411"/>
              <a:ext cx="1658907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7175566" y="4602088"/>
              <a:ext cx="348762" cy="1323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Arc 6"/>
            <p:cNvSpPr>
              <a:spLocks/>
            </p:cNvSpPr>
            <p:nvPr/>
          </p:nvSpPr>
          <p:spPr bwMode="auto">
            <a:xfrm>
              <a:off x="6577690" y="4221088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Arc 7"/>
            <p:cNvSpPr>
              <a:spLocks/>
            </p:cNvSpPr>
            <p:nvPr/>
          </p:nvSpPr>
          <p:spPr bwMode="auto">
            <a:xfrm flipV="1">
              <a:off x="6577690" y="4602088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6577690" y="4221088"/>
              <a:ext cx="0" cy="762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7524328" y="4941168"/>
              <a:ext cx="472379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7524328" y="5380712"/>
              <a:ext cx="471055" cy="1279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8525319" y="5135253"/>
              <a:ext cx="294409" cy="1279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Arc 4"/>
            <p:cNvSpPr>
              <a:spLocks/>
            </p:cNvSpPr>
            <p:nvPr/>
          </p:nvSpPr>
          <p:spPr bwMode="auto">
            <a:xfrm>
              <a:off x="7818737" y="4767064"/>
              <a:ext cx="706582" cy="368189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Arc 5"/>
            <p:cNvSpPr>
              <a:spLocks/>
            </p:cNvSpPr>
            <p:nvPr/>
          </p:nvSpPr>
          <p:spPr bwMode="auto">
            <a:xfrm flipV="1">
              <a:off x="7818737" y="5135253"/>
              <a:ext cx="706582" cy="368189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Arc 9"/>
            <p:cNvSpPr>
              <a:spLocks/>
            </p:cNvSpPr>
            <p:nvPr/>
          </p:nvSpPr>
          <p:spPr bwMode="auto">
            <a:xfrm>
              <a:off x="7818737" y="4767064"/>
              <a:ext cx="235527" cy="368189"/>
            </a:xfrm>
            <a:custGeom>
              <a:avLst/>
              <a:gdLst>
                <a:gd name="T0" fmla="*/ 0 w 21600"/>
                <a:gd name="T1" fmla="*/ 0 h 21600"/>
                <a:gd name="T2" fmla="*/ 856443324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" name="Arc 11"/>
            <p:cNvSpPr>
              <a:spLocks/>
            </p:cNvSpPr>
            <p:nvPr/>
          </p:nvSpPr>
          <p:spPr bwMode="auto">
            <a:xfrm flipV="1">
              <a:off x="7818737" y="5135253"/>
              <a:ext cx="235527" cy="368189"/>
            </a:xfrm>
            <a:custGeom>
              <a:avLst/>
              <a:gdLst>
                <a:gd name="T0" fmla="*/ 0 w 21600"/>
                <a:gd name="T1" fmla="*/ 0 h 21600"/>
                <a:gd name="T2" fmla="*/ 856443324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9" name="Line 7"/>
            <p:cNvSpPr>
              <a:spLocks noChangeShapeType="1"/>
            </p:cNvSpPr>
            <p:nvPr/>
          </p:nvSpPr>
          <p:spPr bwMode="auto">
            <a:xfrm>
              <a:off x="6576946" y="5373216"/>
              <a:ext cx="1038" cy="76200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Line 12"/>
            <p:cNvSpPr>
              <a:spLocks noChangeShapeType="1"/>
            </p:cNvSpPr>
            <p:nvPr/>
          </p:nvSpPr>
          <p:spPr bwMode="auto">
            <a:xfrm flipV="1">
              <a:off x="5774108" y="5501539"/>
              <a:ext cx="802838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>
              <a:off x="4716016" y="6008216"/>
              <a:ext cx="1860930" cy="1323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>
              <a:off x="7174822" y="5754216"/>
              <a:ext cx="348762" cy="1323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Arc 6"/>
            <p:cNvSpPr>
              <a:spLocks/>
            </p:cNvSpPr>
            <p:nvPr/>
          </p:nvSpPr>
          <p:spPr bwMode="auto">
            <a:xfrm>
              <a:off x="6576946" y="5373216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" name="Arc 7"/>
            <p:cNvSpPr>
              <a:spLocks/>
            </p:cNvSpPr>
            <p:nvPr/>
          </p:nvSpPr>
          <p:spPr bwMode="auto">
            <a:xfrm flipV="1">
              <a:off x="6576946" y="5754216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>
              <a:off x="6576946" y="5373216"/>
              <a:ext cx="0" cy="762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151173" y="4077072"/>
              <a:ext cx="622935" cy="545977"/>
              <a:chOff x="4765996" y="4077072"/>
              <a:chExt cx="622935" cy="545977"/>
            </a:xfrm>
          </p:grpSpPr>
          <p:sp>
            <p:nvSpPr>
              <p:cNvPr id="46" name="AutoShape 20"/>
              <p:cNvSpPr>
                <a:spLocks noChangeArrowheads="1"/>
              </p:cNvSpPr>
              <p:nvPr/>
            </p:nvSpPr>
            <p:spPr bwMode="auto">
              <a:xfrm rot="5400000">
                <a:off x="4749300" y="4093768"/>
                <a:ext cx="545977" cy="512585"/>
              </a:xfrm>
              <a:prstGeom prst="triangle">
                <a:avLst>
                  <a:gd name="adj" fmla="val 50000"/>
                </a:avLst>
              </a:prstGeom>
              <a:noFill/>
              <a:ln w="2556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9" name="Oval 23"/>
              <p:cNvSpPr>
                <a:spLocks noChangeArrowheads="1"/>
              </p:cNvSpPr>
              <p:nvPr/>
            </p:nvSpPr>
            <p:spPr bwMode="auto">
              <a:xfrm>
                <a:off x="5275023" y="4303048"/>
                <a:ext cx="113908" cy="100025"/>
              </a:xfrm>
              <a:prstGeom prst="ellipse">
                <a:avLst/>
              </a:prstGeom>
              <a:noFill/>
              <a:ln w="2556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55" name="AutoShape 20"/>
            <p:cNvSpPr>
              <a:spLocks noChangeArrowheads="1"/>
            </p:cNvSpPr>
            <p:nvPr/>
          </p:nvSpPr>
          <p:spPr bwMode="auto">
            <a:xfrm rot="5400000">
              <a:off x="5156505" y="5245896"/>
              <a:ext cx="545977" cy="512585"/>
            </a:xfrm>
            <a:prstGeom prst="triangle">
              <a:avLst>
                <a:gd name="adj" fmla="val 50000"/>
              </a:avLst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auto">
            <a:xfrm>
              <a:off x="5682228" y="5455176"/>
              <a:ext cx="113908" cy="100025"/>
            </a:xfrm>
            <a:prstGeom prst="ellips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7" name="Line 14"/>
            <p:cNvSpPr>
              <a:spLocks noChangeShapeType="1"/>
            </p:cNvSpPr>
            <p:nvPr/>
          </p:nvSpPr>
          <p:spPr bwMode="auto">
            <a:xfrm rot="5400000" flipV="1">
              <a:off x="7354416" y="4771258"/>
              <a:ext cx="339080" cy="743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 rot="5400000" flipV="1">
              <a:off x="7333168" y="5563634"/>
              <a:ext cx="382323" cy="1487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Line 12"/>
            <p:cNvSpPr>
              <a:spLocks noChangeShapeType="1"/>
            </p:cNvSpPr>
            <p:nvPr/>
          </p:nvSpPr>
          <p:spPr bwMode="auto">
            <a:xfrm>
              <a:off x="4355976" y="4365104"/>
              <a:ext cx="781554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Line 14"/>
            <p:cNvSpPr>
              <a:spLocks noChangeShapeType="1"/>
            </p:cNvSpPr>
            <p:nvPr/>
          </p:nvSpPr>
          <p:spPr bwMode="auto">
            <a:xfrm rot="5400000" flipV="1">
              <a:off x="3266630" y="4570415"/>
              <a:ext cx="2900262" cy="1486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Oval 23"/>
            <p:cNvSpPr>
              <a:spLocks noChangeArrowheads="1"/>
            </p:cNvSpPr>
            <p:nvPr/>
          </p:nvSpPr>
          <p:spPr bwMode="auto">
            <a:xfrm>
              <a:off x="4652475" y="4320153"/>
              <a:ext cx="113908" cy="100025"/>
            </a:xfrm>
            <a:prstGeom prst="ellipse">
              <a:avLst/>
            </a:prstGeom>
            <a:solidFill>
              <a:schemeClr val="tx1"/>
            </a:solidFill>
            <a:ln w="25560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" name="Oval 23"/>
            <p:cNvSpPr>
              <a:spLocks noChangeArrowheads="1"/>
            </p:cNvSpPr>
            <p:nvPr/>
          </p:nvSpPr>
          <p:spPr bwMode="auto">
            <a:xfrm>
              <a:off x="4876966" y="5462158"/>
              <a:ext cx="113908" cy="100025"/>
            </a:xfrm>
            <a:prstGeom prst="ellipse">
              <a:avLst/>
            </a:prstGeom>
            <a:solidFill>
              <a:schemeClr val="tx1"/>
            </a:solidFill>
            <a:ln w="25560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" name="Line 12"/>
            <p:cNvSpPr>
              <a:spLocks noChangeShapeType="1"/>
            </p:cNvSpPr>
            <p:nvPr/>
          </p:nvSpPr>
          <p:spPr bwMode="auto">
            <a:xfrm>
              <a:off x="4355976" y="5517232"/>
              <a:ext cx="817225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rot="5400000">
              <a:off x="3961419" y="4545125"/>
              <a:ext cx="1944217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Line 7"/>
            <p:cNvSpPr>
              <a:spLocks noChangeShapeType="1"/>
            </p:cNvSpPr>
            <p:nvPr/>
          </p:nvSpPr>
          <p:spPr bwMode="auto">
            <a:xfrm>
              <a:off x="6588224" y="2996952"/>
              <a:ext cx="1038" cy="76200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Arc 6"/>
            <p:cNvSpPr>
              <a:spLocks/>
            </p:cNvSpPr>
            <p:nvPr/>
          </p:nvSpPr>
          <p:spPr bwMode="auto">
            <a:xfrm>
              <a:off x="6588224" y="2996952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7" name="Arc 7"/>
            <p:cNvSpPr>
              <a:spLocks/>
            </p:cNvSpPr>
            <p:nvPr/>
          </p:nvSpPr>
          <p:spPr bwMode="auto">
            <a:xfrm flipV="1">
              <a:off x="6588224" y="3377952"/>
              <a:ext cx="597877" cy="3810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8" name="Line 8"/>
            <p:cNvSpPr>
              <a:spLocks noChangeShapeType="1"/>
            </p:cNvSpPr>
            <p:nvPr/>
          </p:nvSpPr>
          <p:spPr bwMode="auto">
            <a:xfrm>
              <a:off x="6588224" y="2996952"/>
              <a:ext cx="0" cy="762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9" name="Line 12"/>
            <p:cNvSpPr>
              <a:spLocks noChangeShapeType="1"/>
            </p:cNvSpPr>
            <p:nvPr/>
          </p:nvSpPr>
          <p:spPr bwMode="auto">
            <a:xfrm>
              <a:off x="4716016" y="3140968"/>
              <a:ext cx="1883702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Line 12"/>
            <p:cNvSpPr>
              <a:spLocks noChangeShapeType="1"/>
            </p:cNvSpPr>
            <p:nvPr/>
          </p:nvSpPr>
          <p:spPr bwMode="auto">
            <a:xfrm>
              <a:off x="4918782" y="3573016"/>
              <a:ext cx="1680935" cy="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Line 14"/>
            <p:cNvSpPr>
              <a:spLocks noChangeShapeType="1"/>
            </p:cNvSpPr>
            <p:nvPr/>
          </p:nvSpPr>
          <p:spPr bwMode="auto">
            <a:xfrm>
              <a:off x="7164288" y="3356992"/>
              <a:ext cx="1655440" cy="2096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134639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Full Adder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One Columns of a Binary Addition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343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Full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Adder – One Column 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9" name="Rectangle 2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268413"/>
            <a:ext cx="4818112" cy="1656531"/>
          </a:xfrm>
        </p:spPr>
        <p:txBody>
          <a:bodyPr/>
          <a:lstStyle/>
          <a:p>
            <a:pPr eaLnBrk="1" hangingPunct="1"/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Each digit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(column) of </a:t>
            </a: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binary add has 3 inputs</a:t>
            </a:r>
          </a:p>
          <a:p>
            <a:pPr lvl="1" eaLnBrk="1" hangingPunct="1"/>
            <a:r>
              <a:rPr lang="en-GB" dirty="0">
                <a:latin typeface="Tahoma" charset="0"/>
                <a:ea typeface="ＭＳ Ｐゴシック" charset="0"/>
              </a:rPr>
              <a:t>A, B and carry </a:t>
            </a:r>
            <a:r>
              <a:rPr lang="en-GB" dirty="0" err="1">
                <a:latin typeface="Tahoma" charset="0"/>
                <a:ea typeface="ＭＳ Ｐゴシック" charset="0"/>
              </a:rPr>
              <a:t>C</a:t>
            </a:r>
            <a:r>
              <a:rPr lang="en-GB" baseline="-25000" dirty="0" err="1">
                <a:latin typeface="Tahoma" charset="0"/>
                <a:ea typeface="ＭＳ Ｐゴシック" charset="0"/>
              </a:rPr>
              <a:t>in</a:t>
            </a:r>
            <a:endParaRPr lang="en-GB" baseline="-25000" dirty="0">
              <a:latin typeface="Tahoma" charset="0"/>
              <a:ea typeface="ＭＳ Ｐゴシック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6056312" y="1960464"/>
            <a:ext cx="3124200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0 0 0   0 0 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0 0 1   0 1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0 1 0   0 1 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0 1 1   1 0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1 0 0   0 1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1 0 1   1 0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1 1 0   1 0</a:t>
            </a:r>
          </a:p>
          <a:p>
            <a:pPr defTabSz="457200">
              <a:lnSpc>
                <a:spcPct val="110000"/>
              </a:lnSpc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40458C"/>
                </a:solidFill>
                <a:latin typeface="Courier New" charset="0"/>
                <a:cs typeface="Bitstream Vera Sans" charset="0"/>
              </a:rPr>
              <a:t>1 1 1   1 1</a:t>
            </a: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6056312" y="1412776"/>
            <a:ext cx="2885256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A   B </a:t>
            </a:r>
            <a:r>
              <a:rPr lang="en-GB" sz="2400" dirty="0" err="1">
                <a:solidFill>
                  <a:srgbClr val="40458C"/>
                </a:solidFill>
                <a:latin typeface="Tahoma"/>
                <a:cs typeface="Tahoma"/>
              </a:rPr>
              <a:t>C</a:t>
            </a:r>
            <a:r>
              <a:rPr lang="en-GB" sz="2400" baseline="-25000" dirty="0" err="1">
                <a:solidFill>
                  <a:srgbClr val="40458C"/>
                </a:solidFill>
                <a:latin typeface="Tahoma"/>
                <a:cs typeface="Tahoma"/>
              </a:rPr>
              <a:t>in</a:t>
            </a: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     </a:t>
            </a:r>
            <a:r>
              <a:rPr lang="en-GB" sz="2400" dirty="0" err="1">
                <a:solidFill>
                  <a:srgbClr val="40458C"/>
                </a:solidFill>
                <a:latin typeface="Tahoma"/>
                <a:cs typeface="Tahoma"/>
              </a:rPr>
              <a:t>C</a:t>
            </a:r>
            <a:r>
              <a:rPr lang="en-GB" sz="2400" baseline="-25000" dirty="0" err="1">
                <a:solidFill>
                  <a:srgbClr val="40458C"/>
                </a:solidFill>
                <a:latin typeface="Tahoma"/>
                <a:cs typeface="Tahoma"/>
              </a:rPr>
              <a:t>out</a:t>
            </a:r>
            <a:r>
              <a:rPr lang="en-GB" sz="2400" dirty="0">
                <a:solidFill>
                  <a:srgbClr val="40458C"/>
                </a:solidFill>
                <a:latin typeface="Tahoma"/>
                <a:cs typeface="Tahoma"/>
              </a:rPr>
              <a:t> S</a:t>
            </a:r>
          </a:p>
        </p:txBody>
      </p:sp>
      <p:sp>
        <p:nvSpPr>
          <p:cNvPr id="29702" name="Line 7"/>
          <p:cNvSpPr>
            <a:spLocks noChangeShapeType="1"/>
          </p:cNvSpPr>
          <p:nvPr/>
        </p:nvSpPr>
        <p:spPr bwMode="auto">
          <a:xfrm>
            <a:off x="5903912" y="1946176"/>
            <a:ext cx="2819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3" name="Line 8"/>
          <p:cNvSpPr>
            <a:spLocks noChangeShapeType="1"/>
          </p:cNvSpPr>
          <p:nvPr/>
        </p:nvSpPr>
        <p:spPr bwMode="auto">
          <a:xfrm flipV="1">
            <a:off x="7580312" y="1563589"/>
            <a:ext cx="1588" cy="42703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5" name="Rectangle 3"/>
          <p:cNvSpPr>
            <a:spLocks noChangeArrowheads="1"/>
          </p:cNvSpPr>
          <p:nvPr/>
        </p:nvSpPr>
        <p:spPr bwMode="auto">
          <a:xfrm>
            <a:off x="1253803" y="4515768"/>
            <a:ext cx="13716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29706" name="Line 4"/>
          <p:cNvSpPr>
            <a:spLocks noChangeShapeType="1"/>
          </p:cNvSpPr>
          <p:nvPr/>
        </p:nvSpPr>
        <p:spPr bwMode="auto">
          <a:xfrm>
            <a:off x="964878" y="4668168"/>
            <a:ext cx="30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7" name="Line 5"/>
          <p:cNvSpPr>
            <a:spLocks noChangeShapeType="1"/>
          </p:cNvSpPr>
          <p:nvPr/>
        </p:nvSpPr>
        <p:spPr bwMode="auto">
          <a:xfrm>
            <a:off x="964878" y="5201568"/>
            <a:ext cx="30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8" name="Rectangle 6"/>
          <p:cNvSpPr>
            <a:spLocks noChangeArrowheads="1"/>
          </p:cNvSpPr>
          <p:nvPr/>
        </p:nvSpPr>
        <p:spPr bwMode="auto">
          <a:xfrm>
            <a:off x="326703" y="4896768"/>
            <a:ext cx="393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</a:p>
        </p:txBody>
      </p:sp>
      <p:sp>
        <p:nvSpPr>
          <p:cNvPr id="29709" name="Rectangle 7"/>
          <p:cNvSpPr>
            <a:spLocks noChangeArrowheads="1"/>
          </p:cNvSpPr>
          <p:nvPr/>
        </p:nvSpPr>
        <p:spPr bwMode="auto">
          <a:xfrm>
            <a:off x="1298253" y="4911055"/>
            <a:ext cx="1114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Full-+</a:t>
            </a:r>
          </a:p>
        </p:txBody>
      </p:sp>
      <p:sp>
        <p:nvSpPr>
          <p:cNvPr id="29710" name="Rectangle 8"/>
          <p:cNvSpPr>
            <a:spLocks noChangeArrowheads="1"/>
          </p:cNvSpPr>
          <p:nvPr/>
        </p:nvSpPr>
        <p:spPr bwMode="auto">
          <a:xfrm>
            <a:off x="325115" y="4287168"/>
            <a:ext cx="58578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in</a:t>
            </a:r>
          </a:p>
        </p:txBody>
      </p:sp>
      <p:sp>
        <p:nvSpPr>
          <p:cNvPr id="29711" name="Line 9"/>
          <p:cNvSpPr>
            <a:spLocks noChangeShapeType="1"/>
          </p:cNvSpPr>
          <p:nvPr/>
        </p:nvSpPr>
        <p:spPr bwMode="auto">
          <a:xfrm>
            <a:off x="964878" y="5734968"/>
            <a:ext cx="30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2" name="Rectangle 10"/>
          <p:cNvSpPr>
            <a:spLocks noChangeArrowheads="1"/>
          </p:cNvSpPr>
          <p:nvPr/>
        </p:nvSpPr>
        <p:spPr bwMode="auto">
          <a:xfrm>
            <a:off x="323528" y="5430168"/>
            <a:ext cx="390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</a:p>
        </p:txBody>
      </p:sp>
      <p:sp>
        <p:nvSpPr>
          <p:cNvPr id="29713" name="Line 11"/>
          <p:cNvSpPr>
            <a:spLocks noChangeShapeType="1"/>
          </p:cNvSpPr>
          <p:nvPr/>
        </p:nvSpPr>
        <p:spPr bwMode="auto">
          <a:xfrm>
            <a:off x="2625403" y="4744368"/>
            <a:ext cx="30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4" name="Line 12"/>
          <p:cNvSpPr>
            <a:spLocks noChangeShapeType="1"/>
          </p:cNvSpPr>
          <p:nvPr/>
        </p:nvSpPr>
        <p:spPr bwMode="auto">
          <a:xfrm>
            <a:off x="2625403" y="5582568"/>
            <a:ext cx="30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5" name="Rectangle 13"/>
          <p:cNvSpPr>
            <a:spLocks noChangeArrowheads="1"/>
          </p:cNvSpPr>
          <p:nvPr/>
        </p:nvSpPr>
        <p:spPr bwMode="auto">
          <a:xfrm>
            <a:off x="2979415" y="4515768"/>
            <a:ext cx="3794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  <a:cs typeface="Bitstream Vera Sans" charset="0"/>
              </a:rPr>
              <a:t>S</a:t>
            </a:r>
          </a:p>
        </p:txBody>
      </p:sp>
      <p:sp>
        <p:nvSpPr>
          <p:cNvPr id="29716" name="Rectangle 14"/>
          <p:cNvSpPr>
            <a:spLocks noChangeArrowheads="1"/>
          </p:cNvSpPr>
          <p:nvPr/>
        </p:nvSpPr>
        <p:spPr bwMode="auto">
          <a:xfrm>
            <a:off x="2998465" y="5206330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err="1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 dirty="0" err="1">
                <a:solidFill>
                  <a:srgbClr val="40458C"/>
                </a:solidFill>
                <a:cs typeface="Bitstream Vera Sans" charset="0"/>
              </a:rPr>
              <a:t>out</a:t>
            </a:r>
            <a:endParaRPr lang="en-GB" sz="2800" baseline="-25000" dirty="0">
              <a:solidFill>
                <a:srgbClr val="40458C"/>
              </a:solidFill>
              <a:cs typeface="Bitstream Vera San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96593" y="3284984"/>
            <a:ext cx="45397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40458C"/>
                </a:solidFill>
                <a:latin typeface="+mn-lt"/>
                <a:cs typeface="Tahoma"/>
              </a:rPr>
              <a:t>A </a:t>
            </a:r>
          </a:p>
          <a:p>
            <a:r>
              <a:rPr lang="en-GB" sz="2800" dirty="0" smtClean="0">
                <a:solidFill>
                  <a:srgbClr val="40458C"/>
                </a:solidFill>
                <a:latin typeface="+mn-lt"/>
                <a:cs typeface="Tahoma"/>
              </a:rPr>
              <a:t>B</a:t>
            </a:r>
            <a:endParaRPr lang="en-GB" sz="2800" dirty="0">
              <a:latin typeface="+mn-lt"/>
              <a:cs typeface="Tahoma"/>
            </a:endParaRP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 flipV="1">
            <a:off x="4013683" y="4239091"/>
            <a:ext cx="886966" cy="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4449228" y="4246682"/>
            <a:ext cx="3794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>
                <a:solidFill>
                  <a:srgbClr val="40458C"/>
                </a:solidFill>
                <a:cs typeface="Bitstream Vera Sans" charset="0"/>
              </a:rPr>
              <a:t>S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3635896" y="2780928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err="1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 dirty="0" err="1">
                <a:solidFill>
                  <a:srgbClr val="40458C"/>
                </a:solidFill>
                <a:cs typeface="Bitstream Vera Sans" charset="0"/>
              </a:rPr>
              <a:t>out</a:t>
            </a:r>
            <a:endParaRPr lang="en-GB" sz="2800" baseline="-25000" dirty="0">
              <a:solidFill>
                <a:srgbClr val="40458C"/>
              </a:solidFill>
              <a:cs typeface="Bitstream Vera Sans" charset="0"/>
            </a:endParaRP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4293194" y="2780928"/>
            <a:ext cx="607455" cy="59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err="1" smtClean="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 dirty="0" err="1" smtClean="0">
                <a:solidFill>
                  <a:srgbClr val="40458C"/>
                </a:solidFill>
                <a:cs typeface="Bitstream Vera Sans" charset="0"/>
              </a:rPr>
              <a:t>in</a:t>
            </a:r>
            <a:endParaRPr lang="en-GB" sz="2800" baseline="-25000" dirty="0">
              <a:solidFill>
                <a:srgbClr val="40458C"/>
              </a:solidFill>
              <a:cs typeface="Bitstream Vera Sans" charset="0"/>
            </a:endParaRP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4860032" y="3451871"/>
            <a:ext cx="175407" cy="593843"/>
          </a:xfrm>
          <a:prstGeom prst="line">
            <a:avLst/>
          </a:prstGeom>
          <a:noFill/>
          <a:ln w="28575" cmpd="sng">
            <a:solidFill>
              <a:srgbClr val="FF6600"/>
            </a:solidFill>
            <a:miter lim="800000"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4018806" y="3469650"/>
            <a:ext cx="175407" cy="593843"/>
          </a:xfrm>
          <a:prstGeom prst="line">
            <a:avLst/>
          </a:prstGeom>
          <a:noFill/>
          <a:ln w="28575" cmpd="sng">
            <a:solidFill>
              <a:srgbClr val="FF6600"/>
            </a:solidFill>
            <a:miter lim="800000"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2948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Full-Adder from 2 Half Adders</a:t>
            </a:r>
          </a:p>
        </p:txBody>
      </p:sp>
      <p:sp>
        <p:nvSpPr>
          <p:cNvPr id="31747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19200"/>
            <a:ext cx="8077200" cy="2209800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lnSpc>
                <a:spcPct val="10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Step 1: add A + B</a:t>
            </a:r>
          </a:p>
          <a:p>
            <a:pPr marL="341313" indent="-341313" defTabSz="457200" eaLnBrk="1" hangingPunct="1">
              <a:lnSpc>
                <a:spcPct val="10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Tahoma" charset="0"/>
                <a:ea typeface="ＭＳ Ｐゴシック" charset="0"/>
                <a:cs typeface="ＭＳ Ｐゴシック" charset="0"/>
              </a:rPr>
              <a:t>Step 2: add carry to </a:t>
            </a:r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result</a:t>
            </a:r>
          </a:p>
          <a:p>
            <a:pPr marL="341313" indent="-341313" defTabSz="457200" eaLnBrk="1" hangingPunct="1">
              <a:lnSpc>
                <a:spcPct val="105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Tahoma" charset="0"/>
                <a:cs typeface="ＭＳ Ｐゴシック" charset="0"/>
              </a:rPr>
              <a:t>Step 3: carry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1158875" y="3593976"/>
            <a:ext cx="16764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2835275" y="4660776"/>
            <a:ext cx="2889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0" name="Line 5"/>
          <p:cNvSpPr>
            <a:spLocks noChangeShapeType="1"/>
          </p:cNvSpPr>
          <p:nvPr/>
        </p:nvSpPr>
        <p:spPr bwMode="auto">
          <a:xfrm>
            <a:off x="854075" y="3822576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1" name="Line 6"/>
          <p:cNvSpPr>
            <a:spLocks noChangeShapeType="1"/>
          </p:cNvSpPr>
          <p:nvPr/>
        </p:nvSpPr>
        <p:spPr bwMode="auto">
          <a:xfrm>
            <a:off x="854075" y="4660776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215900" y="3593976"/>
            <a:ext cx="4222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212725" y="4370264"/>
            <a:ext cx="4238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</a:p>
        </p:txBody>
      </p:sp>
      <p:sp>
        <p:nvSpPr>
          <p:cNvPr id="31754" name="Rectangle 9"/>
          <p:cNvSpPr>
            <a:spLocks noChangeArrowheads="1"/>
          </p:cNvSpPr>
          <p:nvPr/>
        </p:nvSpPr>
        <p:spPr bwMode="auto">
          <a:xfrm>
            <a:off x="2863850" y="3212976"/>
            <a:ext cx="5191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S’</a:t>
            </a:r>
          </a:p>
        </p:txBody>
      </p:sp>
      <p:sp>
        <p:nvSpPr>
          <p:cNvPr id="31755" name="Rectangle 10"/>
          <p:cNvSpPr>
            <a:spLocks noChangeArrowheads="1"/>
          </p:cNvSpPr>
          <p:nvPr/>
        </p:nvSpPr>
        <p:spPr bwMode="auto">
          <a:xfrm>
            <a:off x="2860675" y="4127376"/>
            <a:ext cx="54133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C’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1352550" y="3989264"/>
            <a:ext cx="13144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Half-+</a:t>
            </a:r>
          </a:p>
        </p:txBody>
      </p:sp>
      <p:sp>
        <p:nvSpPr>
          <p:cNvPr id="31757" name="Rectangle 12"/>
          <p:cNvSpPr>
            <a:spLocks noChangeArrowheads="1"/>
          </p:cNvSpPr>
          <p:nvPr/>
        </p:nvSpPr>
        <p:spPr bwMode="auto">
          <a:xfrm>
            <a:off x="4037013" y="3593976"/>
            <a:ext cx="16764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5713413" y="3822576"/>
            <a:ext cx="2135187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9" name="Line 14"/>
          <p:cNvSpPr>
            <a:spLocks noChangeShapeType="1"/>
          </p:cNvSpPr>
          <p:nvPr/>
        </p:nvSpPr>
        <p:spPr bwMode="auto">
          <a:xfrm>
            <a:off x="5713413" y="4660776"/>
            <a:ext cx="687387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0" name="Line 15"/>
          <p:cNvSpPr>
            <a:spLocks noChangeShapeType="1"/>
          </p:cNvSpPr>
          <p:nvPr/>
        </p:nvSpPr>
        <p:spPr bwMode="auto">
          <a:xfrm>
            <a:off x="2819400" y="3822576"/>
            <a:ext cx="1201738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1" name="Line 16"/>
          <p:cNvSpPr>
            <a:spLocks noChangeShapeType="1"/>
          </p:cNvSpPr>
          <p:nvPr/>
        </p:nvSpPr>
        <p:spPr bwMode="auto">
          <a:xfrm>
            <a:off x="838200" y="5575176"/>
            <a:ext cx="2895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2" name="Rectangle 17"/>
          <p:cNvSpPr>
            <a:spLocks noChangeArrowheads="1"/>
          </p:cNvSpPr>
          <p:nvPr/>
        </p:nvSpPr>
        <p:spPr bwMode="auto">
          <a:xfrm>
            <a:off x="7988300" y="3532064"/>
            <a:ext cx="406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</a:t>
            </a:r>
          </a:p>
        </p:txBody>
      </p:sp>
      <p:sp>
        <p:nvSpPr>
          <p:cNvPr id="31763" name="Rectangle 18"/>
          <p:cNvSpPr>
            <a:spLocks noChangeArrowheads="1"/>
          </p:cNvSpPr>
          <p:nvPr/>
        </p:nvSpPr>
        <p:spPr bwMode="auto">
          <a:xfrm>
            <a:off x="4230688" y="3989264"/>
            <a:ext cx="13144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Half-+</a:t>
            </a:r>
          </a:p>
        </p:txBody>
      </p:sp>
      <p:sp>
        <p:nvSpPr>
          <p:cNvPr id="31764" name="Rectangle 19"/>
          <p:cNvSpPr>
            <a:spLocks noChangeArrowheads="1"/>
          </p:cNvSpPr>
          <p:nvPr/>
        </p:nvSpPr>
        <p:spPr bwMode="auto">
          <a:xfrm>
            <a:off x="214313" y="5213226"/>
            <a:ext cx="5857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in</a:t>
            </a:r>
          </a:p>
        </p:txBody>
      </p:sp>
      <p:sp>
        <p:nvSpPr>
          <p:cNvPr id="31765" name="Rectangle 20"/>
          <p:cNvSpPr>
            <a:spLocks noChangeArrowheads="1"/>
          </p:cNvSpPr>
          <p:nvPr/>
        </p:nvSpPr>
        <p:spPr bwMode="auto">
          <a:xfrm>
            <a:off x="7915275" y="4965576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out</a:t>
            </a:r>
          </a:p>
        </p:txBody>
      </p:sp>
      <p:sp>
        <p:nvSpPr>
          <p:cNvPr id="31766" name="Line 23"/>
          <p:cNvSpPr>
            <a:spLocks noChangeShapeType="1"/>
          </p:cNvSpPr>
          <p:nvPr/>
        </p:nvSpPr>
        <p:spPr bwMode="auto">
          <a:xfrm>
            <a:off x="3733800" y="4660776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7" name="Line 26"/>
          <p:cNvSpPr>
            <a:spLocks noChangeShapeType="1"/>
          </p:cNvSpPr>
          <p:nvPr/>
        </p:nvSpPr>
        <p:spPr bwMode="auto">
          <a:xfrm>
            <a:off x="3124200" y="4660776"/>
            <a:ext cx="1588" cy="1219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8" name="Line 27"/>
          <p:cNvSpPr>
            <a:spLocks noChangeShapeType="1"/>
          </p:cNvSpPr>
          <p:nvPr/>
        </p:nvSpPr>
        <p:spPr bwMode="auto">
          <a:xfrm>
            <a:off x="3733800" y="4660776"/>
            <a:ext cx="1588" cy="9144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9" name="Line 28"/>
          <p:cNvSpPr>
            <a:spLocks noChangeShapeType="1"/>
          </p:cNvSpPr>
          <p:nvPr/>
        </p:nvSpPr>
        <p:spPr bwMode="auto">
          <a:xfrm>
            <a:off x="3124200" y="5879976"/>
            <a:ext cx="3276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0" name="Line 29"/>
          <p:cNvSpPr>
            <a:spLocks noChangeShapeType="1"/>
          </p:cNvSpPr>
          <p:nvPr/>
        </p:nvSpPr>
        <p:spPr bwMode="auto">
          <a:xfrm>
            <a:off x="6400800" y="5575176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1" name="Line 30"/>
          <p:cNvSpPr>
            <a:spLocks noChangeShapeType="1"/>
          </p:cNvSpPr>
          <p:nvPr/>
        </p:nvSpPr>
        <p:spPr bwMode="auto">
          <a:xfrm>
            <a:off x="6400800" y="5575176"/>
            <a:ext cx="1588" cy="3048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2" name="Line 31"/>
          <p:cNvSpPr>
            <a:spLocks noChangeShapeType="1"/>
          </p:cNvSpPr>
          <p:nvPr/>
        </p:nvSpPr>
        <p:spPr bwMode="auto">
          <a:xfrm>
            <a:off x="6400800" y="4965576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3" name="Line 32"/>
          <p:cNvSpPr>
            <a:spLocks noChangeShapeType="1"/>
          </p:cNvSpPr>
          <p:nvPr/>
        </p:nvSpPr>
        <p:spPr bwMode="auto">
          <a:xfrm>
            <a:off x="6400800" y="4660776"/>
            <a:ext cx="1588" cy="3048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4" name="Line 33"/>
          <p:cNvSpPr>
            <a:spLocks noChangeShapeType="1"/>
          </p:cNvSpPr>
          <p:nvPr/>
        </p:nvSpPr>
        <p:spPr bwMode="auto">
          <a:xfrm>
            <a:off x="7543800" y="5270376"/>
            <a:ext cx="2889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75" name="Rectangle 34"/>
          <p:cNvSpPr>
            <a:spLocks noChangeArrowheads="1"/>
          </p:cNvSpPr>
          <p:nvPr/>
        </p:nvSpPr>
        <p:spPr bwMode="auto">
          <a:xfrm>
            <a:off x="5797550" y="4127376"/>
            <a:ext cx="6540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C’’</a:t>
            </a:r>
          </a:p>
        </p:txBody>
      </p:sp>
      <p:sp>
        <p:nvSpPr>
          <p:cNvPr id="31776" name="Arc 4"/>
          <p:cNvSpPr>
            <a:spLocks/>
          </p:cNvSpPr>
          <p:nvPr/>
        </p:nvSpPr>
        <p:spPr bwMode="auto">
          <a:xfrm>
            <a:off x="6629400" y="481317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1777" name="Arc 5"/>
          <p:cNvSpPr>
            <a:spLocks/>
          </p:cNvSpPr>
          <p:nvPr/>
        </p:nvSpPr>
        <p:spPr bwMode="auto">
          <a:xfrm flipV="1">
            <a:off x="6629400" y="527037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1778" name="Arc 9"/>
          <p:cNvSpPr>
            <a:spLocks/>
          </p:cNvSpPr>
          <p:nvPr/>
        </p:nvSpPr>
        <p:spPr bwMode="auto">
          <a:xfrm>
            <a:off x="6629400" y="4813176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1779" name="Arc 11"/>
          <p:cNvSpPr>
            <a:spLocks/>
          </p:cNvSpPr>
          <p:nvPr/>
        </p:nvSpPr>
        <p:spPr bwMode="auto">
          <a:xfrm flipV="1">
            <a:off x="6629400" y="5270376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6536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Ripple Adder</a:t>
            </a:r>
          </a:p>
        </p:txBody>
      </p:sp>
      <p:sp>
        <p:nvSpPr>
          <p:cNvPr id="39939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8788" cy="1035050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Add each bit, carry from previous bit</a:t>
            </a:r>
          </a:p>
          <a:p>
            <a:pPr marL="341313" indent="-341313" defTabSz="457200"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1905000" y="2133600"/>
            <a:ext cx="13716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39941" name="Line 4"/>
          <p:cNvSpPr>
            <a:spLocks noChangeShapeType="1"/>
          </p:cNvSpPr>
          <p:nvPr/>
        </p:nvSpPr>
        <p:spPr bwMode="auto">
          <a:xfrm>
            <a:off x="1616075" y="22860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>
            <a:off x="1616075" y="28194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977900" y="2514600"/>
            <a:ext cx="4222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</a:p>
        </p:txBody>
      </p:sp>
      <p:sp>
        <p:nvSpPr>
          <p:cNvPr id="39944" name="Rectangle 7"/>
          <p:cNvSpPr>
            <a:spLocks noChangeArrowheads="1"/>
          </p:cNvSpPr>
          <p:nvPr/>
        </p:nvSpPr>
        <p:spPr bwMode="auto">
          <a:xfrm>
            <a:off x="1949450" y="2528888"/>
            <a:ext cx="12334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Full-+</a:t>
            </a:r>
          </a:p>
        </p:txBody>
      </p:sp>
      <p:sp>
        <p:nvSpPr>
          <p:cNvPr id="39945" name="Rectangle 8"/>
          <p:cNvSpPr>
            <a:spLocks noChangeArrowheads="1"/>
          </p:cNvSpPr>
          <p:nvPr/>
        </p:nvSpPr>
        <p:spPr bwMode="auto">
          <a:xfrm>
            <a:off x="976313" y="1905000"/>
            <a:ext cx="5857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in</a:t>
            </a:r>
          </a:p>
        </p:txBody>
      </p:sp>
      <p:sp>
        <p:nvSpPr>
          <p:cNvPr id="39946" name="Line 9"/>
          <p:cNvSpPr>
            <a:spLocks noChangeShapeType="1"/>
          </p:cNvSpPr>
          <p:nvPr/>
        </p:nvSpPr>
        <p:spPr bwMode="auto">
          <a:xfrm>
            <a:off x="1616075" y="33528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7" name="Rectangle 10"/>
          <p:cNvSpPr>
            <a:spLocks noChangeArrowheads="1"/>
          </p:cNvSpPr>
          <p:nvPr/>
        </p:nvSpPr>
        <p:spPr bwMode="auto">
          <a:xfrm>
            <a:off x="974725" y="3048000"/>
            <a:ext cx="4238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</a:p>
        </p:txBody>
      </p:sp>
      <p:sp>
        <p:nvSpPr>
          <p:cNvPr id="39948" name="Line 11"/>
          <p:cNvSpPr>
            <a:spLocks noChangeShapeType="1"/>
          </p:cNvSpPr>
          <p:nvPr/>
        </p:nvSpPr>
        <p:spPr bwMode="auto">
          <a:xfrm>
            <a:off x="3276600" y="23622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9" name="Line 12"/>
          <p:cNvSpPr>
            <a:spLocks noChangeShapeType="1"/>
          </p:cNvSpPr>
          <p:nvPr/>
        </p:nvSpPr>
        <p:spPr bwMode="auto">
          <a:xfrm>
            <a:off x="3276600" y="32004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50" name="Rectangle 13"/>
          <p:cNvSpPr>
            <a:spLocks noChangeArrowheads="1"/>
          </p:cNvSpPr>
          <p:nvPr/>
        </p:nvSpPr>
        <p:spPr bwMode="auto">
          <a:xfrm>
            <a:off x="3630613" y="2133600"/>
            <a:ext cx="406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</a:t>
            </a:r>
          </a:p>
        </p:txBody>
      </p:sp>
      <p:sp>
        <p:nvSpPr>
          <p:cNvPr id="39951" name="Rectangle 14"/>
          <p:cNvSpPr>
            <a:spLocks noChangeArrowheads="1"/>
          </p:cNvSpPr>
          <p:nvPr/>
        </p:nvSpPr>
        <p:spPr bwMode="auto">
          <a:xfrm>
            <a:off x="3649663" y="2824163"/>
            <a:ext cx="74295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out</a:t>
            </a:r>
          </a:p>
        </p:txBody>
      </p:sp>
    </p:spTree>
    <p:extLst>
      <p:ext uri="{BB962C8B-B14F-4D97-AF65-F5344CB8AC3E}">
        <p14:creationId xmlns:p14="http://schemas.microsoft.com/office/powerpoint/2010/main" val="40768611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23888"/>
            <a:ext cx="7773988" cy="368300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Ripple Adder</a:t>
            </a:r>
          </a:p>
        </p:txBody>
      </p:sp>
      <p:sp>
        <p:nvSpPr>
          <p:cNvPr id="41987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8788" cy="1035050"/>
          </a:xfrm>
        </p:spPr>
        <p:txBody>
          <a:bodyPr lIns="90000" tIns="46800" rIns="90000" bIns="46800"/>
          <a:lstStyle/>
          <a:p>
            <a:pPr marL="341313" indent="-341313" defTabSz="457200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Add each bit, carry from previous bit</a:t>
            </a:r>
          </a:p>
          <a:p>
            <a:pPr marL="341313" indent="-341313" defTabSz="457200" eaLnBrk="1" hangingPunct="1">
              <a:buFont typeface="Wingdings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981200" y="2133600"/>
            <a:ext cx="12954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41989" name="Line 4"/>
          <p:cNvSpPr>
            <a:spLocks noChangeShapeType="1"/>
          </p:cNvSpPr>
          <p:nvPr/>
        </p:nvSpPr>
        <p:spPr bwMode="auto">
          <a:xfrm>
            <a:off x="1676400" y="22860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1676400" y="28194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1" name="Rectangle 6"/>
          <p:cNvSpPr>
            <a:spLocks noChangeArrowheads="1"/>
          </p:cNvSpPr>
          <p:nvPr/>
        </p:nvSpPr>
        <p:spPr bwMode="auto">
          <a:xfrm>
            <a:off x="992188" y="2443163"/>
            <a:ext cx="5540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0</a:t>
            </a:r>
          </a:p>
        </p:txBody>
      </p:sp>
      <p:sp>
        <p:nvSpPr>
          <p:cNvPr id="41992" name="Rectangle 7"/>
          <p:cNvSpPr>
            <a:spLocks noChangeArrowheads="1"/>
          </p:cNvSpPr>
          <p:nvPr/>
        </p:nvSpPr>
        <p:spPr bwMode="auto">
          <a:xfrm>
            <a:off x="1963738" y="2528888"/>
            <a:ext cx="12334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Full-+</a:t>
            </a:r>
          </a:p>
        </p:txBody>
      </p:sp>
      <p:sp>
        <p:nvSpPr>
          <p:cNvPr id="41993" name="Rectangle 8"/>
          <p:cNvSpPr>
            <a:spLocks noChangeArrowheads="1"/>
          </p:cNvSpPr>
          <p:nvPr/>
        </p:nvSpPr>
        <p:spPr bwMode="auto">
          <a:xfrm>
            <a:off x="361950" y="1905000"/>
            <a:ext cx="12604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in</a:t>
            </a: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 = 0</a:t>
            </a:r>
          </a:p>
        </p:txBody>
      </p:sp>
      <p:sp>
        <p:nvSpPr>
          <p:cNvPr id="41994" name="Line 9"/>
          <p:cNvSpPr>
            <a:spLocks noChangeShapeType="1"/>
          </p:cNvSpPr>
          <p:nvPr/>
        </p:nvSpPr>
        <p:spPr bwMode="auto">
          <a:xfrm>
            <a:off x="1676400" y="33528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5" name="Rectangle 10"/>
          <p:cNvSpPr>
            <a:spLocks noChangeArrowheads="1"/>
          </p:cNvSpPr>
          <p:nvPr/>
        </p:nvSpPr>
        <p:spPr bwMode="auto">
          <a:xfrm>
            <a:off x="990600" y="2976563"/>
            <a:ext cx="555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0</a:t>
            </a:r>
          </a:p>
        </p:txBody>
      </p:sp>
      <p:sp>
        <p:nvSpPr>
          <p:cNvPr id="41996" name="Line 11"/>
          <p:cNvSpPr>
            <a:spLocks noChangeShapeType="1"/>
          </p:cNvSpPr>
          <p:nvPr/>
        </p:nvSpPr>
        <p:spPr bwMode="auto">
          <a:xfrm>
            <a:off x="3276600" y="2347913"/>
            <a:ext cx="4114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7" name="Line 12"/>
          <p:cNvSpPr>
            <a:spLocks noChangeShapeType="1"/>
          </p:cNvSpPr>
          <p:nvPr/>
        </p:nvSpPr>
        <p:spPr bwMode="auto">
          <a:xfrm>
            <a:off x="3276600" y="3186113"/>
            <a:ext cx="228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8" name="Rectangle 13"/>
          <p:cNvSpPr>
            <a:spLocks noChangeArrowheads="1"/>
          </p:cNvSpPr>
          <p:nvPr/>
        </p:nvSpPr>
        <p:spPr bwMode="auto">
          <a:xfrm>
            <a:off x="7456488" y="2047875"/>
            <a:ext cx="5381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0</a:t>
            </a:r>
          </a:p>
        </p:txBody>
      </p:sp>
      <p:sp>
        <p:nvSpPr>
          <p:cNvPr id="41999" name="Rectangle 14"/>
          <p:cNvSpPr>
            <a:spLocks noChangeArrowheads="1"/>
          </p:cNvSpPr>
          <p:nvPr/>
        </p:nvSpPr>
        <p:spPr bwMode="auto">
          <a:xfrm>
            <a:off x="3657600" y="3657600"/>
            <a:ext cx="12954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42000" name="Line 15"/>
          <p:cNvSpPr>
            <a:spLocks noChangeShapeType="1"/>
          </p:cNvSpPr>
          <p:nvPr/>
        </p:nvSpPr>
        <p:spPr bwMode="auto">
          <a:xfrm>
            <a:off x="3505200" y="3795713"/>
            <a:ext cx="1524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1" name="Line 16"/>
          <p:cNvSpPr>
            <a:spLocks noChangeShapeType="1"/>
          </p:cNvSpPr>
          <p:nvPr/>
        </p:nvSpPr>
        <p:spPr bwMode="auto">
          <a:xfrm>
            <a:off x="1676400" y="4329113"/>
            <a:ext cx="19812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2" name="Rectangle 17"/>
          <p:cNvSpPr>
            <a:spLocks noChangeArrowheads="1"/>
          </p:cNvSpPr>
          <p:nvPr/>
        </p:nvSpPr>
        <p:spPr bwMode="auto">
          <a:xfrm>
            <a:off x="3716338" y="4052888"/>
            <a:ext cx="12334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Full-+</a:t>
            </a:r>
          </a:p>
        </p:txBody>
      </p:sp>
      <p:sp>
        <p:nvSpPr>
          <p:cNvPr id="42003" name="Line 18"/>
          <p:cNvSpPr>
            <a:spLocks noChangeShapeType="1"/>
          </p:cNvSpPr>
          <p:nvPr/>
        </p:nvSpPr>
        <p:spPr bwMode="auto">
          <a:xfrm>
            <a:off x="1676400" y="4862513"/>
            <a:ext cx="1951038" cy="127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4" name="Line 19"/>
          <p:cNvSpPr>
            <a:spLocks noChangeShapeType="1"/>
          </p:cNvSpPr>
          <p:nvPr/>
        </p:nvSpPr>
        <p:spPr bwMode="auto">
          <a:xfrm>
            <a:off x="4953000" y="3871913"/>
            <a:ext cx="24384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5" name="Rectangle 20"/>
          <p:cNvSpPr>
            <a:spLocks noChangeArrowheads="1"/>
          </p:cNvSpPr>
          <p:nvPr/>
        </p:nvSpPr>
        <p:spPr bwMode="auto">
          <a:xfrm>
            <a:off x="5334000" y="5319713"/>
            <a:ext cx="1371600" cy="1371600"/>
          </a:xfrm>
          <a:prstGeom prst="rect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>
              <a:buClr>
                <a:srgbClr val="40458C"/>
              </a:buClr>
              <a:buSzPct val="100000"/>
              <a:buFont typeface="Times New Roman" charset="0"/>
              <a:buNone/>
            </a:pPr>
            <a:endParaRPr lang="en-GB">
              <a:solidFill>
                <a:schemeClr val="bg1"/>
              </a:solidFill>
              <a:latin typeface="Times New Roman" charset="0"/>
              <a:cs typeface="Bitstream Vera Sans" charset="0"/>
            </a:endParaRPr>
          </a:p>
        </p:txBody>
      </p:sp>
      <p:sp>
        <p:nvSpPr>
          <p:cNvPr id="42006" name="Line 21"/>
          <p:cNvSpPr>
            <a:spLocks noChangeShapeType="1"/>
          </p:cNvSpPr>
          <p:nvPr/>
        </p:nvSpPr>
        <p:spPr bwMode="auto">
          <a:xfrm>
            <a:off x="1676400" y="6005513"/>
            <a:ext cx="3657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7" name="Rectangle 22"/>
          <p:cNvSpPr>
            <a:spLocks noChangeArrowheads="1"/>
          </p:cNvSpPr>
          <p:nvPr/>
        </p:nvSpPr>
        <p:spPr bwMode="auto">
          <a:xfrm>
            <a:off x="5378450" y="5791200"/>
            <a:ext cx="12334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  <a:cs typeface="Bitstream Vera Sans" charset="0"/>
              </a:rPr>
              <a:t>Full-+</a:t>
            </a:r>
          </a:p>
        </p:txBody>
      </p:sp>
      <p:sp>
        <p:nvSpPr>
          <p:cNvPr id="42008" name="Line 23"/>
          <p:cNvSpPr>
            <a:spLocks noChangeShapeType="1"/>
          </p:cNvSpPr>
          <p:nvPr/>
        </p:nvSpPr>
        <p:spPr bwMode="auto">
          <a:xfrm>
            <a:off x="1676400" y="6538913"/>
            <a:ext cx="3657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09" name="Line 24"/>
          <p:cNvSpPr>
            <a:spLocks noChangeShapeType="1"/>
          </p:cNvSpPr>
          <p:nvPr/>
        </p:nvSpPr>
        <p:spPr bwMode="auto">
          <a:xfrm>
            <a:off x="6705600" y="5624513"/>
            <a:ext cx="685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0" name="Line 25"/>
          <p:cNvSpPr>
            <a:spLocks noChangeShapeType="1"/>
          </p:cNvSpPr>
          <p:nvPr/>
        </p:nvSpPr>
        <p:spPr bwMode="auto">
          <a:xfrm>
            <a:off x="6705600" y="6462713"/>
            <a:ext cx="6858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1" name="Rectangle 26"/>
          <p:cNvSpPr>
            <a:spLocks noChangeArrowheads="1"/>
          </p:cNvSpPr>
          <p:nvPr/>
        </p:nvSpPr>
        <p:spPr bwMode="auto">
          <a:xfrm>
            <a:off x="7397750" y="6086475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C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out</a:t>
            </a:r>
          </a:p>
        </p:txBody>
      </p:sp>
      <p:sp>
        <p:nvSpPr>
          <p:cNvPr id="42012" name="Line 27"/>
          <p:cNvSpPr>
            <a:spLocks noChangeShapeType="1"/>
          </p:cNvSpPr>
          <p:nvPr/>
        </p:nvSpPr>
        <p:spPr bwMode="auto">
          <a:xfrm flipV="1">
            <a:off x="3505200" y="3184525"/>
            <a:ext cx="1588" cy="6127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3" name="Line 28"/>
          <p:cNvSpPr>
            <a:spLocks noChangeShapeType="1"/>
          </p:cNvSpPr>
          <p:nvPr/>
        </p:nvSpPr>
        <p:spPr bwMode="auto">
          <a:xfrm>
            <a:off x="4953000" y="4862513"/>
            <a:ext cx="2286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4" name="Line 29"/>
          <p:cNvSpPr>
            <a:spLocks noChangeShapeType="1"/>
          </p:cNvSpPr>
          <p:nvPr/>
        </p:nvSpPr>
        <p:spPr bwMode="auto">
          <a:xfrm>
            <a:off x="5181600" y="5472113"/>
            <a:ext cx="152400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5" name="Line 30"/>
          <p:cNvSpPr>
            <a:spLocks noChangeShapeType="1"/>
          </p:cNvSpPr>
          <p:nvPr/>
        </p:nvSpPr>
        <p:spPr bwMode="auto">
          <a:xfrm flipV="1">
            <a:off x="5181600" y="4860925"/>
            <a:ext cx="1588" cy="612775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016" name="Rectangle 31"/>
          <p:cNvSpPr>
            <a:spLocks noChangeArrowheads="1"/>
          </p:cNvSpPr>
          <p:nvPr/>
        </p:nvSpPr>
        <p:spPr bwMode="auto">
          <a:xfrm>
            <a:off x="7456488" y="3571875"/>
            <a:ext cx="5381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1</a:t>
            </a:r>
          </a:p>
        </p:txBody>
      </p:sp>
      <p:sp>
        <p:nvSpPr>
          <p:cNvPr id="42017" name="Rectangle 32"/>
          <p:cNvSpPr>
            <a:spLocks noChangeArrowheads="1"/>
          </p:cNvSpPr>
          <p:nvPr/>
        </p:nvSpPr>
        <p:spPr bwMode="auto">
          <a:xfrm>
            <a:off x="7456488" y="5324475"/>
            <a:ext cx="5381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S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2</a:t>
            </a:r>
          </a:p>
        </p:txBody>
      </p:sp>
      <p:sp>
        <p:nvSpPr>
          <p:cNvPr id="42018" name="Rectangle 33"/>
          <p:cNvSpPr>
            <a:spLocks noChangeArrowheads="1"/>
          </p:cNvSpPr>
          <p:nvPr/>
        </p:nvSpPr>
        <p:spPr bwMode="auto">
          <a:xfrm>
            <a:off x="977900" y="3876675"/>
            <a:ext cx="55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1</a:t>
            </a:r>
          </a:p>
        </p:txBody>
      </p:sp>
      <p:sp>
        <p:nvSpPr>
          <p:cNvPr id="42019" name="Rectangle 34"/>
          <p:cNvSpPr>
            <a:spLocks noChangeArrowheads="1"/>
          </p:cNvSpPr>
          <p:nvPr/>
        </p:nvSpPr>
        <p:spPr bwMode="auto">
          <a:xfrm>
            <a:off x="976313" y="4410075"/>
            <a:ext cx="555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1</a:t>
            </a:r>
          </a:p>
        </p:txBody>
      </p:sp>
      <p:sp>
        <p:nvSpPr>
          <p:cNvPr id="42020" name="Rectangle 35"/>
          <p:cNvSpPr>
            <a:spLocks noChangeArrowheads="1"/>
          </p:cNvSpPr>
          <p:nvPr/>
        </p:nvSpPr>
        <p:spPr bwMode="auto">
          <a:xfrm>
            <a:off x="977900" y="5548313"/>
            <a:ext cx="55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A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2</a:t>
            </a:r>
          </a:p>
        </p:txBody>
      </p:sp>
      <p:sp>
        <p:nvSpPr>
          <p:cNvPr id="42021" name="Rectangle 36"/>
          <p:cNvSpPr>
            <a:spLocks noChangeArrowheads="1"/>
          </p:cNvSpPr>
          <p:nvPr/>
        </p:nvSpPr>
        <p:spPr bwMode="auto">
          <a:xfrm>
            <a:off x="976313" y="6081713"/>
            <a:ext cx="555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457200">
              <a:lnSpc>
                <a:spcPct val="120000"/>
              </a:lnSpc>
              <a:buClr>
                <a:srgbClr val="40458C"/>
              </a:buClr>
              <a:buSzPct val="100000"/>
              <a:buFont typeface="Tahoma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40458C"/>
                </a:solidFill>
                <a:cs typeface="Bitstream Vera Sans" charset="0"/>
              </a:rPr>
              <a:t>B</a:t>
            </a:r>
            <a:r>
              <a:rPr lang="en-GB" sz="2800" baseline="-25000">
                <a:solidFill>
                  <a:srgbClr val="40458C"/>
                </a:solidFill>
                <a:cs typeface="Bitstream Vera Sans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3819816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2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Binary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GCSE (OCR)</a:t>
            </a:r>
          </a:p>
          <a:p>
            <a:pPr lvl="1"/>
            <a:r>
              <a:rPr lang="en-GB" dirty="0" smtClean="0"/>
              <a:t>Logic circuits: and, or , not </a:t>
            </a:r>
          </a:p>
          <a:p>
            <a:pPr lvl="1"/>
            <a:r>
              <a:rPr lang="en-GB" dirty="0" smtClean="0"/>
              <a:t>Truth tables</a:t>
            </a:r>
          </a:p>
          <a:p>
            <a:pPr lvl="1"/>
            <a:r>
              <a:rPr lang="en-GB" dirty="0" smtClean="0"/>
              <a:t>Writing </a:t>
            </a:r>
            <a:r>
              <a:rPr lang="en-GB" dirty="0" err="1" smtClean="0"/>
              <a:t>boolean</a:t>
            </a:r>
            <a:r>
              <a:rPr lang="en-GB" dirty="0" smtClean="0"/>
              <a:t> expressions</a:t>
            </a:r>
          </a:p>
          <a:p>
            <a:endParaRPr lang="en-GB" dirty="0"/>
          </a:p>
          <a:p>
            <a:r>
              <a:rPr lang="en-GB" dirty="0" smtClean="0"/>
              <a:t>AS/A2 (AQA)</a:t>
            </a:r>
          </a:p>
          <a:p>
            <a:pPr lvl="1"/>
            <a:r>
              <a:rPr lang="en-GB" dirty="0" smtClean="0"/>
              <a:t>(AS) More </a:t>
            </a:r>
            <a:r>
              <a:rPr lang="en-GB" dirty="0" err="1" smtClean="0"/>
              <a:t>boolean</a:t>
            </a:r>
            <a:r>
              <a:rPr lang="en-GB" dirty="0" smtClean="0"/>
              <a:t> algebra</a:t>
            </a:r>
          </a:p>
          <a:p>
            <a:pPr lvl="1"/>
            <a:r>
              <a:rPr lang="en-GB" dirty="0" smtClean="0"/>
              <a:t>(AS) More gates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904656" y="2132856"/>
            <a:ext cx="2987824" cy="2677656"/>
          </a:xfrm>
          <a:prstGeom prst="rect">
            <a:avLst/>
          </a:prstGeom>
          <a:solidFill>
            <a:srgbClr val="FFBCB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b="1" dirty="0">
                <a:latin typeface="Tahoma" charset="0"/>
                <a:cs typeface="Bitstream Vera Sans" charset="0"/>
              </a:rPr>
              <a:t>Joined up view</a:t>
            </a:r>
            <a:r>
              <a:rPr lang="en-GB" sz="2400" b="1" dirty="0" smtClean="0">
                <a:latin typeface="Tahoma" charset="0"/>
                <a:cs typeface="Bitstream Vera Sans" charset="0"/>
              </a:rPr>
              <a:t>? 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 smtClean="0">
                <a:latin typeface="Tahoma" charset="0"/>
                <a:cs typeface="Bitstream Vera Sans" charset="0"/>
              </a:rPr>
              <a:t>How </a:t>
            </a:r>
            <a:r>
              <a:rPr lang="en-GB" sz="2400" dirty="0">
                <a:latin typeface="Tahoma" charset="0"/>
                <a:cs typeface="Bitstream Vera Sans" charset="0"/>
              </a:rPr>
              <a:t>to make sense of logic unless </a:t>
            </a:r>
            <a:r>
              <a:rPr lang="en-GB" sz="2400" dirty="0" smtClean="0">
                <a:latin typeface="Tahoma" charset="0"/>
                <a:cs typeface="Bitstream Vera Sans" charset="0"/>
              </a:rPr>
              <a:t>used e.g</a:t>
            </a:r>
            <a:r>
              <a:rPr lang="en-GB" sz="2400" dirty="0">
                <a:latin typeface="Tahoma" charset="0"/>
                <a:cs typeface="Bitstream Vera Sans" charset="0"/>
              </a:rPr>
              <a:t>. adder </a:t>
            </a:r>
            <a:r>
              <a:rPr lang="en-GB" sz="2400" dirty="0" smtClean="0">
                <a:latin typeface="Tahoma" charset="0"/>
                <a:cs typeface="Bitstream Vera Sans" charset="0"/>
              </a:rPr>
              <a:t>circuit.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 smtClean="0">
                <a:latin typeface="Tahoma" charset="0"/>
                <a:cs typeface="Bitstream Vera Sans" charset="0"/>
              </a:rPr>
              <a:t>binary </a:t>
            </a:r>
            <a:r>
              <a:rPr lang="en-GB" sz="2400" dirty="0" smtClean="0">
                <a:latin typeface="Tahoma" charset="0"/>
                <a:cs typeface="Bitstream Vera Sans" charset="0"/>
                <a:sym typeface="Wingdings"/>
              </a:rPr>
              <a:t> truth table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>
                <a:latin typeface="Tahoma" charset="0"/>
                <a:cs typeface="Bitstream Vera Sans" charset="0"/>
                <a:sym typeface="Wingdings"/>
              </a:rPr>
              <a:t> </a:t>
            </a:r>
            <a:r>
              <a:rPr lang="en-GB" sz="2400" dirty="0" smtClean="0">
                <a:latin typeface="Tahoma" charset="0"/>
                <a:cs typeface="Bitstream Vera Sans" charset="0"/>
                <a:sym typeface="Wingdings"/>
              </a:rPr>
              <a:t>          circuit</a:t>
            </a:r>
            <a:endParaRPr lang="en-GB" sz="2400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88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Show how logic circuits build a computer</a:t>
            </a:r>
          </a:p>
          <a:p>
            <a:pPr lvl="1"/>
            <a:r>
              <a:rPr lang="en-GB" dirty="0" smtClean="0"/>
              <a:t>Binary digits become logic inputs</a:t>
            </a:r>
          </a:p>
          <a:p>
            <a:pPr lvl="1"/>
            <a:r>
              <a:rPr lang="en-GB" dirty="0" smtClean="0"/>
              <a:t>Circuits operate on numbers</a:t>
            </a:r>
          </a:p>
          <a:p>
            <a:endParaRPr lang="en-GB" dirty="0"/>
          </a:p>
          <a:p>
            <a:r>
              <a:rPr lang="en-GB" dirty="0" smtClean="0"/>
              <a:t>Adder stages</a:t>
            </a:r>
          </a:p>
          <a:p>
            <a:pPr lvl="1"/>
            <a:r>
              <a:rPr lang="en-GB" dirty="0" smtClean="0"/>
              <a:t>One column, no carry</a:t>
            </a:r>
          </a:p>
          <a:p>
            <a:pPr lvl="1"/>
            <a:r>
              <a:rPr lang="en-GB" dirty="0" smtClean="0"/>
              <a:t>One column, with carry</a:t>
            </a:r>
          </a:p>
          <a:p>
            <a:pPr lvl="1"/>
            <a:r>
              <a:rPr lang="en-GB" dirty="0" smtClean="0"/>
              <a:t>Many columns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98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3772</TotalTime>
  <Words>684</Words>
  <Application>Microsoft Macintosh PowerPoint</Application>
  <PresentationFormat>On-screen Show (4:3)</PresentationFormat>
  <Paragraphs>188</Paragraphs>
  <Slides>15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Newsprint</vt:lpstr>
      <vt:lpstr>Equation</vt:lpstr>
      <vt:lpstr>Programming for GCSE Topic 9.2: Circuits for Adding</vt:lpstr>
      <vt:lpstr>Aims</vt:lpstr>
      <vt:lpstr>Half Adder</vt:lpstr>
      <vt:lpstr>Half Adder</vt:lpstr>
      <vt:lpstr>Half Adder – Truth Table</vt:lpstr>
      <vt:lpstr>Half Adder – Formula </vt:lpstr>
      <vt:lpstr>Half Adder – Circuit</vt:lpstr>
      <vt:lpstr>Full Adder</vt:lpstr>
      <vt:lpstr>Full Adder – One Column </vt:lpstr>
      <vt:lpstr>Full-Adder from 2 Half Adders</vt:lpstr>
      <vt:lpstr>Ripple Adder</vt:lpstr>
      <vt:lpstr>Ripple Adder</vt:lpstr>
      <vt:lpstr>Syllabus</vt:lpstr>
      <vt:lpstr>Syllabus – Binary 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83</cp:revision>
  <dcterms:created xsi:type="dcterms:W3CDTF">2012-04-25T07:26:20Z</dcterms:created>
  <dcterms:modified xsi:type="dcterms:W3CDTF">2014-05-01T19:14:24Z</dcterms:modified>
</cp:coreProperties>
</file>