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76" r:id="rId2"/>
    <p:sldId id="302" r:id="rId3"/>
    <p:sldId id="281" r:id="rId4"/>
    <p:sldId id="362" r:id="rId5"/>
    <p:sldId id="330" r:id="rId6"/>
    <p:sldId id="331" r:id="rId7"/>
    <p:sldId id="334" r:id="rId8"/>
    <p:sldId id="375" r:id="rId9"/>
    <p:sldId id="367" r:id="rId10"/>
    <p:sldId id="335" r:id="rId11"/>
    <p:sldId id="337" r:id="rId12"/>
    <p:sldId id="339" r:id="rId13"/>
    <p:sldId id="340" r:id="rId14"/>
    <p:sldId id="341" r:id="rId15"/>
    <p:sldId id="342" r:id="rId16"/>
    <p:sldId id="371" r:id="rId17"/>
    <p:sldId id="345" r:id="rId18"/>
    <p:sldId id="350" r:id="rId19"/>
    <p:sldId id="351" r:id="rId20"/>
    <p:sldId id="37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06" autoAdjust="0"/>
  </p:normalViewPr>
  <p:slideViewPr>
    <p:cSldViewPr snapToObjects="1">
      <p:cViewPr varScale="1">
        <p:scale>
          <a:sx n="63" d="100"/>
          <a:sy n="63" d="100"/>
        </p:scale>
        <p:origin x="-1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49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3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6CA90632-6C99-1749-B37F-E0EE2286E27C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4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3796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3797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B20ED3FE-E51F-574A-8F97-928CDE19F912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5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5844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5845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F8CC8C0F-3671-E54C-9942-A072C2B6D354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6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9940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6"/>
            <a:ext cx="5027384" cy="4122150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9941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13D5DBD0-6DA4-DA4E-8675-25B9A7A4593B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7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6084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6085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0CB8116D-BCC5-A24A-BFD8-CB2C33AA917B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8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3795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6025" cy="4121150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3796" name="Slide Image Placeholder 4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67238" cy="34242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1089E7DE-F040-C444-90CB-6BFF7ED6DC7F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10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8132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48133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53FA816E-59EC-2A40-94DA-6E2B25F4380F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11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2228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6"/>
            <a:ext cx="5027384" cy="4122150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52229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1D4F1369-7A38-5246-A302-E6789D756426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12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6324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56325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245E0098-9754-C94F-B480-76863E2B13B6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13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8372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58373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7BB1E1F6-7D74-B248-9ABD-775FD91A672A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14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60420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60421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5AD2DE37-B7B0-2B44-A38E-886AFE666B75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15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64516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64517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0E1FDFBB-4D77-FA4D-91B9-3FADC345BE82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17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70660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70661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87635A43-1978-CC4C-B723-F6C8441D5F9C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18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80900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80901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13B17B5F-9AA4-2D42-A4D9-853F26C78E56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19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82948" name="Text Box 2"/>
          <p:cNvSpPr>
            <a:spLocks noGrp="1" noChangeArrowheads="1"/>
          </p:cNvSpPr>
          <p:nvPr>
            <p:ph type="body"/>
          </p:nvPr>
        </p:nvSpPr>
        <p:spPr>
          <a:xfrm>
            <a:off x="914507" y="4344135"/>
            <a:ext cx="50273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82949" name="Rectangle 5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81150"/>
            <a:ext cx="7769225" cy="131127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A67A9-AF9C-3A47-866B-CC9922A9FC8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17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  <p:sldLayoutId id="2147483762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9.1: Logic Circuits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108710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608359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Show how computers are built from logic gates</a:t>
            </a:r>
          </a:p>
          <a:p>
            <a:pPr lvl="1"/>
            <a:r>
              <a:rPr lang="en-GB" dirty="0" smtClean="0"/>
              <a:t>Logic gates</a:t>
            </a:r>
          </a:p>
          <a:p>
            <a:pPr lvl="1"/>
            <a:r>
              <a:rPr lang="en-GB" dirty="0" smtClean="0"/>
              <a:t>… and truth tables</a:t>
            </a:r>
          </a:p>
          <a:p>
            <a:pPr lvl="1"/>
            <a:r>
              <a:rPr lang="en-GB" dirty="0" smtClean="0"/>
              <a:t>… and </a:t>
            </a:r>
            <a:r>
              <a:rPr lang="en-GB" dirty="0" err="1" smtClean="0"/>
              <a:t>boolean</a:t>
            </a:r>
            <a:r>
              <a:rPr lang="en-GB" dirty="0" smtClean="0"/>
              <a:t> algebra</a:t>
            </a:r>
          </a:p>
          <a:p>
            <a:pPr lvl="1"/>
            <a:r>
              <a:rPr lang="en-GB" dirty="0" smtClean="0"/>
              <a:t>…</a:t>
            </a:r>
          </a:p>
          <a:p>
            <a:pPr lvl="1"/>
            <a:r>
              <a:rPr lang="en-GB" i="1" dirty="0" smtClean="0"/>
              <a:t>Circuit for Adding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Teaching Issue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How to provide a coherent, joined up view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Some curricula include logic circuits but it is not related to operation of a computer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cs typeface="Bitstream Vera Sans" charset="0"/>
            </a:endParaRP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Logic circuits </a:t>
            </a:r>
            <a:r>
              <a:rPr lang="en-GB" dirty="0" smtClean="0">
                <a:latin typeface="Tahoma" charset="0"/>
                <a:cs typeface="Bitstream Vera Sans" charset="0"/>
                <a:sym typeface="Wingdings"/>
              </a:rPr>
              <a:t> add binary numbers  </a:t>
            </a:r>
            <a:r>
              <a:rPr lang="en-GB" i="1" dirty="0" smtClean="0">
                <a:latin typeface="Tahoma" charset="0"/>
                <a:cs typeface="Bitstream Vera Sans" charset="0"/>
                <a:sym typeface="Wingdings"/>
              </a:rPr>
              <a:t>computer architecture</a:t>
            </a:r>
            <a:endParaRPr lang="en-GB" i="1" dirty="0" smtClean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9396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Logic Gates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 lIns="90000" tIns="46800" rIns="90000" bIns="46800">
            <a:normAutofit/>
          </a:bodyPr>
          <a:lstStyle/>
          <a:p>
            <a:pPr marL="382588" indent="-382588" eaLnBrk="1" hangingPunct="1">
              <a:tabLst>
                <a:tab pos="382588" algn="l"/>
                <a:tab pos="839788" algn="l"/>
                <a:tab pos="1296988" algn="l"/>
                <a:tab pos="1754188" algn="l"/>
                <a:tab pos="2211388" algn="l"/>
                <a:tab pos="2668588" algn="l"/>
                <a:tab pos="3125788" algn="l"/>
                <a:tab pos="3582988" algn="l"/>
                <a:tab pos="4040188" algn="l"/>
                <a:tab pos="4497388" algn="l"/>
                <a:tab pos="4954588" algn="l"/>
                <a:tab pos="5411788" algn="l"/>
                <a:tab pos="5868988" algn="l"/>
                <a:tab pos="6326188" algn="l"/>
                <a:tab pos="6783388" algn="l"/>
                <a:tab pos="7240588" algn="l"/>
                <a:tab pos="7697788" algn="l"/>
                <a:tab pos="8154988" algn="l"/>
                <a:tab pos="8612188" algn="l"/>
                <a:tab pos="9069388" algn="l"/>
                <a:tab pos="9526588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And, Or, Not</a:t>
            </a:r>
            <a:endParaRPr lang="en-GB" dirty="0">
              <a:latin typeface="Tahoma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243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Logic Gates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2993504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Logic gates are electronic components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ea typeface="Bitstream Vera Sans" charset="0"/>
                <a:cs typeface="Bitstream Vera Sans" charset="0"/>
              </a:rPr>
              <a:t>Transistors</a:t>
            </a:r>
            <a:endParaRPr lang="en-GB" dirty="0">
              <a:latin typeface="Tahoma" charset="0"/>
              <a:ea typeface="Bitstream Vera Sans" charset="0"/>
              <a:cs typeface="Bitstream Vera Sans" charset="0"/>
            </a:endParaRPr>
          </a:p>
          <a:p>
            <a:pPr lvl="1"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>
              <a:latin typeface="Tahoma" charset="0"/>
              <a:ea typeface="Bitstream Vera Sans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Gates behave like switches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ea typeface="Bitstream Vera Sans" charset="0"/>
                <a:cs typeface="Bitstream Vera Sans" charset="0"/>
              </a:rPr>
              <a:t>Two states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ea typeface="Bitstream Vera Sans" charset="0"/>
                <a:cs typeface="Bitstream Vera Sans" charset="0"/>
              </a:rPr>
              <a:t>State represented by a </a:t>
            </a:r>
            <a:r>
              <a:rPr lang="en-GB" dirty="0" err="1" smtClean="0">
                <a:latin typeface="Tahoma" charset="0"/>
                <a:ea typeface="Bitstream Vera Sans" charset="0"/>
                <a:cs typeface="Bitstream Vera Sans" charset="0"/>
              </a:rPr>
              <a:t>boolean</a:t>
            </a:r>
            <a:r>
              <a:rPr lang="en-GB" dirty="0" smtClean="0">
                <a:latin typeface="Tahoma" charset="0"/>
                <a:ea typeface="Bitstream Vera Sans" charset="0"/>
                <a:cs typeface="Bitstream Vera Sans" charset="0"/>
              </a:rPr>
              <a:t> variable</a:t>
            </a:r>
            <a:endParaRPr lang="en-GB" dirty="0">
              <a:latin typeface="Tahoma" charset="0"/>
              <a:ea typeface="Bitstream Vera Sans" charset="0"/>
              <a:cs typeface="Bitstream Vera Sans" charset="0"/>
            </a:endParaRPr>
          </a:p>
        </p:txBody>
      </p:sp>
      <p:sp>
        <p:nvSpPr>
          <p:cNvPr id="34820" name="Line 3"/>
          <p:cNvSpPr>
            <a:spLocks noChangeShapeType="1"/>
          </p:cNvSpPr>
          <p:nvPr/>
        </p:nvSpPr>
        <p:spPr bwMode="auto">
          <a:xfrm>
            <a:off x="1066800" y="5585048"/>
            <a:ext cx="914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1" name="Oval 4"/>
          <p:cNvSpPr>
            <a:spLocks noChangeArrowheads="1"/>
          </p:cNvSpPr>
          <p:nvPr/>
        </p:nvSpPr>
        <p:spPr bwMode="auto">
          <a:xfrm>
            <a:off x="1981200" y="5508848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2" name="Oval 5"/>
          <p:cNvSpPr>
            <a:spLocks noChangeArrowheads="1"/>
          </p:cNvSpPr>
          <p:nvPr/>
        </p:nvSpPr>
        <p:spPr bwMode="auto">
          <a:xfrm>
            <a:off x="3048000" y="5508848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3" name="Line 6"/>
          <p:cNvSpPr>
            <a:spLocks noChangeShapeType="1"/>
          </p:cNvSpPr>
          <p:nvPr/>
        </p:nvSpPr>
        <p:spPr bwMode="auto">
          <a:xfrm flipV="1">
            <a:off x="2057400" y="5200873"/>
            <a:ext cx="838200" cy="31115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4" name="Line 7"/>
          <p:cNvSpPr>
            <a:spLocks noChangeShapeType="1"/>
          </p:cNvSpPr>
          <p:nvPr/>
        </p:nvSpPr>
        <p:spPr bwMode="auto">
          <a:xfrm>
            <a:off x="3200400" y="5585048"/>
            <a:ext cx="914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5" name="Line 8"/>
          <p:cNvSpPr>
            <a:spLocks noChangeShapeType="1"/>
          </p:cNvSpPr>
          <p:nvPr/>
        </p:nvSpPr>
        <p:spPr bwMode="auto">
          <a:xfrm>
            <a:off x="5105400" y="5585048"/>
            <a:ext cx="914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6" name="Oval 9"/>
          <p:cNvSpPr>
            <a:spLocks noChangeArrowheads="1"/>
          </p:cNvSpPr>
          <p:nvPr/>
        </p:nvSpPr>
        <p:spPr bwMode="auto">
          <a:xfrm>
            <a:off x="6019800" y="5508848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7" name="Oval 10"/>
          <p:cNvSpPr>
            <a:spLocks noChangeArrowheads="1"/>
          </p:cNvSpPr>
          <p:nvPr/>
        </p:nvSpPr>
        <p:spPr bwMode="auto">
          <a:xfrm>
            <a:off x="7086600" y="5508848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8" name="Line 11"/>
          <p:cNvSpPr>
            <a:spLocks noChangeShapeType="1"/>
          </p:cNvSpPr>
          <p:nvPr/>
        </p:nvSpPr>
        <p:spPr bwMode="auto">
          <a:xfrm>
            <a:off x="6096000" y="5508848"/>
            <a:ext cx="1066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9" name="Line 12"/>
          <p:cNvSpPr>
            <a:spLocks noChangeShapeType="1"/>
          </p:cNvSpPr>
          <p:nvPr/>
        </p:nvSpPr>
        <p:spPr bwMode="auto">
          <a:xfrm>
            <a:off x="7239000" y="5585048"/>
            <a:ext cx="914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0" name="Rectangle 13"/>
          <p:cNvSpPr>
            <a:spLocks noChangeArrowheads="1"/>
          </p:cNvSpPr>
          <p:nvPr/>
        </p:nvSpPr>
        <p:spPr bwMode="auto">
          <a:xfrm>
            <a:off x="1698625" y="4532536"/>
            <a:ext cx="2075480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open, X = 0</a:t>
            </a:r>
            <a:endParaRPr lang="en-GB" sz="28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34831" name="Rectangle 14"/>
          <p:cNvSpPr>
            <a:spLocks noChangeArrowheads="1"/>
          </p:cNvSpPr>
          <p:nvPr/>
        </p:nvSpPr>
        <p:spPr bwMode="auto">
          <a:xfrm>
            <a:off x="5724128" y="4518248"/>
            <a:ext cx="2283245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closed, X = 1</a:t>
            </a:r>
            <a:endParaRPr lang="en-GB" sz="2800" dirty="0">
              <a:solidFill>
                <a:srgbClr val="40458C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6069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Basic Logic Gates</a:t>
            </a: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3886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OR gate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AND gate</a:t>
            </a:r>
          </a:p>
        </p:txBody>
      </p:sp>
      <p:sp>
        <p:nvSpPr>
          <p:cNvPr id="38916" name="Line 7"/>
          <p:cNvSpPr>
            <a:spLocks noChangeShapeType="1"/>
          </p:cNvSpPr>
          <p:nvPr/>
        </p:nvSpPr>
        <p:spPr bwMode="auto">
          <a:xfrm>
            <a:off x="1828800" y="4800600"/>
            <a:ext cx="1588" cy="9144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17" name="Line 9"/>
          <p:cNvSpPr>
            <a:spLocks noChangeShapeType="1"/>
          </p:cNvSpPr>
          <p:nvPr/>
        </p:nvSpPr>
        <p:spPr bwMode="auto">
          <a:xfrm>
            <a:off x="1295400" y="24384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18" name="Line 11"/>
          <p:cNvSpPr>
            <a:spLocks noChangeShapeType="1"/>
          </p:cNvSpPr>
          <p:nvPr/>
        </p:nvSpPr>
        <p:spPr bwMode="auto">
          <a:xfrm>
            <a:off x="1295400" y="30480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19" name="Line 12"/>
          <p:cNvSpPr>
            <a:spLocks noChangeShapeType="1"/>
          </p:cNvSpPr>
          <p:nvPr/>
        </p:nvSpPr>
        <p:spPr bwMode="auto">
          <a:xfrm>
            <a:off x="1295400" y="49530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0" name="Line 13"/>
          <p:cNvSpPr>
            <a:spLocks noChangeShapeType="1"/>
          </p:cNvSpPr>
          <p:nvPr/>
        </p:nvSpPr>
        <p:spPr bwMode="auto">
          <a:xfrm>
            <a:off x="1295400" y="55626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1" name="Line 14"/>
          <p:cNvSpPr>
            <a:spLocks noChangeShapeType="1"/>
          </p:cNvSpPr>
          <p:nvPr/>
        </p:nvSpPr>
        <p:spPr bwMode="auto">
          <a:xfrm>
            <a:off x="2743200" y="52578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2" name="Line 15"/>
          <p:cNvSpPr>
            <a:spLocks noChangeShapeType="1"/>
          </p:cNvSpPr>
          <p:nvPr/>
        </p:nvSpPr>
        <p:spPr bwMode="auto">
          <a:xfrm>
            <a:off x="2590800" y="2743200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3" name="Text Box 16"/>
          <p:cNvSpPr txBox="1">
            <a:spLocks noChangeArrowheads="1"/>
          </p:cNvSpPr>
          <p:nvPr/>
        </p:nvSpPr>
        <p:spPr bwMode="auto">
          <a:xfrm>
            <a:off x="609600" y="2114550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38924" name="Text Box 17"/>
          <p:cNvSpPr txBox="1">
            <a:spLocks noChangeArrowheads="1"/>
          </p:cNvSpPr>
          <p:nvPr/>
        </p:nvSpPr>
        <p:spPr bwMode="auto">
          <a:xfrm>
            <a:off x="625475" y="2757488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38925" name="Rectangle 18"/>
          <p:cNvSpPr>
            <a:spLocks noChangeArrowheads="1"/>
          </p:cNvSpPr>
          <p:nvPr/>
        </p:nvSpPr>
        <p:spPr bwMode="auto">
          <a:xfrm>
            <a:off x="5784850" y="1309688"/>
            <a:ext cx="42386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38926" name="Text Box 19"/>
          <p:cNvSpPr txBox="1">
            <a:spLocks noChangeArrowheads="1"/>
          </p:cNvSpPr>
          <p:nvPr/>
        </p:nvSpPr>
        <p:spPr bwMode="auto">
          <a:xfrm>
            <a:off x="609600" y="4629150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38927" name="Text Box 20"/>
          <p:cNvSpPr txBox="1">
            <a:spLocks noChangeArrowheads="1"/>
          </p:cNvSpPr>
          <p:nvPr/>
        </p:nvSpPr>
        <p:spPr bwMode="auto">
          <a:xfrm>
            <a:off x="625475" y="5272088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38928" name="Rectangle 21"/>
          <p:cNvSpPr>
            <a:spLocks noChangeArrowheads="1"/>
          </p:cNvSpPr>
          <p:nvPr/>
        </p:nvSpPr>
        <p:spPr bwMode="auto">
          <a:xfrm>
            <a:off x="4718050" y="4738688"/>
            <a:ext cx="42386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38929" name="Line 22"/>
          <p:cNvSpPr>
            <a:spLocks noChangeShapeType="1"/>
          </p:cNvSpPr>
          <p:nvPr/>
        </p:nvSpPr>
        <p:spPr bwMode="auto">
          <a:xfrm>
            <a:off x="4953000" y="2286000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30" name="Oval 23"/>
          <p:cNvSpPr>
            <a:spLocks noChangeArrowheads="1"/>
          </p:cNvSpPr>
          <p:nvPr/>
        </p:nvSpPr>
        <p:spPr bwMode="auto">
          <a:xfrm>
            <a:off x="5410200" y="22098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31" name="Oval 24"/>
          <p:cNvSpPr>
            <a:spLocks noChangeArrowheads="1"/>
          </p:cNvSpPr>
          <p:nvPr/>
        </p:nvSpPr>
        <p:spPr bwMode="auto">
          <a:xfrm>
            <a:off x="6477000" y="22098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32" name="Line 25"/>
          <p:cNvSpPr>
            <a:spLocks noChangeShapeType="1"/>
          </p:cNvSpPr>
          <p:nvPr/>
        </p:nvSpPr>
        <p:spPr bwMode="auto">
          <a:xfrm flipV="1">
            <a:off x="5486400" y="1901825"/>
            <a:ext cx="838200" cy="31115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33" name="Line 26"/>
          <p:cNvSpPr>
            <a:spLocks noChangeShapeType="1"/>
          </p:cNvSpPr>
          <p:nvPr/>
        </p:nvSpPr>
        <p:spPr bwMode="auto">
          <a:xfrm>
            <a:off x="6629400" y="22860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34" name="Line 27"/>
          <p:cNvSpPr>
            <a:spLocks noChangeShapeType="1"/>
          </p:cNvSpPr>
          <p:nvPr/>
        </p:nvSpPr>
        <p:spPr bwMode="auto">
          <a:xfrm>
            <a:off x="4953000" y="3048000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35" name="Oval 28"/>
          <p:cNvSpPr>
            <a:spLocks noChangeArrowheads="1"/>
          </p:cNvSpPr>
          <p:nvPr/>
        </p:nvSpPr>
        <p:spPr bwMode="auto">
          <a:xfrm>
            <a:off x="5410200" y="29718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36" name="Oval 29"/>
          <p:cNvSpPr>
            <a:spLocks noChangeArrowheads="1"/>
          </p:cNvSpPr>
          <p:nvPr/>
        </p:nvSpPr>
        <p:spPr bwMode="auto">
          <a:xfrm>
            <a:off x="6477000" y="29718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37" name="Line 30"/>
          <p:cNvSpPr>
            <a:spLocks noChangeShapeType="1"/>
          </p:cNvSpPr>
          <p:nvPr/>
        </p:nvSpPr>
        <p:spPr bwMode="auto">
          <a:xfrm>
            <a:off x="5486400" y="2971800"/>
            <a:ext cx="1066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38" name="Line 31"/>
          <p:cNvSpPr>
            <a:spLocks noChangeShapeType="1"/>
          </p:cNvSpPr>
          <p:nvPr/>
        </p:nvSpPr>
        <p:spPr bwMode="auto">
          <a:xfrm>
            <a:off x="6629400" y="30480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39" name="Line 32"/>
          <p:cNvSpPr>
            <a:spLocks noChangeShapeType="1"/>
          </p:cNvSpPr>
          <p:nvPr/>
        </p:nvSpPr>
        <p:spPr bwMode="auto">
          <a:xfrm>
            <a:off x="7162800" y="26670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40" name="Line 33"/>
          <p:cNvSpPr>
            <a:spLocks noChangeShapeType="1"/>
          </p:cNvSpPr>
          <p:nvPr/>
        </p:nvSpPr>
        <p:spPr bwMode="auto">
          <a:xfrm>
            <a:off x="4419600" y="26670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41" name="Line 34"/>
          <p:cNvSpPr>
            <a:spLocks noChangeShapeType="1"/>
          </p:cNvSpPr>
          <p:nvPr/>
        </p:nvSpPr>
        <p:spPr bwMode="auto">
          <a:xfrm>
            <a:off x="4953000" y="2286000"/>
            <a:ext cx="1588" cy="7620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42" name="Line 35"/>
          <p:cNvSpPr>
            <a:spLocks noChangeShapeType="1"/>
          </p:cNvSpPr>
          <p:nvPr/>
        </p:nvSpPr>
        <p:spPr bwMode="auto">
          <a:xfrm>
            <a:off x="7162800" y="2286000"/>
            <a:ext cx="1588" cy="7620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43" name="Rectangle 36"/>
          <p:cNvSpPr>
            <a:spLocks noChangeArrowheads="1"/>
          </p:cNvSpPr>
          <p:nvPr/>
        </p:nvSpPr>
        <p:spPr bwMode="auto">
          <a:xfrm>
            <a:off x="5721350" y="3200400"/>
            <a:ext cx="39846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38944" name="Line 37"/>
          <p:cNvSpPr>
            <a:spLocks noChangeShapeType="1"/>
          </p:cNvSpPr>
          <p:nvPr/>
        </p:nvSpPr>
        <p:spPr bwMode="auto">
          <a:xfrm>
            <a:off x="3962400" y="5715000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45" name="Oval 38"/>
          <p:cNvSpPr>
            <a:spLocks noChangeArrowheads="1"/>
          </p:cNvSpPr>
          <p:nvPr/>
        </p:nvSpPr>
        <p:spPr bwMode="auto">
          <a:xfrm>
            <a:off x="4419600" y="56388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46" name="Oval 39"/>
          <p:cNvSpPr>
            <a:spLocks noChangeArrowheads="1"/>
          </p:cNvSpPr>
          <p:nvPr/>
        </p:nvSpPr>
        <p:spPr bwMode="auto">
          <a:xfrm>
            <a:off x="5486400" y="56388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47" name="Line 40"/>
          <p:cNvSpPr>
            <a:spLocks noChangeShapeType="1"/>
          </p:cNvSpPr>
          <p:nvPr/>
        </p:nvSpPr>
        <p:spPr bwMode="auto">
          <a:xfrm>
            <a:off x="4495800" y="5638800"/>
            <a:ext cx="1066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48" name="Line 41"/>
          <p:cNvSpPr>
            <a:spLocks noChangeShapeType="1"/>
          </p:cNvSpPr>
          <p:nvPr/>
        </p:nvSpPr>
        <p:spPr bwMode="auto">
          <a:xfrm>
            <a:off x="5638800" y="57150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49" name="Line 42"/>
          <p:cNvSpPr>
            <a:spLocks noChangeShapeType="1"/>
          </p:cNvSpPr>
          <p:nvPr/>
        </p:nvSpPr>
        <p:spPr bwMode="auto">
          <a:xfrm>
            <a:off x="6096000" y="5715000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50" name="Oval 43"/>
          <p:cNvSpPr>
            <a:spLocks noChangeArrowheads="1"/>
          </p:cNvSpPr>
          <p:nvPr/>
        </p:nvSpPr>
        <p:spPr bwMode="auto">
          <a:xfrm>
            <a:off x="6553200" y="56388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51" name="Oval 44"/>
          <p:cNvSpPr>
            <a:spLocks noChangeArrowheads="1"/>
          </p:cNvSpPr>
          <p:nvPr/>
        </p:nvSpPr>
        <p:spPr bwMode="auto">
          <a:xfrm>
            <a:off x="7620000" y="56388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52" name="Line 45"/>
          <p:cNvSpPr>
            <a:spLocks noChangeShapeType="1"/>
          </p:cNvSpPr>
          <p:nvPr/>
        </p:nvSpPr>
        <p:spPr bwMode="auto">
          <a:xfrm flipV="1">
            <a:off x="6629400" y="5330825"/>
            <a:ext cx="838200" cy="31115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53" name="Line 46"/>
          <p:cNvSpPr>
            <a:spLocks noChangeShapeType="1"/>
          </p:cNvSpPr>
          <p:nvPr/>
        </p:nvSpPr>
        <p:spPr bwMode="auto">
          <a:xfrm>
            <a:off x="7772400" y="57150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54" name="Rectangle 47"/>
          <p:cNvSpPr>
            <a:spLocks noChangeArrowheads="1"/>
          </p:cNvSpPr>
          <p:nvPr/>
        </p:nvSpPr>
        <p:spPr bwMode="auto">
          <a:xfrm>
            <a:off x="7016750" y="4662488"/>
            <a:ext cx="39846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38955" name="Arc 6"/>
          <p:cNvSpPr>
            <a:spLocks/>
          </p:cNvSpPr>
          <p:nvPr/>
        </p:nvSpPr>
        <p:spPr bwMode="auto">
          <a:xfrm>
            <a:off x="1828800" y="48006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56" name="Arc 7"/>
          <p:cNvSpPr>
            <a:spLocks/>
          </p:cNvSpPr>
          <p:nvPr/>
        </p:nvSpPr>
        <p:spPr bwMode="auto">
          <a:xfrm flipV="1">
            <a:off x="1828800" y="52578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57" name="Line 8"/>
          <p:cNvSpPr>
            <a:spLocks noChangeShapeType="1"/>
          </p:cNvSpPr>
          <p:nvPr/>
        </p:nvSpPr>
        <p:spPr bwMode="auto">
          <a:xfrm>
            <a:off x="1828800" y="4800600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8958" name="Arc 4"/>
          <p:cNvSpPr>
            <a:spLocks/>
          </p:cNvSpPr>
          <p:nvPr/>
        </p:nvSpPr>
        <p:spPr bwMode="auto">
          <a:xfrm>
            <a:off x="1676400" y="22860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59" name="Arc 5"/>
          <p:cNvSpPr>
            <a:spLocks/>
          </p:cNvSpPr>
          <p:nvPr/>
        </p:nvSpPr>
        <p:spPr bwMode="auto">
          <a:xfrm flipV="1">
            <a:off x="1676400" y="27432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60" name="Arc 9"/>
          <p:cNvSpPr>
            <a:spLocks/>
          </p:cNvSpPr>
          <p:nvPr/>
        </p:nvSpPr>
        <p:spPr bwMode="auto">
          <a:xfrm>
            <a:off x="1676400" y="22860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61" name="Arc 11"/>
          <p:cNvSpPr>
            <a:spLocks/>
          </p:cNvSpPr>
          <p:nvPr/>
        </p:nvSpPr>
        <p:spPr bwMode="auto">
          <a:xfrm flipV="1">
            <a:off x="1676400" y="27432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5028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NOT Gate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3581400"/>
            <a:ext cx="8077200" cy="24384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Only 1 input</a:t>
            </a:r>
          </a:p>
        </p:txBody>
      </p:sp>
      <p:sp>
        <p:nvSpPr>
          <p:cNvPr id="45060" name="AutoShape 3"/>
          <p:cNvSpPr>
            <a:spLocks noChangeArrowheads="1"/>
          </p:cNvSpPr>
          <p:nvPr/>
        </p:nvSpPr>
        <p:spPr bwMode="auto">
          <a:xfrm rot="5400000">
            <a:off x="2405856" y="2021682"/>
            <a:ext cx="909637" cy="685800"/>
          </a:xfrm>
          <a:prstGeom prst="triangle">
            <a:avLst>
              <a:gd name="adj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1" name="Line 4"/>
          <p:cNvSpPr>
            <a:spLocks noChangeShapeType="1"/>
          </p:cNvSpPr>
          <p:nvPr/>
        </p:nvSpPr>
        <p:spPr bwMode="auto">
          <a:xfrm>
            <a:off x="1295400" y="2362200"/>
            <a:ext cx="1219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62" name="Line 5"/>
          <p:cNvSpPr>
            <a:spLocks noChangeShapeType="1"/>
          </p:cNvSpPr>
          <p:nvPr/>
        </p:nvSpPr>
        <p:spPr bwMode="auto">
          <a:xfrm>
            <a:off x="3352800" y="2362200"/>
            <a:ext cx="1219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3200400" y="22860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4" name="Rectangle 7"/>
          <p:cNvSpPr>
            <a:spLocks noChangeArrowheads="1"/>
          </p:cNvSpPr>
          <p:nvPr/>
        </p:nvSpPr>
        <p:spPr bwMode="auto">
          <a:xfrm>
            <a:off x="896938" y="1828800"/>
            <a:ext cx="4238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45065" name="Rectangle 8"/>
          <p:cNvSpPr>
            <a:spLocks noChangeArrowheads="1"/>
          </p:cNvSpPr>
          <p:nvPr/>
        </p:nvSpPr>
        <p:spPr bwMode="auto">
          <a:xfrm>
            <a:off x="4137025" y="1828800"/>
            <a:ext cx="11207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not X</a:t>
            </a:r>
          </a:p>
        </p:txBody>
      </p:sp>
      <p:sp>
        <p:nvSpPr>
          <p:cNvPr id="45066" name="Line 9"/>
          <p:cNvSpPr>
            <a:spLocks noChangeShapeType="1"/>
          </p:cNvSpPr>
          <p:nvPr/>
        </p:nvSpPr>
        <p:spPr bwMode="auto">
          <a:xfrm>
            <a:off x="5181600" y="4038600"/>
            <a:ext cx="914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67" name="Freeform 10"/>
          <p:cNvSpPr>
            <a:spLocks noChangeArrowheads="1"/>
          </p:cNvSpPr>
          <p:nvPr/>
        </p:nvSpPr>
        <p:spPr bwMode="auto">
          <a:xfrm>
            <a:off x="5473700" y="4038600"/>
            <a:ext cx="787400" cy="304800"/>
          </a:xfrm>
          <a:custGeom>
            <a:avLst/>
            <a:gdLst>
              <a:gd name="T0" fmla="*/ 2147483647 w 496"/>
              <a:gd name="T1" fmla="*/ 0 h 192"/>
              <a:gd name="T2" fmla="*/ 2147483647 w 496"/>
              <a:gd name="T3" fmla="*/ 2147483647 h 192"/>
              <a:gd name="T4" fmla="*/ 2147483647 w 496"/>
              <a:gd name="T5" fmla="*/ 2147483647 h 192"/>
              <a:gd name="T6" fmla="*/ 2147483647 w 496"/>
              <a:gd name="T7" fmla="*/ 2147483647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496"/>
              <a:gd name="T13" fmla="*/ 0 h 192"/>
              <a:gd name="T14" fmla="*/ 496 w 496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6" h="192">
                <a:moveTo>
                  <a:pt x="392" y="0"/>
                </a:moveTo>
                <a:cubicBezTo>
                  <a:pt x="444" y="16"/>
                  <a:pt x="496" y="32"/>
                  <a:pt x="440" y="48"/>
                </a:cubicBezTo>
                <a:cubicBezTo>
                  <a:pt x="384" y="64"/>
                  <a:pt x="112" y="72"/>
                  <a:pt x="56" y="96"/>
                </a:cubicBezTo>
                <a:cubicBezTo>
                  <a:pt x="0" y="120"/>
                  <a:pt x="96" y="176"/>
                  <a:pt x="104" y="192"/>
                </a:cubicBezTo>
              </a:path>
            </a:pathLst>
          </a:custGeom>
          <a:noFill/>
          <a:ln w="255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8" name="Rectangle 11"/>
          <p:cNvSpPr>
            <a:spLocks noChangeArrowheads="1"/>
          </p:cNvSpPr>
          <p:nvPr/>
        </p:nvSpPr>
        <p:spPr bwMode="auto">
          <a:xfrm>
            <a:off x="5638800" y="3886200"/>
            <a:ext cx="381000" cy="1981200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pSp>
        <p:nvGrpSpPr>
          <p:cNvPr id="45069" name="Group 12"/>
          <p:cNvGrpSpPr>
            <a:grpSpLocks/>
          </p:cNvGrpSpPr>
          <p:nvPr/>
        </p:nvGrpSpPr>
        <p:grpSpPr bwMode="auto">
          <a:xfrm>
            <a:off x="5461000" y="4343400"/>
            <a:ext cx="785813" cy="303213"/>
            <a:chOff x="3440" y="2736"/>
            <a:chExt cx="495" cy="191"/>
          </a:xfrm>
        </p:grpSpPr>
        <p:sp>
          <p:nvSpPr>
            <p:cNvPr id="45107" name="Freeform 13"/>
            <p:cNvSpPr>
              <a:spLocks noChangeArrowheads="1"/>
            </p:cNvSpPr>
            <p:nvPr/>
          </p:nvSpPr>
          <p:spPr bwMode="auto">
            <a:xfrm>
              <a:off x="3440" y="2736"/>
              <a:ext cx="496" cy="192"/>
            </a:xfrm>
            <a:custGeom>
              <a:avLst/>
              <a:gdLst>
                <a:gd name="T0" fmla="*/ 392 w 496"/>
                <a:gd name="T1" fmla="*/ 0 h 192"/>
                <a:gd name="T2" fmla="*/ 440 w 496"/>
                <a:gd name="T3" fmla="*/ 48 h 192"/>
                <a:gd name="T4" fmla="*/ 56 w 496"/>
                <a:gd name="T5" fmla="*/ 96 h 192"/>
                <a:gd name="T6" fmla="*/ 104 w 496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6"/>
                <a:gd name="T13" fmla="*/ 0 h 192"/>
                <a:gd name="T14" fmla="*/ 496 w 496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6" h="192">
                  <a:moveTo>
                    <a:pt x="392" y="0"/>
                  </a:moveTo>
                  <a:cubicBezTo>
                    <a:pt x="444" y="16"/>
                    <a:pt x="496" y="32"/>
                    <a:pt x="440" y="48"/>
                  </a:cubicBezTo>
                  <a:cubicBezTo>
                    <a:pt x="384" y="64"/>
                    <a:pt x="112" y="72"/>
                    <a:pt x="56" y="96"/>
                  </a:cubicBezTo>
                  <a:cubicBezTo>
                    <a:pt x="0" y="120"/>
                    <a:pt x="96" y="176"/>
                    <a:pt x="104" y="192"/>
                  </a:cubicBezTo>
                </a:path>
              </a:pathLst>
            </a:custGeom>
            <a:noFill/>
            <a:ln w="255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108" name="Line 14"/>
            <p:cNvSpPr>
              <a:spLocks noChangeShapeType="1"/>
            </p:cNvSpPr>
            <p:nvPr/>
          </p:nvSpPr>
          <p:spPr bwMode="auto">
            <a:xfrm>
              <a:off x="3792" y="2736"/>
              <a:ext cx="48" cy="1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5070" name="Group 15"/>
          <p:cNvGrpSpPr>
            <a:grpSpLocks/>
          </p:cNvGrpSpPr>
          <p:nvPr/>
        </p:nvGrpSpPr>
        <p:grpSpPr bwMode="auto">
          <a:xfrm>
            <a:off x="5461000" y="4648200"/>
            <a:ext cx="785813" cy="303213"/>
            <a:chOff x="3440" y="2928"/>
            <a:chExt cx="495" cy="191"/>
          </a:xfrm>
        </p:grpSpPr>
        <p:sp>
          <p:nvSpPr>
            <p:cNvPr id="45105" name="Freeform 16"/>
            <p:cNvSpPr>
              <a:spLocks noChangeArrowheads="1"/>
            </p:cNvSpPr>
            <p:nvPr/>
          </p:nvSpPr>
          <p:spPr bwMode="auto">
            <a:xfrm>
              <a:off x="3440" y="2928"/>
              <a:ext cx="496" cy="192"/>
            </a:xfrm>
            <a:custGeom>
              <a:avLst/>
              <a:gdLst>
                <a:gd name="T0" fmla="*/ 392 w 496"/>
                <a:gd name="T1" fmla="*/ 0 h 192"/>
                <a:gd name="T2" fmla="*/ 440 w 496"/>
                <a:gd name="T3" fmla="*/ 48 h 192"/>
                <a:gd name="T4" fmla="*/ 56 w 496"/>
                <a:gd name="T5" fmla="*/ 96 h 192"/>
                <a:gd name="T6" fmla="*/ 104 w 496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6"/>
                <a:gd name="T13" fmla="*/ 0 h 192"/>
                <a:gd name="T14" fmla="*/ 496 w 496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6" h="192">
                  <a:moveTo>
                    <a:pt x="392" y="0"/>
                  </a:moveTo>
                  <a:cubicBezTo>
                    <a:pt x="444" y="16"/>
                    <a:pt x="496" y="32"/>
                    <a:pt x="440" y="48"/>
                  </a:cubicBezTo>
                  <a:cubicBezTo>
                    <a:pt x="384" y="64"/>
                    <a:pt x="112" y="72"/>
                    <a:pt x="56" y="96"/>
                  </a:cubicBezTo>
                  <a:cubicBezTo>
                    <a:pt x="0" y="120"/>
                    <a:pt x="96" y="176"/>
                    <a:pt x="104" y="192"/>
                  </a:cubicBezTo>
                </a:path>
              </a:pathLst>
            </a:custGeom>
            <a:noFill/>
            <a:ln w="255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106" name="Line 17"/>
            <p:cNvSpPr>
              <a:spLocks noChangeShapeType="1"/>
            </p:cNvSpPr>
            <p:nvPr/>
          </p:nvSpPr>
          <p:spPr bwMode="auto">
            <a:xfrm>
              <a:off x="3792" y="2928"/>
              <a:ext cx="48" cy="1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5071" name="Group 18"/>
          <p:cNvGrpSpPr>
            <a:grpSpLocks/>
          </p:cNvGrpSpPr>
          <p:nvPr/>
        </p:nvGrpSpPr>
        <p:grpSpPr bwMode="auto">
          <a:xfrm>
            <a:off x="5461000" y="4953000"/>
            <a:ext cx="785813" cy="303213"/>
            <a:chOff x="3440" y="3120"/>
            <a:chExt cx="495" cy="191"/>
          </a:xfrm>
        </p:grpSpPr>
        <p:sp>
          <p:nvSpPr>
            <p:cNvPr id="45103" name="Freeform 19"/>
            <p:cNvSpPr>
              <a:spLocks noChangeArrowheads="1"/>
            </p:cNvSpPr>
            <p:nvPr/>
          </p:nvSpPr>
          <p:spPr bwMode="auto">
            <a:xfrm>
              <a:off x="3440" y="3120"/>
              <a:ext cx="496" cy="192"/>
            </a:xfrm>
            <a:custGeom>
              <a:avLst/>
              <a:gdLst>
                <a:gd name="T0" fmla="*/ 392 w 496"/>
                <a:gd name="T1" fmla="*/ 0 h 192"/>
                <a:gd name="T2" fmla="*/ 440 w 496"/>
                <a:gd name="T3" fmla="*/ 48 h 192"/>
                <a:gd name="T4" fmla="*/ 56 w 496"/>
                <a:gd name="T5" fmla="*/ 96 h 192"/>
                <a:gd name="T6" fmla="*/ 104 w 496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6"/>
                <a:gd name="T13" fmla="*/ 0 h 192"/>
                <a:gd name="T14" fmla="*/ 496 w 496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6" h="192">
                  <a:moveTo>
                    <a:pt x="392" y="0"/>
                  </a:moveTo>
                  <a:cubicBezTo>
                    <a:pt x="444" y="16"/>
                    <a:pt x="496" y="32"/>
                    <a:pt x="440" y="48"/>
                  </a:cubicBezTo>
                  <a:cubicBezTo>
                    <a:pt x="384" y="64"/>
                    <a:pt x="112" y="72"/>
                    <a:pt x="56" y="96"/>
                  </a:cubicBezTo>
                  <a:cubicBezTo>
                    <a:pt x="0" y="120"/>
                    <a:pt x="96" y="176"/>
                    <a:pt x="104" y="192"/>
                  </a:cubicBezTo>
                </a:path>
              </a:pathLst>
            </a:custGeom>
            <a:noFill/>
            <a:ln w="255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104" name="Line 20"/>
            <p:cNvSpPr>
              <a:spLocks noChangeShapeType="1"/>
            </p:cNvSpPr>
            <p:nvPr/>
          </p:nvSpPr>
          <p:spPr bwMode="auto">
            <a:xfrm>
              <a:off x="3792" y="3120"/>
              <a:ext cx="48" cy="1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5072" name="Group 21"/>
          <p:cNvGrpSpPr>
            <a:grpSpLocks/>
          </p:cNvGrpSpPr>
          <p:nvPr/>
        </p:nvGrpSpPr>
        <p:grpSpPr bwMode="auto">
          <a:xfrm>
            <a:off x="5461000" y="5257800"/>
            <a:ext cx="785813" cy="303213"/>
            <a:chOff x="3440" y="3312"/>
            <a:chExt cx="495" cy="191"/>
          </a:xfrm>
        </p:grpSpPr>
        <p:sp>
          <p:nvSpPr>
            <p:cNvPr id="45101" name="Freeform 22"/>
            <p:cNvSpPr>
              <a:spLocks noChangeArrowheads="1"/>
            </p:cNvSpPr>
            <p:nvPr/>
          </p:nvSpPr>
          <p:spPr bwMode="auto">
            <a:xfrm>
              <a:off x="3440" y="3312"/>
              <a:ext cx="496" cy="192"/>
            </a:xfrm>
            <a:custGeom>
              <a:avLst/>
              <a:gdLst>
                <a:gd name="T0" fmla="*/ 392 w 496"/>
                <a:gd name="T1" fmla="*/ 0 h 192"/>
                <a:gd name="T2" fmla="*/ 440 w 496"/>
                <a:gd name="T3" fmla="*/ 48 h 192"/>
                <a:gd name="T4" fmla="*/ 56 w 496"/>
                <a:gd name="T5" fmla="*/ 96 h 192"/>
                <a:gd name="T6" fmla="*/ 104 w 496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6"/>
                <a:gd name="T13" fmla="*/ 0 h 192"/>
                <a:gd name="T14" fmla="*/ 496 w 496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6" h="192">
                  <a:moveTo>
                    <a:pt x="392" y="0"/>
                  </a:moveTo>
                  <a:cubicBezTo>
                    <a:pt x="444" y="16"/>
                    <a:pt x="496" y="32"/>
                    <a:pt x="440" y="48"/>
                  </a:cubicBezTo>
                  <a:cubicBezTo>
                    <a:pt x="384" y="64"/>
                    <a:pt x="112" y="72"/>
                    <a:pt x="56" y="96"/>
                  </a:cubicBezTo>
                  <a:cubicBezTo>
                    <a:pt x="0" y="120"/>
                    <a:pt x="96" y="176"/>
                    <a:pt x="104" y="192"/>
                  </a:cubicBezTo>
                </a:path>
              </a:pathLst>
            </a:custGeom>
            <a:noFill/>
            <a:ln w="255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102" name="Line 23"/>
            <p:cNvSpPr>
              <a:spLocks noChangeShapeType="1"/>
            </p:cNvSpPr>
            <p:nvPr/>
          </p:nvSpPr>
          <p:spPr bwMode="auto">
            <a:xfrm>
              <a:off x="3792" y="3312"/>
              <a:ext cx="48" cy="1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5073" name="Group 24"/>
          <p:cNvGrpSpPr>
            <a:grpSpLocks/>
          </p:cNvGrpSpPr>
          <p:nvPr/>
        </p:nvGrpSpPr>
        <p:grpSpPr bwMode="auto">
          <a:xfrm>
            <a:off x="5461000" y="5562600"/>
            <a:ext cx="785813" cy="303213"/>
            <a:chOff x="3440" y="3504"/>
            <a:chExt cx="495" cy="191"/>
          </a:xfrm>
        </p:grpSpPr>
        <p:sp>
          <p:nvSpPr>
            <p:cNvPr id="45099" name="Freeform 25"/>
            <p:cNvSpPr>
              <a:spLocks noChangeArrowheads="1"/>
            </p:cNvSpPr>
            <p:nvPr/>
          </p:nvSpPr>
          <p:spPr bwMode="auto">
            <a:xfrm>
              <a:off x="3440" y="3504"/>
              <a:ext cx="496" cy="192"/>
            </a:xfrm>
            <a:custGeom>
              <a:avLst/>
              <a:gdLst>
                <a:gd name="T0" fmla="*/ 392 w 496"/>
                <a:gd name="T1" fmla="*/ 0 h 192"/>
                <a:gd name="T2" fmla="*/ 440 w 496"/>
                <a:gd name="T3" fmla="*/ 48 h 192"/>
                <a:gd name="T4" fmla="*/ 56 w 496"/>
                <a:gd name="T5" fmla="*/ 96 h 192"/>
                <a:gd name="T6" fmla="*/ 104 w 496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6"/>
                <a:gd name="T13" fmla="*/ 0 h 192"/>
                <a:gd name="T14" fmla="*/ 496 w 496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6" h="192">
                  <a:moveTo>
                    <a:pt x="392" y="0"/>
                  </a:moveTo>
                  <a:cubicBezTo>
                    <a:pt x="444" y="16"/>
                    <a:pt x="496" y="32"/>
                    <a:pt x="440" y="48"/>
                  </a:cubicBezTo>
                  <a:cubicBezTo>
                    <a:pt x="384" y="64"/>
                    <a:pt x="112" y="72"/>
                    <a:pt x="56" y="96"/>
                  </a:cubicBezTo>
                  <a:cubicBezTo>
                    <a:pt x="0" y="120"/>
                    <a:pt x="96" y="176"/>
                    <a:pt x="104" y="192"/>
                  </a:cubicBezTo>
                </a:path>
              </a:pathLst>
            </a:custGeom>
            <a:noFill/>
            <a:ln w="255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100" name="Line 26"/>
            <p:cNvSpPr>
              <a:spLocks noChangeShapeType="1"/>
            </p:cNvSpPr>
            <p:nvPr/>
          </p:nvSpPr>
          <p:spPr bwMode="auto">
            <a:xfrm>
              <a:off x="3792" y="3504"/>
              <a:ext cx="48" cy="1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5074" name="Rectangle 27"/>
          <p:cNvSpPr>
            <a:spLocks noChangeArrowheads="1"/>
          </p:cNvSpPr>
          <p:nvPr/>
        </p:nvSpPr>
        <p:spPr bwMode="auto">
          <a:xfrm>
            <a:off x="5410200" y="5727700"/>
            <a:ext cx="212725" cy="215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5" name="Line 28"/>
          <p:cNvSpPr>
            <a:spLocks noChangeShapeType="1"/>
          </p:cNvSpPr>
          <p:nvPr/>
        </p:nvSpPr>
        <p:spPr bwMode="auto">
          <a:xfrm>
            <a:off x="3352800" y="5715000"/>
            <a:ext cx="2209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76" name="Rectangle 29"/>
          <p:cNvSpPr>
            <a:spLocks noChangeArrowheads="1"/>
          </p:cNvSpPr>
          <p:nvPr/>
        </p:nvSpPr>
        <p:spPr bwMode="auto">
          <a:xfrm>
            <a:off x="4173538" y="4038600"/>
            <a:ext cx="4238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45077" name="Line 30"/>
          <p:cNvSpPr>
            <a:spLocks noChangeShapeType="1"/>
          </p:cNvSpPr>
          <p:nvPr/>
        </p:nvSpPr>
        <p:spPr bwMode="auto">
          <a:xfrm>
            <a:off x="3352800" y="4038600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78" name="Oval 31"/>
          <p:cNvSpPr>
            <a:spLocks noChangeArrowheads="1"/>
          </p:cNvSpPr>
          <p:nvPr/>
        </p:nvSpPr>
        <p:spPr bwMode="auto">
          <a:xfrm>
            <a:off x="3733800" y="39624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9" name="Oval 32"/>
          <p:cNvSpPr>
            <a:spLocks noChangeArrowheads="1"/>
          </p:cNvSpPr>
          <p:nvPr/>
        </p:nvSpPr>
        <p:spPr bwMode="auto">
          <a:xfrm>
            <a:off x="4800600" y="39624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0" name="Line 33"/>
          <p:cNvSpPr>
            <a:spLocks noChangeShapeType="1"/>
          </p:cNvSpPr>
          <p:nvPr/>
        </p:nvSpPr>
        <p:spPr bwMode="auto">
          <a:xfrm flipV="1">
            <a:off x="3810000" y="3654425"/>
            <a:ext cx="838200" cy="31115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81" name="Line 34"/>
          <p:cNvSpPr>
            <a:spLocks noChangeShapeType="1"/>
          </p:cNvSpPr>
          <p:nvPr/>
        </p:nvSpPr>
        <p:spPr bwMode="auto">
          <a:xfrm>
            <a:off x="4953000" y="40386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82" name="Line 35"/>
          <p:cNvSpPr>
            <a:spLocks noChangeShapeType="1"/>
          </p:cNvSpPr>
          <p:nvPr/>
        </p:nvSpPr>
        <p:spPr bwMode="auto">
          <a:xfrm>
            <a:off x="3352800" y="4800600"/>
            <a:ext cx="1588" cy="9144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83" name="Line 36"/>
          <p:cNvSpPr>
            <a:spLocks noChangeShapeType="1"/>
          </p:cNvSpPr>
          <p:nvPr/>
        </p:nvSpPr>
        <p:spPr bwMode="auto">
          <a:xfrm>
            <a:off x="3352800" y="4038600"/>
            <a:ext cx="1588" cy="6096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84" name="Line 37"/>
          <p:cNvSpPr>
            <a:spLocks noChangeShapeType="1"/>
          </p:cNvSpPr>
          <p:nvPr/>
        </p:nvSpPr>
        <p:spPr bwMode="auto">
          <a:xfrm>
            <a:off x="3048000" y="46482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85" name="Line 38"/>
          <p:cNvSpPr>
            <a:spLocks noChangeShapeType="1"/>
          </p:cNvSpPr>
          <p:nvPr/>
        </p:nvSpPr>
        <p:spPr bwMode="auto">
          <a:xfrm>
            <a:off x="3200400" y="4800600"/>
            <a:ext cx="304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86" name="Oval 39"/>
          <p:cNvSpPr>
            <a:spLocks noChangeArrowheads="1"/>
          </p:cNvSpPr>
          <p:nvPr/>
        </p:nvSpPr>
        <p:spPr bwMode="auto">
          <a:xfrm>
            <a:off x="6324600" y="32004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7" name="Line 40"/>
          <p:cNvSpPr>
            <a:spLocks noChangeShapeType="1"/>
          </p:cNvSpPr>
          <p:nvPr/>
        </p:nvSpPr>
        <p:spPr bwMode="auto">
          <a:xfrm>
            <a:off x="6477000" y="32766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88" name="Oval 41"/>
          <p:cNvSpPr>
            <a:spLocks noChangeArrowheads="1"/>
          </p:cNvSpPr>
          <p:nvPr/>
        </p:nvSpPr>
        <p:spPr bwMode="auto">
          <a:xfrm>
            <a:off x="6324600" y="35814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9" name="Line 42"/>
          <p:cNvSpPr>
            <a:spLocks noChangeShapeType="1"/>
          </p:cNvSpPr>
          <p:nvPr/>
        </p:nvSpPr>
        <p:spPr bwMode="auto">
          <a:xfrm>
            <a:off x="6477000" y="36576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5090" name="Group 43"/>
          <p:cNvGrpSpPr>
            <a:grpSpLocks/>
          </p:cNvGrpSpPr>
          <p:nvPr/>
        </p:nvGrpSpPr>
        <p:grpSpPr bwMode="auto">
          <a:xfrm>
            <a:off x="5715000" y="3505200"/>
            <a:ext cx="608013" cy="152400"/>
            <a:chOff x="3600" y="2208"/>
            <a:chExt cx="383" cy="96"/>
          </a:xfrm>
        </p:grpSpPr>
        <p:sp>
          <p:nvSpPr>
            <p:cNvPr id="45097" name="AutoShape 44"/>
            <p:cNvSpPr>
              <a:spLocks noChangeArrowheads="1"/>
            </p:cNvSpPr>
            <p:nvPr/>
          </p:nvSpPr>
          <p:spPr bwMode="auto">
            <a:xfrm>
              <a:off x="3600" y="2208"/>
              <a:ext cx="138" cy="96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255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98" name="Line 45"/>
            <p:cNvSpPr>
              <a:spLocks noChangeShapeType="1"/>
            </p:cNvSpPr>
            <p:nvPr/>
          </p:nvSpPr>
          <p:spPr bwMode="auto">
            <a:xfrm>
              <a:off x="3648" y="2304"/>
              <a:ext cx="336" cy="1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5091" name="Group 46"/>
          <p:cNvGrpSpPr>
            <a:grpSpLocks/>
          </p:cNvGrpSpPr>
          <p:nvPr/>
        </p:nvGrpSpPr>
        <p:grpSpPr bwMode="auto">
          <a:xfrm>
            <a:off x="5715000" y="3276600"/>
            <a:ext cx="608013" cy="150813"/>
            <a:chOff x="3600" y="2064"/>
            <a:chExt cx="383" cy="95"/>
          </a:xfrm>
        </p:grpSpPr>
        <p:sp>
          <p:nvSpPr>
            <p:cNvPr id="45095" name="AutoShape 47"/>
            <p:cNvSpPr>
              <a:spLocks noChangeArrowheads="1"/>
            </p:cNvSpPr>
            <p:nvPr/>
          </p:nvSpPr>
          <p:spPr bwMode="auto">
            <a:xfrm flipV="1">
              <a:off x="3600" y="2064"/>
              <a:ext cx="138" cy="96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255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96" name="Line 48"/>
            <p:cNvSpPr>
              <a:spLocks noChangeShapeType="1"/>
            </p:cNvSpPr>
            <p:nvPr/>
          </p:nvSpPr>
          <p:spPr bwMode="auto">
            <a:xfrm>
              <a:off x="3648" y="2064"/>
              <a:ext cx="336" cy="1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5092" name="Rectangle 49"/>
          <p:cNvSpPr>
            <a:spLocks noChangeArrowheads="1"/>
          </p:cNvSpPr>
          <p:nvPr/>
        </p:nvSpPr>
        <p:spPr bwMode="auto">
          <a:xfrm>
            <a:off x="7212013" y="3214688"/>
            <a:ext cx="1017724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dirty="0" smtClean="0">
                <a:solidFill>
                  <a:srgbClr val="40458C"/>
                </a:solidFill>
                <a:latin typeface="Tahoma" charset="0"/>
              </a:rPr>
              <a:t>not X</a:t>
            </a:r>
            <a:endParaRPr lang="en-GB" sz="2800" dirty="0">
              <a:solidFill>
                <a:srgbClr val="40458C"/>
              </a:solidFill>
              <a:latin typeface="Tahoma" charset="0"/>
            </a:endParaRPr>
          </a:p>
        </p:txBody>
      </p:sp>
      <p:sp>
        <p:nvSpPr>
          <p:cNvPr id="45094" name="Rectangle 51"/>
          <p:cNvSpPr>
            <a:spLocks noChangeArrowheads="1"/>
          </p:cNvSpPr>
          <p:nvPr/>
        </p:nvSpPr>
        <p:spPr bwMode="auto">
          <a:xfrm>
            <a:off x="5638800" y="3657600"/>
            <a:ext cx="381000" cy="76200"/>
          </a:xfrm>
          <a:prstGeom prst="rect">
            <a:avLst/>
          </a:prstGeom>
          <a:solidFill>
            <a:srgbClr val="000000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2119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Basic Logic Gates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3886200"/>
          </a:xfrm>
        </p:spPr>
        <p:txBody>
          <a:bodyPr/>
          <a:lstStyle/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OR gate                   NOT gate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AND gate</a:t>
            </a:r>
          </a:p>
        </p:txBody>
      </p:sp>
      <p:sp>
        <p:nvSpPr>
          <p:cNvPr id="32772" name="Line 7"/>
          <p:cNvSpPr>
            <a:spLocks noChangeShapeType="1"/>
          </p:cNvSpPr>
          <p:nvPr/>
        </p:nvSpPr>
        <p:spPr bwMode="auto">
          <a:xfrm>
            <a:off x="1828800" y="4800600"/>
            <a:ext cx="1588" cy="9144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3" name="Line 9"/>
          <p:cNvSpPr>
            <a:spLocks noChangeShapeType="1"/>
          </p:cNvSpPr>
          <p:nvPr/>
        </p:nvSpPr>
        <p:spPr bwMode="auto">
          <a:xfrm>
            <a:off x="1295400" y="24384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4" name="Line 11"/>
          <p:cNvSpPr>
            <a:spLocks noChangeShapeType="1"/>
          </p:cNvSpPr>
          <p:nvPr/>
        </p:nvSpPr>
        <p:spPr bwMode="auto">
          <a:xfrm>
            <a:off x="1295400" y="30480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5" name="Line 12"/>
          <p:cNvSpPr>
            <a:spLocks noChangeShapeType="1"/>
          </p:cNvSpPr>
          <p:nvPr/>
        </p:nvSpPr>
        <p:spPr bwMode="auto">
          <a:xfrm>
            <a:off x="1295400" y="49530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6" name="Line 13"/>
          <p:cNvSpPr>
            <a:spLocks noChangeShapeType="1"/>
          </p:cNvSpPr>
          <p:nvPr/>
        </p:nvSpPr>
        <p:spPr bwMode="auto">
          <a:xfrm>
            <a:off x="1295400" y="55626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7" name="Line 14"/>
          <p:cNvSpPr>
            <a:spLocks noChangeShapeType="1"/>
          </p:cNvSpPr>
          <p:nvPr/>
        </p:nvSpPr>
        <p:spPr bwMode="auto">
          <a:xfrm>
            <a:off x="2743200" y="52578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8" name="Line 15"/>
          <p:cNvSpPr>
            <a:spLocks noChangeShapeType="1"/>
          </p:cNvSpPr>
          <p:nvPr/>
        </p:nvSpPr>
        <p:spPr bwMode="auto">
          <a:xfrm>
            <a:off x="2590800" y="2743200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9" name="Text Box 16"/>
          <p:cNvSpPr txBox="1">
            <a:spLocks noChangeArrowheads="1"/>
          </p:cNvSpPr>
          <p:nvPr/>
        </p:nvSpPr>
        <p:spPr bwMode="auto">
          <a:xfrm>
            <a:off x="609600" y="2114550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32780" name="Text Box 17"/>
          <p:cNvSpPr txBox="1">
            <a:spLocks noChangeArrowheads="1"/>
          </p:cNvSpPr>
          <p:nvPr/>
        </p:nvSpPr>
        <p:spPr bwMode="auto">
          <a:xfrm>
            <a:off x="625475" y="2757488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32781" name="Text Box 18"/>
          <p:cNvSpPr txBox="1">
            <a:spLocks noChangeArrowheads="1"/>
          </p:cNvSpPr>
          <p:nvPr/>
        </p:nvSpPr>
        <p:spPr bwMode="auto">
          <a:xfrm>
            <a:off x="609600" y="4629150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32782" name="Text Box 19"/>
          <p:cNvSpPr txBox="1">
            <a:spLocks noChangeArrowheads="1"/>
          </p:cNvSpPr>
          <p:nvPr/>
        </p:nvSpPr>
        <p:spPr bwMode="auto">
          <a:xfrm>
            <a:off x="625475" y="5272088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32783" name="AutoShape 20"/>
          <p:cNvSpPr>
            <a:spLocks noChangeArrowheads="1"/>
          </p:cNvSpPr>
          <p:nvPr/>
        </p:nvSpPr>
        <p:spPr bwMode="auto">
          <a:xfrm rot="5400000">
            <a:off x="5379244" y="2478882"/>
            <a:ext cx="909637" cy="685800"/>
          </a:xfrm>
          <a:prstGeom prst="triangle">
            <a:avLst>
              <a:gd name="adj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84" name="Line 21"/>
          <p:cNvSpPr>
            <a:spLocks noChangeShapeType="1"/>
          </p:cNvSpPr>
          <p:nvPr/>
        </p:nvSpPr>
        <p:spPr bwMode="auto">
          <a:xfrm>
            <a:off x="4267200" y="2819400"/>
            <a:ext cx="1219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85" name="Line 22"/>
          <p:cNvSpPr>
            <a:spLocks noChangeShapeType="1"/>
          </p:cNvSpPr>
          <p:nvPr/>
        </p:nvSpPr>
        <p:spPr bwMode="auto">
          <a:xfrm>
            <a:off x="6324600" y="2819400"/>
            <a:ext cx="1219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86" name="Oval 23"/>
          <p:cNvSpPr>
            <a:spLocks noChangeArrowheads="1"/>
          </p:cNvSpPr>
          <p:nvPr/>
        </p:nvSpPr>
        <p:spPr bwMode="auto">
          <a:xfrm>
            <a:off x="6172200" y="2743200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87" name="Rectangle 24"/>
          <p:cNvSpPr>
            <a:spLocks noChangeArrowheads="1"/>
          </p:cNvSpPr>
          <p:nvPr/>
        </p:nvSpPr>
        <p:spPr bwMode="auto">
          <a:xfrm>
            <a:off x="3868738" y="2286000"/>
            <a:ext cx="4238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32788" name="Rectangle 25"/>
          <p:cNvSpPr>
            <a:spLocks noChangeArrowheads="1"/>
          </p:cNvSpPr>
          <p:nvPr/>
        </p:nvSpPr>
        <p:spPr bwMode="auto">
          <a:xfrm>
            <a:off x="7108825" y="2286000"/>
            <a:ext cx="11207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not X</a:t>
            </a:r>
          </a:p>
        </p:txBody>
      </p:sp>
      <p:sp>
        <p:nvSpPr>
          <p:cNvPr id="32789" name="Arc 4"/>
          <p:cNvSpPr>
            <a:spLocks/>
          </p:cNvSpPr>
          <p:nvPr/>
        </p:nvSpPr>
        <p:spPr bwMode="auto">
          <a:xfrm>
            <a:off x="1676400" y="22860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90" name="Arc 5"/>
          <p:cNvSpPr>
            <a:spLocks/>
          </p:cNvSpPr>
          <p:nvPr/>
        </p:nvSpPr>
        <p:spPr bwMode="auto">
          <a:xfrm flipV="1">
            <a:off x="1676400" y="27432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91" name="Arc 9"/>
          <p:cNvSpPr>
            <a:spLocks/>
          </p:cNvSpPr>
          <p:nvPr/>
        </p:nvSpPr>
        <p:spPr bwMode="auto">
          <a:xfrm>
            <a:off x="1676400" y="22860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92" name="Arc 11"/>
          <p:cNvSpPr>
            <a:spLocks/>
          </p:cNvSpPr>
          <p:nvPr/>
        </p:nvSpPr>
        <p:spPr bwMode="auto">
          <a:xfrm flipV="1">
            <a:off x="1676400" y="27432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93" name="Arc 6"/>
          <p:cNvSpPr>
            <a:spLocks/>
          </p:cNvSpPr>
          <p:nvPr/>
        </p:nvSpPr>
        <p:spPr bwMode="auto">
          <a:xfrm>
            <a:off x="1828800" y="48006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94" name="Arc 7"/>
          <p:cNvSpPr>
            <a:spLocks/>
          </p:cNvSpPr>
          <p:nvPr/>
        </p:nvSpPr>
        <p:spPr bwMode="auto">
          <a:xfrm flipV="1">
            <a:off x="1828800" y="52578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3436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Connecting Gates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Output of one gate connects to input for next</a:t>
            </a:r>
            <a:endParaRPr lang="en-GB" dirty="0"/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2733898" y="3212827"/>
            <a:ext cx="685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>
            <a:off x="2810098" y="3822427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4562698" y="3974827"/>
            <a:ext cx="1066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2810098" y="4584427"/>
            <a:ext cx="2819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>
            <a:off x="6543898" y="4279627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>
            <a:off x="4105498" y="3517627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4562698" y="3517627"/>
            <a:ext cx="1588" cy="4572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2195736" y="2888977"/>
            <a:ext cx="6143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0</a:t>
            </a: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2211611" y="3531915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1</a:t>
            </a: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7001098" y="3974827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2211611" y="4217715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2</a:t>
            </a:r>
          </a:p>
        </p:txBody>
      </p:sp>
      <p:sp>
        <p:nvSpPr>
          <p:cNvPr id="15" name="Arc 6"/>
          <p:cNvSpPr>
            <a:spLocks/>
          </p:cNvSpPr>
          <p:nvPr/>
        </p:nvSpPr>
        <p:spPr bwMode="auto">
          <a:xfrm>
            <a:off x="5629498" y="3822427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Arc 7"/>
          <p:cNvSpPr>
            <a:spLocks/>
          </p:cNvSpPr>
          <p:nvPr/>
        </p:nvSpPr>
        <p:spPr bwMode="auto">
          <a:xfrm flipV="1">
            <a:off x="5629498" y="4279627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>
            <a:off x="5629498" y="3822427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8" name="Arc 4"/>
          <p:cNvSpPr>
            <a:spLocks/>
          </p:cNvSpPr>
          <p:nvPr/>
        </p:nvSpPr>
        <p:spPr bwMode="auto">
          <a:xfrm>
            <a:off x="3191098" y="3060427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Arc 5"/>
          <p:cNvSpPr>
            <a:spLocks/>
          </p:cNvSpPr>
          <p:nvPr/>
        </p:nvSpPr>
        <p:spPr bwMode="auto">
          <a:xfrm flipV="1">
            <a:off x="3191098" y="3517627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Arc 9"/>
          <p:cNvSpPr>
            <a:spLocks/>
          </p:cNvSpPr>
          <p:nvPr/>
        </p:nvSpPr>
        <p:spPr bwMode="auto">
          <a:xfrm>
            <a:off x="3191098" y="3060427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" name="Arc 11"/>
          <p:cNvSpPr>
            <a:spLocks/>
          </p:cNvSpPr>
          <p:nvPr/>
        </p:nvSpPr>
        <p:spPr bwMode="auto">
          <a:xfrm flipV="1">
            <a:off x="3191098" y="3517627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285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Truth </a:t>
            </a:r>
            <a:r>
              <a:rPr lang="en-GB" dirty="0" smtClean="0">
                <a:latin typeface="Tahoma" charset="0"/>
                <a:cs typeface="Bitstream Vera Sans" charset="0"/>
              </a:rPr>
              <a:t>Tables For Circuits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03753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AND, OR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3886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OR gate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AND gate</a:t>
            </a:r>
          </a:p>
        </p:txBody>
      </p:sp>
      <p:sp>
        <p:nvSpPr>
          <p:cNvPr id="51204" name="Line 9"/>
          <p:cNvSpPr>
            <a:spLocks noChangeShapeType="1"/>
          </p:cNvSpPr>
          <p:nvPr/>
        </p:nvSpPr>
        <p:spPr bwMode="auto">
          <a:xfrm>
            <a:off x="1295400" y="24384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5" name="Line 11"/>
          <p:cNvSpPr>
            <a:spLocks noChangeShapeType="1"/>
          </p:cNvSpPr>
          <p:nvPr/>
        </p:nvSpPr>
        <p:spPr bwMode="auto">
          <a:xfrm>
            <a:off x="1295400" y="30480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6" name="Line 12"/>
          <p:cNvSpPr>
            <a:spLocks noChangeShapeType="1"/>
          </p:cNvSpPr>
          <p:nvPr/>
        </p:nvSpPr>
        <p:spPr bwMode="auto">
          <a:xfrm>
            <a:off x="1295400" y="49530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7" name="Line 13"/>
          <p:cNvSpPr>
            <a:spLocks noChangeShapeType="1"/>
          </p:cNvSpPr>
          <p:nvPr/>
        </p:nvSpPr>
        <p:spPr bwMode="auto">
          <a:xfrm>
            <a:off x="1295400" y="55626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8" name="Line 14"/>
          <p:cNvSpPr>
            <a:spLocks noChangeShapeType="1"/>
          </p:cNvSpPr>
          <p:nvPr/>
        </p:nvSpPr>
        <p:spPr bwMode="auto">
          <a:xfrm>
            <a:off x="2743200" y="5257800"/>
            <a:ext cx="533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9" name="Line 15"/>
          <p:cNvSpPr>
            <a:spLocks noChangeShapeType="1"/>
          </p:cNvSpPr>
          <p:nvPr/>
        </p:nvSpPr>
        <p:spPr bwMode="auto">
          <a:xfrm>
            <a:off x="2590800" y="2743200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0" name="Text Box 16"/>
          <p:cNvSpPr txBox="1">
            <a:spLocks noChangeArrowheads="1"/>
          </p:cNvSpPr>
          <p:nvPr/>
        </p:nvSpPr>
        <p:spPr bwMode="auto">
          <a:xfrm>
            <a:off x="609600" y="2114550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51211" name="Text Box 17"/>
          <p:cNvSpPr txBox="1">
            <a:spLocks noChangeArrowheads="1"/>
          </p:cNvSpPr>
          <p:nvPr/>
        </p:nvSpPr>
        <p:spPr bwMode="auto">
          <a:xfrm>
            <a:off x="625475" y="2757488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51212" name="Text Box 18"/>
          <p:cNvSpPr txBox="1">
            <a:spLocks noChangeArrowheads="1"/>
          </p:cNvSpPr>
          <p:nvPr/>
        </p:nvSpPr>
        <p:spPr bwMode="auto">
          <a:xfrm>
            <a:off x="609600" y="4629150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</a:p>
        </p:txBody>
      </p:sp>
      <p:sp>
        <p:nvSpPr>
          <p:cNvPr id="51213" name="Text Box 19"/>
          <p:cNvSpPr txBox="1">
            <a:spLocks noChangeArrowheads="1"/>
          </p:cNvSpPr>
          <p:nvPr/>
        </p:nvSpPr>
        <p:spPr bwMode="auto">
          <a:xfrm>
            <a:off x="625475" y="5272088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51214" name="Line 20"/>
          <p:cNvSpPr>
            <a:spLocks noChangeShapeType="1"/>
          </p:cNvSpPr>
          <p:nvPr/>
        </p:nvSpPr>
        <p:spPr bwMode="auto">
          <a:xfrm>
            <a:off x="4440560" y="2146300"/>
            <a:ext cx="32004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6" name="Line 22"/>
          <p:cNvSpPr>
            <a:spLocks noChangeShapeType="1"/>
          </p:cNvSpPr>
          <p:nvPr/>
        </p:nvSpPr>
        <p:spPr bwMode="auto">
          <a:xfrm>
            <a:off x="5735960" y="1841500"/>
            <a:ext cx="1588" cy="1981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7" name="Line 23"/>
          <p:cNvSpPr>
            <a:spLocks noChangeShapeType="1"/>
          </p:cNvSpPr>
          <p:nvPr/>
        </p:nvSpPr>
        <p:spPr bwMode="auto">
          <a:xfrm>
            <a:off x="5050160" y="1841500"/>
            <a:ext cx="1588" cy="1981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8" name="Line 24"/>
          <p:cNvSpPr>
            <a:spLocks noChangeShapeType="1"/>
          </p:cNvSpPr>
          <p:nvPr/>
        </p:nvSpPr>
        <p:spPr bwMode="auto">
          <a:xfrm>
            <a:off x="4440560" y="4495800"/>
            <a:ext cx="32004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9" name="Text Box 25"/>
          <p:cNvSpPr txBox="1">
            <a:spLocks noChangeArrowheads="1"/>
          </p:cNvSpPr>
          <p:nvPr/>
        </p:nvSpPr>
        <p:spPr bwMode="auto">
          <a:xfrm>
            <a:off x="4516760" y="4102100"/>
            <a:ext cx="2741613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X   Y    X . Y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0   0      0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0   1      0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1   0      0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1   1      1</a:t>
            </a:r>
          </a:p>
        </p:txBody>
      </p:sp>
      <p:sp>
        <p:nvSpPr>
          <p:cNvPr id="51220" name="Line 26"/>
          <p:cNvSpPr>
            <a:spLocks noChangeShapeType="1"/>
          </p:cNvSpPr>
          <p:nvPr/>
        </p:nvSpPr>
        <p:spPr bwMode="auto">
          <a:xfrm>
            <a:off x="5735960" y="4191000"/>
            <a:ext cx="1588" cy="1981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1" name="Line 27"/>
          <p:cNvSpPr>
            <a:spLocks noChangeShapeType="1"/>
          </p:cNvSpPr>
          <p:nvPr/>
        </p:nvSpPr>
        <p:spPr bwMode="auto">
          <a:xfrm>
            <a:off x="5050160" y="4191000"/>
            <a:ext cx="1588" cy="19812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4" name="Arc 6"/>
          <p:cNvSpPr>
            <a:spLocks/>
          </p:cNvSpPr>
          <p:nvPr/>
        </p:nvSpPr>
        <p:spPr bwMode="auto">
          <a:xfrm>
            <a:off x="1828800" y="48006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25" name="Arc 7"/>
          <p:cNvSpPr>
            <a:spLocks/>
          </p:cNvSpPr>
          <p:nvPr/>
        </p:nvSpPr>
        <p:spPr bwMode="auto">
          <a:xfrm flipV="1">
            <a:off x="1828800" y="52578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26" name="Line 8"/>
          <p:cNvSpPr>
            <a:spLocks noChangeShapeType="1"/>
          </p:cNvSpPr>
          <p:nvPr/>
        </p:nvSpPr>
        <p:spPr bwMode="auto">
          <a:xfrm>
            <a:off x="1828800" y="4800600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1227" name="Arc 4"/>
          <p:cNvSpPr>
            <a:spLocks/>
          </p:cNvSpPr>
          <p:nvPr/>
        </p:nvSpPr>
        <p:spPr bwMode="auto">
          <a:xfrm>
            <a:off x="1676400" y="22860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28" name="Arc 5"/>
          <p:cNvSpPr>
            <a:spLocks/>
          </p:cNvSpPr>
          <p:nvPr/>
        </p:nvSpPr>
        <p:spPr bwMode="auto">
          <a:xfrm flipV="1">
            <a:off x="1676400" y="27432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29" name="Arc 9"/>
          <p:cNvSpPr>
            <a:spLocks/>
          </p:cNvSpPr>
          <p:nvPr/>
        </p:nvSpPr>
        <p:spPr bwMode="auto">
          <a:xfrm>
            <a:off x="1676400" y="22860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30" name="Arc 11"/>
          <p:cNvSpPr>
            <a:spLocks/>
          </p:cNvSpPr>
          <p:nvPr/>
        </p:nvSpPr>
        <p:spPr bwMode="auto">
          <a:xfrm flipV="1">
            <a:off x="1676400" y="27432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15" name="Text Box 21"/>
          <p:cNvSpPr txBox="1">
            <a:spLocks noChangeArrowheads="1"/>
          </p:cNvSpPr>
          <p:nvPr/>
        </p:nvSpPr>
        <p:spPr bwMode="auto">
          <a:xfrm>
            <a:off x="4516760" y="1752600"/>
            <a:ext cx="2741613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X   Y    X + Y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0   0      0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0   1      1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1   0      1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1   1      1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211960" y="836712"/>
            <a:ext cx="4860875" cy="2897088"/>
            <a:chOff x="4211960" y="836712"/>
            <a:chExt cx="4860875" cy="2897088"/>
          </a:xfrm>
        </p:grpSpPr>
        <p:sp>
          <p:nvSpPr>
            <p:cNvPr id="51222" name="Rectangle 28"/>
            <p:cNvSpPr>
              <a:spLocks noChangeArrowheads="1"/>
            </p:cNvSpPr>
            <p:nvPr/>
          </p:nvSpPr>
          <p:spPr bwMode="auto">
            <a:xfrm>
              <a:off x="4211960" y="2514600"/>
              <a:ext cx="2971800" cy="1219200"/>
            </a:xfrm>
            <a:prstGeom prst="rect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" name="AutoShape 6"/>
            <p:cNvSpPr>
              <a:spLocks/>
            </p:cNvSpPr>
            <p:nvPr/>
          </p:nvSpPr>
          <p:spPr bwMode="auto">
            <a:xfrm>
              <a:off x="7812360" y="836712"/>
              <a:ext cx="1260475" cy="958850"/>
            </a:xfrm>
            <a:prstGeom prst="borderCallout2">
              <a:avLst>
                <a:gd name="adj1" fmla="val 20227"/>
                <a:gd name="adj2" fmla="val -6046"/>
                <a:gd name="adj3" fmla="val 60741"/>
                <a:gd name="adj4" fmla="val -20950"/>
                <a:gd name="adj5" fmla="val 174558"/>
                <a:gd name="adj6" fmla="val -50959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dirty="0" smtClean="0">
                  <a:solidFill>
                    <a:srgbClr val="FF0000"/>
                  </a:solidFill>
                  <a:latin typeface="Tahoma" charset="0"/>
                </a:rPr>
                <a:t>True when either X or Y true</a:t>
              </a:r>
              <a:endParaRPr lang="en-GB" dirty="0">
                <a:solidFill>
                  <a:srgbClr val="FF0000"/>
                </a:solidFill>
                <a:latin typeface="Tahoma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211960" y="3838302"/>
            <a:ext cx="4860875" cy="2257698"/>
            <a:chOff x="4211960" y="3838302"/>
            <a:chExt cx="4860875" cy="2257698"/>
          </a:xfrm>
        </p:grpSpPr>
        <p:sp>
          <p:nvSpPr>
            <p:cNvPr id="51223" name="Rectangle 29"/>
            <p:cNvSpPr>
              <a:spLocks noChangeArrowheads="1"/>
            </p:cNvSpPr>
            <p:nvPr/>
          </p:nvSpPr>
          <p:spPr bwMode="auto">
            <a:xfrm>
              <a:off x="4211960" y="5562600"/>
              <a:ext cx="2971800" cy="533400"/>
            </a:xfrm>
            <a:prstGeom prst="rect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" name="AutoShape 6"/>
            <p:cNvSpPr>
              <a:spLocks/>
            </p:cNvSpPr>
            <p:nvPr/>
          </p:nvSpPr>
          <p:spPr bwMode="auto">
            <a:xfrm>
              <a:off x="7812360" y="3838302"/>
              <a:ext cx="1260475" cy="958850"/>
            </a:xfrm>
            <a:prstGeom prst="borderCallout2">
              <a:avLst>
                <a:gd name="adj1" fmla="val 20227"/>
                <a:gd name="adj2" fmla="val -6046"/>
                <a:gd name="adj3" fmla="val 60741"/>
                <a:gd name="adj4" fmla="val -20950"/>
                <a:gd name="adj5" fmla="val 179233"/>
                <a:gd name="adj6" fmla="val -54515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dirty="0" smtClean="0">
                  <a:solidFill>
                    <a:srgbClr val="FF0000"/>
                  </a:solidFill>
                  <a:latin typeface="Tahoma" charset="0"/>
                </a:rPr>
                <a:t>True when both X and Y true</a:t>
              </a:r>
              <a:endParaRPr lang="en-GB" dirty="0">
                <a:solidFill>
                  <a:srgbClr val="FF0000"/>
                </a:solidFill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3875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Circuit to Truth Table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Test a circuit</a:t>
            </a:r>
          </a:p>
        </p:txBody>
      </p:sp>
      <p:sp>
        <p:nvSpPr>
          <p:cNvPr id="55300" name="Line 9"/>
          <p:cNvSpPr>
            <a:spLocks noChangeShapeType="1"/>
          </p:cNvSpPr>
          <p:nvPr/>
        </p:nvSpPr>
        <p:spPr bwMode="auto">
          <a:xfrm>
            <a:off x="4267200" y="1600200"/>
            <a:ext cx="685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1" name="Line 11"/>
          <p:cNvSpPr>
            <a:spLocks noChangeShapeType="1"/>
          </p:cNvSpPr>
          <p:nvPr/>
        </p:nvSpPr>
        <p:spPr bwMode="auto">
          <a:xfrm>
            <a:off x="4343400" y="22098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2" name="Line 12"/>
          <p:cNvSpPr>
            <a:spLocks noChangeShapeType="1"/>
          </p:cNvSpPr>
          <p:nvPr/>
        </p:nvSpPr>
        <p:spPr bwMode="auto">
          <a:xfrm>
            <a:off x="6096000" y="2362200"/>
            <a:ext cx="1066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3" name="Line 13"/>
          <p:cNvSpPr>
            <a:spLocks noChangeShapeType="1"/>
          </p:cNvSpPr>
          <p:nvPr/>
        </p:nvSpPr>
        <p:spPr bwMode="auto">
          <a:xfrm>
            <a:off x="4343400" y="2971800"/>
            <a:ext cx="2819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4" name="Line 14"/>
          <p:cNvSpPr>
            <a:spLocks noChangeShapeType="1"/>
          </p:cNvSpPr>
          <p:nvPr/>
        </p:nvSpPr>
        <p:spPr bwMode="auto">
          <a:xfrm>
            <a:off x="8077200" y="2667000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5" name="Line 15"/>
          <p:cNvSpPr>
            <a:spLocks noChangeShapeType="1"/>
          </p:cNvSpPr>
          <p:nvPr/>
        </p:nvSpPr>
        <p:spPr bwMode="auto">
          <a:xfrm>
            <a:off x="5638800" y="1905000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6" name="Line 16"/>
          <p:cNvSpPr>
            <a:spLocks noChangeShapeType="1"/>
          </p:cNvSpPr>
          <p:nvPr/>
        </p:nvSpPr>
        <p:spPr bwMode="auto">
          <a:xfrm>
            <a:off x="6096000" y="1905000"/>
            <a:ext cx="1588" cy="4572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7" name="Text Box 17"/>
          <p:cNvSpPr txBox="1">
            <a:spLocks noChangeArrowheads="1"/>
          </p:cNvSpPr>
          <p:nvPr/>
        </p:nvSpPr>
        <p:spPr bwMode="auto">
          <a:xfrm>
            <a:off x="3729038" y="1276350"/>
            <a:ext cx="6143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0</a:t>
            </a:r>
          </a:p>
        </p:txBody>
      </p:sp>
      <p:sp>
        <p:nvSpPr>
          <p:cNvPr id="55308" name="Text Box 18"/>
          <p:cNvSpPr txBox="1">
            <a:spLocks noChangeArrowheads="1"/>
          </p:cNvSpPr>
          <p:nvPr/>
        </p:nvSpPr>
        <p:spPr bwMode="auto">
          <a:xfrm>
            <a:off x="3744913" y="1919288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1</a:t>
            </a:r>
          </a:p>
        </p:txBody>
      </p:sp>
      <p:sp>
        <p:nvSpPr>
          <p:cNvPr id="55309" name="Text Box 19"/>
          <p:cNvSpPr txBox="1">
            <a:spLocks noChangeArrowheads="1"/>
          </p:cNvSpPr>
          <p:nvPr/>
        </p:nvSpPr>
        <p:spPr bwMode="auto">
          <a:xfrm>
            <a:off x="8534400" y="2362200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55310" name="Text Box 20"/>
          <p:cNvSpPr txBox="1">
            <a:spLocks noChangeArrowheads="1"/>
          </p:cNvSpPr>
          <p:nvPr/>
        </p:nvSpPr>
        <p:spPr bwMode="auto">
          <a:xfrm>
            <a:off x="3744913" y="2605088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2</a:t>
            </a:r>
          </a:p>
        </p:txBody>
      </p:sp>
      <p:sp>
        <p:nvSpPr>
          <p:cNvPr id="55312" name="Text Box 22"/>
          <p:cNvSpPr txBox="1">
            <a:spLocks noChangeArrowheads="1"/>
          </p:cNvSpPr>
          <p:nvPr/>
        </p:nvSpPr>
        <p:spPr bwMode="auto">
          <a:xfrm>
            <a:off x="685800" y="3124200"/>
            <a:ext cx="2741613" cy="33861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X2  X1  X0   Y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0   0   0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0   0   1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0   1   0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0   1   1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1   0   0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1   0   1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1   1   0</a:t>
            </a:r>
          </a:p>
          <a:p>
            <a:pPr eaLnBrk="1" hangingPunct="1">
              <a:buFont typeface="Courier New" charset="0"/>
              <a:buNone/>
            </a:pPr>
            <a:r>
              <a:rPr lang="en-GB" b="1">
                <a:solidFill>
                  <a:srgbClr val="40458C"/>
                </a:solidFill>
                <a:latin typeface="Courier New" charset="0"/>
              </a:rPr>
              <a:t>1   1   1</a:t>
            </a:r>
          </a:p>
        </p:txBody>
      </p:sp>
      <p:sp>
        <p:nvSpPr>
          <p:cNvPr id="55313" name="Line 23"/>
          <p:cNvSpPr>
            <a:spLocks noChangeShapeType="1"/>
          </p:cNvSpPr>
          <p:nvPr/>
        </p:nvSpPr>
        <p:spPr bwMode="auto">
          <a:xfrm>
            <a:off x="1981200" y="3213100"/>
            <a:ext cx="1588" cy="32639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14" name="Line 24"/>
          <p:cNvSpPr>
            <a:spLocks noChangeShapeType="1"/>
          </p:cNvSpPr>
          <p:nvPr/>
        </p:nvSpPr>
        <p:spPr bwMode="auto">
          <a:xfrm>
            <a:off x="1219200" y="3213100"/>
            <a:ext cx="1588" cy="32639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15" name="Line 25"/>
          <p:cNvSpPr>
            <a:spLocks noChangeShapeType="1"/>
          </p:cNvSpPr>
          <p:nvPr/>
        </p:nvSpPr>
        <p:spPr bwMode="auto">
          <a:xfrm>
            <a:off x="2743200" y="3213100"/>
            <a:ext cx="1588" cy="32639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16" name="Arc 6"/>
          <p:cNvSpPr>
            <a:spLocks/>
          </p:cNvSpPr>
          <p:nvPr/>
        </p:nvSpPr>
        <p:spPr bwMode="auto">
          <a:xfrm>
            <a:off x="7162800" y="22098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17" name="Arc 7"/>
          <p:cNvSpPr>
            <a:spLocks/>
          </p:cNvSpPr>
          <p:nvPr/>
        </p:nvSpPr>
        <p:spPr bwMode="auto">
          <a:xfrm flipV="1">
            <a:off x="7162800" y="26670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18" name="Line 8"/>
          <p:cNvSpPr>
            <a:spLocks noChangeShapeType="1"/>
          </p:cNvSpPr>
          <p:nvPr/>
        </p:nvSpPr>
        <p:spPr bwMode="auto">
          <a:xfrm>
            <a:off x="7162800" y="2209800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5319" name="Arc 4"/>
          <p:cNvSpPr>
            <a:spLocks/>
          </p:cNvSpPr>
          <p:nvPr/>
        </p:nvSpPr>
        <p:spPr bwMode="auto">
          <a:xfrm>
            <a:off x="4724400" y="14478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20" name="Arc 5"/>
          <p:cNvSpPr>
            <a:spLocks/>
          </p:cNvSpPr>
          <p:nvPr/>
        </p:nvSpPr>
        <p:spPr bwMode="auto">
          <a:xfrm flipV="1">
            <a:off x="4724400" y="19050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21" name="Arc 9"/>
          <p:cNvSpPr>
            <a:spLocks/>
          </p:cNvSpPr>
          <p:nvPr/>
        </p:nvSpPr>
        <p:spPr bwMode="auto">
          <a:xfrm>
            <a:off x="4724400" y="14478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22" name="Arc 11"/>
          <p:cNvSpPr>
            <a:spLocks/>
          </p:cNvSpPr>
          <p:nvPr/>
        </p:nvSpPr>
        <p:spPr bwMode="auto">
          <a:xfrm flipV="1">
            <a:off x="4724400" y="19050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11" name="Line 21"/>
          <p:cNvSpPr>
            <a:spLocks noChangeShapeType="1"/>
          </p:cNvSpPr>
          <p:nvPr/>
        </p:nvSpPr>
        <p:spPr bwMode="auto">
          <a:xfrm>
            <a:off x="609600" y="3517900"/>
            <a:ext cx="28956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0260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Circuit to Truth Table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Test a circuit</a:t>
            </a:r>
          </a:p>
        </p:txBody>
      </p:sp>
      <p:sp>
        <p:nvSpPr>
          <p:cNvPr id="57348" name="Line 9"/>
          <p:cNvSpPr>
            <a:spLocks noChangeShapeType="1"/>
          </p:cNvSpPr>
          <p:nvPr/>
        </p:nvSpPr>
        <p:spPr bwMode="auto">
          <a:xfrm>
            <a:off x="4267200" y="1600200"/>
            <a:ext cx="685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49" name="Line 11"/>
          <p:cNvSpPr>
            <a:spLocks noChangeShapeType="1"/>
          </p:cNvSpPr>
          <p:nvPr/>
        </p:nvSpPr>
        <p:spPr bwMode="auto">
          <a:xfrm>
            <a:off x="4343400" y="22098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50" name="Line 12"/>
          <p:cNvSpPr>
            <a:spLocks noChangeShapeType="1"/>
          </p:cNvSpPr>
          <p:nvPr/>
        </p:nvSpPr>
        <p:spPr bwMode="auto">
          <a:xfrm>
            <a:off x="6096000" y="2362200"/>
            <a:ext cx="1066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51" name="Line 13"/>
          <p:cNvSpPr>
            <a:spLocks noChangeShapeType="1"/>
          </p:cNvSpPr>
          <p:nvPr/>
        </p:nvSpPr>
        <p:spPr bwMode="auto">
          <a:xfrm>
            <a:off x="4343400" y="2971800"/>
            <a:ext cx="2819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52" name="Line 14"/>
          <p:cNvSpPr>
            <a:spLocks noChangeShapeType="1"/>
          </p:cNvSpPr>
          <p:nvPr/>
        </p:nvSpPr>
        <p:spPr bwMode="auto">
          <a:xfrm>
            <a:off x="8077200" y="2667000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53" name="Line 15"/>
          <p:cNvSpPr>
            <a:spLocks noChangeShapeType="1"/>
          </p:cNvSpPr>
          <p:nvPr/>
        </p:nvSpPr>
        <p:spPr bwMode="auto">
          <a:xfrm>
            <a:off x="5638800" y="1905000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54" name="Line 16"/>
          <p:cNvSpPr>
            <a:spLocks noChangeShapeType="1"/>
          </p:cNvSpPr>
          <p:nvPr/>
        </p:nvSpPr>
        <p:spPr bwMode="auto">
          <a:xfrm>
            <a:off x="6096000" y="1905000"/>
            <a:ext cx="1588" cy="4572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55" name="Text Box 17"/>
          <p:cNvSpPr txBox="1">
            <a:spLocks noChangeArrowheads="1"/>
          </p:cNvSpPr>
          <p:nvPr/>
        </p:nvSpPr>
        <p:spPr bwMode="auto">
          <a:xfrm>
            <a:off x="3729038" y="1276350"/>
            <a:ext cx="6143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0</a:t>
            </a:r>
          </a:p>
        </p:txBody>
      </p:sp>
      <p:sp>
        <p:nvSpPr>
          <p:cNvPr id="57356" name="Text Box 18"/>
          <p:cNvSpPr txBox="1">
            <a:spLocks noChangeArrowheads="1"/>
          </p:cNvSpPr>
          <p:nvPr/>
        </p:nvSpPr>
        <p:spPr bwMode="auto">
          <a:xfrm>
            <a:off x="3744913" y="1919288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1</a:t>
            </a:r>
          </a:p>
        </p:txBody>
      </p:sp>
      <p:sp>
        <p:nvSpPr>
          <p:cNvPr id="57357" name="Text Box 19"/>
          <p:cNvSpPr txBox="1">
            <a:spLocks noChangeArrowheads="1"/>
          </p:cNvSpPr>
          <p:nvPr/>
        </p:nvSpPr>
        <p:spPr bwMode="auto">
          <a:xfrm>
            <a:off x="8534400" y="2362200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57358" name="Text Box 20"/>
          <p:cNvSpPr txBox="1">
            <a:spLocks noChangeArrowheads="1"/>
          </p:cNvSpPr>
          <p:nvPr/>
        </p:nvSpPr>
        <p:spPr bwMode="auto">
          <a:xfrm>
            <a:off x="3744913" y="2605088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2</a:t>
            </a:r>
          </a:p>
        </p:txBody>
      </p:sp>
      <p:sp>
        <p:nvSpPr>
          <p:cNvPr id="57360" name="Text Box 22"/>
          <p:cNvSpPr txBox="1">
            <a:spLocks noChangeArrowheads="1"/>
          </p:cNvSpPr>
          <p:nvPr/>
        </p:nvSpPr>
        <p:spPr bwMode="auto">
          <a:xfrm>
            <a:off x="685800" y="3124200"/>
            <a:ext cx="2741613" cy="3386138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X2  X1  X0   Y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0   0   0    0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0   0   1    0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0   1   0    0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0   1   1    0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1   0   0    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1   0   1    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1   1   0    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1   1   1    </a:t>
            </a:r>
          </a:p>
        </p:txBody>
      </p:sp>
      <p:sp>
        <p:nvSpPr>
          <p:cNvPr id="57361" name="Line 23"/>
          <p:cNvSpPr>
            <a:spLocks noChangeShapeType="1"/>
          </p:cNvSpPr>
          <p:nvPr/>
        </p:nvSpPr>
        <p:spPr bwMode="auto">
          <a:xfrm>
            <a:off x="1981200" y="3213100"/>
            <a:ext cx="1588" cy="32639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62" name="Line 24"/>
          <p:cNvSpPr>
            <a:spLocks noChangeShapeType="1"/>
          </p:cNvSpPr>
          <p:nvPr/>
        </p:nvSpPr>
        <p:spPr bwMode="auto">
          <a:xfrm>
            <a:off x="1219200" y="3213100"/>
            <a:ext cx="1588" cy="32639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63" name="Line 25"/>
          <p:cNvSpPr>
            <a:spLocks noChangeShapeType="1"/>
          </p:cNvSpPr>
          <p:nvPr/>
        </p:nvSpPr>
        <p:spPr bwMode="auto">
          <a:xfrm>
            <a:off x="2743200" y="3213100"/>
            <a:ext cx="1588" cy="32639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64" name="Arc 6"/>
          <p:cNvSpPr>
            <a:spLocks/>
          </p:cNvSpPr>
          <p:nvPr/>
        </p:nvSpPr>
        <p:spPr bwMode="auto">
          <a:xfrm>
            <a:off x="7162800" y="22098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65" name="Arc 7"/>
          <p:cNvSpPr>
            <a:spLocks/>
          </p:cNvSpPr>
          <p:nvPr/>
        </p:nvSpPr>
        <p:spPr bwMode="auto">
          <a:xfrm flipV="1">
            <a:off x="7162800" y="26670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66" name="Line 8"/>
          <p:cNvSpPr>
            <a:spLocks noChangeShapeType="1"/>
          </p:cNvSpPr>
          <p:nvPr/>
        </p:nvSpPr>
        <p:spPr bwMode="auto">
          <a:xfrm>
            <a:off x="7162800" y="2209800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7367" name="Arc 4"/>
          <p:cNvSpPr>
            <a:spLocks/>
          </p:cNvSpPr>
          <p:nvPr/>
        </p:nvSpPr>
        <p:spPr bwMode="auto">
          <a:xfrm>
            <a:off x="4724400" y="14478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68" name="Arc 5"/>
          <p:cNvSpPr>
            <a:spLocks/>
          </p:cNvSpPr>
          <p:nvPr/>
        </p:nvSpPr>
        <p:spPr bwMode="auto">
          <a:xfrm flipV="1">
            <a:off x="4724400" y="19050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69" name="Arc 9"/>
          <p:cNvSpPr>
            <a:spLocks/>
          </p:cNvSpPr>
          <p:nvPr/>
        </p:nvSpPr>
        <p:spPr bwMode="auto">
          <a:xfrm>
            <a:off x="4724400" y="14478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70" name="Arc 11"/>
          <p:cNvSpPr>
            <a:spLocks/>
          </p:cNvSpPr>
          <p:nvPr/>
        </p:nvSpPr>
        <p:spPr bwMode="auto">
          <a:xfrm flipV="1">
            <a:off x="4724400" y="19050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59" name="Line 21"/>
          <p:cNvSpPr>
            <a:spLocks noChangeShapeType="1"/>
          </p:cNvSpPr>
          <p:nvPr/>
        </p:nvSpPr>
        <p:spPr bwMode="auto">
          <a:xfrm>
            <a:off x="609600" y="3517900"/>
            <a:ext cx="28956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069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Circuit to Truth Table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Test a circuit</a:t>
            </a:r>
          </a:p>
        </p:txBody>
      </p:sp>
      <p:sp>
        <p:nvSpPr>
          <p:cNvPr id="59396" name="Line 9"/>
          <p:cNvSpPr>
            <a:spLocks noChangeShapeType="1"/>
          </p:cNvSpPr>
          <p:nvPr/>
        </p:nvSpPr>
        <p:spPr bwMode="auto">
          <a:xfrm>
            <a:off x="4267200" y="1600200"/>
            <a:ext cx="685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397" name="Line 11"/>
          <p:cNvSpPr>
            <a:spLocks noChangeShapeType="1"/>
          </p:cNvSpPr>
          <p:nvPr/>
        </p:nvSpPr>
        <p:spPr bwMode="auto">
          <a:xfrm>
            <a:off x="4343400" y="2209800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398" name="Line 12"/>
          <p:cNvSpPr>
            <a:spLocks noChangeShapeType="1"/>
          </p:cNvSpPr>
          <p:nvPr/>
        </p:nvSpPr>
        <p:spPr bwMode="auto">
          <a:xfrm>
            <a:off x="6096000" y="2362200"/>
            <a:ext cx="1066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399" name="Line 13"/>
          <p:cNvSpPr>
            <a:spLocks noChangeShapeType="1"/>
          </p:cNvSpPr>
          <p:nvPr/>
        </p:nvSpPr>
        <p:spPr bwMode="auto">
          <a:xfrm>
            <a:off x="4343400" y="2971800"/>
            <a:ext cx="2819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400" name="Line 14"/>
          <p:cNvSpPr>
            <a:spLocks noChangeShapeType="1"/>
          </p:cNvSpPr>
          <p:nvPr/>
        </p:nvSpPr>
        <p:spPr bwMode="auto">
          <a:xfrm>
            <a:off x="8077200" y="2667000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401" name="Line 15"/>
          <p:cNvSpPr>
            <a:spLocks noChangeShapeType="1"/>
          </p:cNvSpPr>
          <p:nvPr/>
        </p:nvSpPr>
        <p:spPr bwMode="auto">
          <a:xfrm>
            <a:off x="5638800" y="1905000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402" name="Line 16"/>
          <p:cNvSpPr>
            <a:spLocks noChangeShapeType="1"/>
          </p:cNvSpPr>
          <p:nvPr/>
        </p:nvSpPr>
        <p:spPr bwMode="auto">
          <a:xfrm>
            <a:off x="6096000" y="1905000"/>
            <a:ext cx="1588" cy="4572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403" name="Text Box 17"/>
          <p:cNvSpPr txBox="1">
            <a:spLocks noChangeArrowheads="1"/>
          </p:cNvSpPr>
          <p:nvPr/>
        </p:nvSpPr>
        <p:spPr bwMode="auto">
          <a:xfrm>
            <a:off x="3729038" y="1276350"/>
            <a:ext cx="6143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0</a:t>
            </a:r>
          </a:p>
        </p:txBody>
      </p:sp>
      <p:sp>
        <p:nvSpPr>
          <p:cNvPr id="59404" name="Text Box 18"/>
          <p:cNvSpPr txBox="1">
            <a:spLocks noChangeArrowheads="1"/>
          </p:cNvSpPr>
          <p:nvPr/>
        </p:nvSpPr>
        <p:spPr bwMode="auto">
          <a:xfrm>
            <a:off x="3744913" y="1919288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1</a:t>
            </a:r>
          </a:p>
        </p:txBody>
      </p:sp>
      <p:sp>
        <p:nvSpPr>
          <p:cNvPr id="59405" name="Text Box 19"/>
          <p:cNvSpPr txBox="1">
            <a:spLocks noChangeArrowheads="1"/>
          </p:cNvSpPr>
          <p:nvPr/>
        </p:nvSpPr>
        <p:spPr bwMode="auto">
          <a:xfrm>
            <a:off x="8534400" y="2362200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Y</a:t>
            </a:r>
          </a:p>
        </p:txBody>
      </p:sp>
      <p:sp>
        <p:nvSpPr>
          <p:cNvPr id="59406" name="Text Box 20"/>
          <p:cNvSpPr txBox="1">
            <a:spLocks noChangeArrowheads="1"/>
          </p:cNvSpPr>
          <p:nvPr/>
        </p:nvSpPr>
        <p:spPr bwMode="auto">
          <a:xfrm>
            <a:off x="3744913" y="2605088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2</a:t>
            </a:r>
          </a:p>
        </p:txBody>
      </p:sp>
      <p:sp>
        <p:nvSpPr>
          <p:cNvPr id="59408" name="Text Box 22"/>
          <p:cNvSpPr txBox="1">
            <a:spLocks noChangeArrowheads="1"/>
          </p:cNvSpPr>
          <p:nvPr/>
        </p:nvSpPr>
        <p:spPr bwMode="auto">
          <a:xfrm>
            <a:off x="685800" y="3124200"/>
            <a:ext cx="2741613" cy="3386138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X2  X1  X0   Y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0   0   0    0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0   0   1    0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0   1   0    0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0   1   1    0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1   0   0    0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1   0   1    1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1   1   0    1</a:t>
            </a:r>
          </a:p>
          <a:p>
            <a:pPr eaLnBrk="1" hangingPunct="1">
              <a:buFont typeface="Courier New" charset="0"/>
              <a:buNone/>
            </a:pPr>
            <a:r>
              <a:rPr lang="en-GB" b="1" dirty="0">
                <a:solidFill>
                  <a:srgbClr val="40458C"/>
                </a:solidFill>
                <a:latin typeface="Courier New" charset="0"/>
              </a:rPr>
              <a:t>1   1   1    1</a:t>
            </a:r>
          </a:p>
        </p:txBody>
      </p:sp>
      <p:sp>
        <p:nvSpPr>
          <p:cNvPr id="59409" name="Line 23"/>
          <p:cNvSpPr>
            <a:spLocks noChangeShapeType="1"/>
          </p:cNvSpPr>
          <p:nvPr/>
        </p:nvSpPr>
        <p:spPr bwMode="auto">
          <a:xfrm>
            <a:off x="1981200" y="3213100"/>
            <a:ext cx="1588" cy="32639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410" name="Line 24"/>
          <p:cNvSpPr>
            <a:spLocks noChangeShapeType="1"/>
          </p:cNvSpPr>
          <p:nvPr/>
        </p:nvSpPr>
        <p:spPr bwMode="auto">
          <a:xfrm>
            <a:off x="1219200" y="3213100"/>
            <a:ext cx="1588" cy="32639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411" name="Line 25"/>
          <p:cNvSpPr>
            <a:spLocks noChangeShapeType="1"/>
          </p:cNvSpPr>
          <p:nvPr/>
        </p:nvSpPr>
        <p:spPr bwMode="auto">
          <a:xfrm>
            <a:off x="2743200" y="3213100"/>
            <a:ext cx="1588" cy="3263900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412" name="Arc 6"/>
          <p:cNvSpPr>
            <a:spLocks/>
          </p:cNvSpPr>
          <p:nvPr/>
        </p:nvSpPr>
        <p:spPr bwMode="auto">
          <a:xfrm>
            <a:off x="7162800" y="22098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413" name="Arc 7"/>
          <p:cNvSpPr>
            <a:spLocks/>
          </p:cNvSpPr>
          <p:nvPr/>
        </p:nvSpPr>
        <p:spPr bwMode="auto">
          <a:xfrm flipV="1">
            <a:off x="7162800" y="26670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414" name="Line 8"/>
          <p:cNvSpPr>
            <a:spLocks noChangeShapeType="1"/>
          </p:cNvSpPr>
          <p:nvPr/>
        </p:nvSpPr>
        <p:spPr bwMode="auto">
          <a:xfrm>
            <a:off x="7162800" y="2209800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9415" name="Arc 4"/>
          <p:cNvSpPr>
            <a:spLocks/>
          </p:cNvSpPr>
          <p:nvPr/>
        </p:nvSpPr>
        <p:spPr bwMode="auto">
          <a:xfrm>
            <a:off x="4724400" y="14478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416" name="Arc 5"/>
          <p:cNvSpPr>
            <a:spLocks/>
          </p:cNvSpPr>
          <p:nvPr/>
        </p:nvSpPr>
        <p:spPr bwMode="auto">
          <a:xfrm flipV="1">
            <a:off x="4724400" y="1905000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417" name="Arc 9"/>
          <p:cNvSpPr>
            <a:spLocks/>
          </p:cNvSpPr>
          <p:nvPr/>
        </p:nvSpPr>
        <p:spPr bwMode="auto">
          <a:xfrm>
            <a:off x="4724400" y="14478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418" name="Arc 11"/>
          <p:cNvSpPr>
            <a:spLocks/>
          </p:cNvSpPr>
          <p:nvPr/>
        </p:nvSpPr>
        <p:spPr bwMode="auto">
          <a:xfrm flipV="1">
            <a:off x="4724400" y="1905000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454352" y="3774519"/>
            <a:ext cx="3006080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Tahoma"/>
                <a:cs typeface="Tahoma"/>
              </a:rPr>
              <a:t>Two circuits equivalent if (and only if) they have the same truth table </a:t>
            </a:r>
          </a:p>
        </p:txBody>
      </p:sp>
      <p:sp>
        <p:nvSpPr>
          <p:cNvPr id="59407" name="Line 21"/>
          <p:cNvSpPr>
            <a:spLocks noChangeShapeType="1"/>
          </p:cNvSpPr>
          <p:nvPr/>
        </p:nvSpPr>
        <p:spPr bwMode="auto">
          <a:xfrm>
            <a:off x="609600" y="3517900"/>
            <a:ext cx="28956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227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Translating Circuits to Boolean Algebra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5630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Circuit to Formula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4075410" cy="1080145"/>
          </a:xfrm>
        </p:spPr>
        <p:txBody>
          <a:bodyPr/>
          <a:lstStyle/>
          <a:p>
            <a:r>
              <a:rPr lang="en-GB" dirty="0" smtClean="0"/>
              <a:t>Label each point in turn</a:t>
            </a:r>
            <a:endParaRPr lang="en-GB" dirty="0"/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1763688" y="3356843"/>
            <a:ext cx="863922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>
            <a:off x="1763688" y="3968031"/>
            <a:ext cx="863922" cy="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3770610" y="4118843"/>
            <a:ext cx="1066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1763688" y="4728443"/>
            <a:ext cx="3073722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>
            <a:off x="5751810" y="4423643"/>
            <a:ext cx="1002134" cy="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>
            <a:off x="3313410" y="3661643"/>
            <a:ext cx="457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770610" y="3661643"/>
            <a:ext cx="1588" cy="4572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043608" y="3032993"/>
            <a:ext cx="6143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0</a:t>
            </a: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1059483" y="3675931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>
                <a:solidFill>
                  <a:srgbClr val="40458C"/>
                </a:solidFill>
                <a:latin typeface="Tahoma" charset="0"/>
              </a:rPr>
              <a:t>1</a:t>
            </a: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1059483" y="4361731"/>
            <a:ext cx="598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X</a:t>
            </a:r>
            <a:r>
              <a:rPr lang="en-GB" sz="2800" baseline="-25000" dirty="0">
                <a:solidFill>
                  <a:srgbClr val="40458C"/>
                </a:solidFill>
                <a:latin typeface="Tahoma" charset="0"/>
              </a:rPr>
              <a:t>2</a:t>
            </a:r>
          </a:p>
        </p:txBody>
      </p:sp>
      <p:sp>
        <p:nvSpPr>
          <p:cNvPr id="14" name="Arc 6"/>
          <p:cNvSpPr>
            <a:spLocks/>
          </p:cNvSpPr>
          <p:nvPr/>
        </p:nvSpPr>
        <p:spPr bwMode="auto">
          <a:xfrm>
            <a:off x="4837410" y="3966443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Arc 7"/>
          <p:cNvSpPr>
            <a:spLocks/>
          </p:cNvSpPr>
          <p:nvPr/>
        </p:nvSpPr>
        <p:spPr bwMode="auto">
          <a:xfrm flipV="1">
            <a:off x="4837410" y="4423643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4837410" y="3966443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7" name="Arc 4"/>
          <p:cNvSpPr>
            <a:spLocks/>
          </p:cNvSpPr>
          <p:nvPr/>
        </p:nvSpPr>
        <p:spPr bwMode="auto">
          <a:xfrm>
            <a:off x="2399010" y="3204443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Arc 5"/>
          <p:cNvSpPr>
            <a:spLocks/>
          </p:cNvSpPr>
          <p:nvPr/>
        </p:nvSpPr>
        <p:spPr bwMode="auto">
          <a:xfrm flipV="1">
            <a:off x="2399010" y="3661643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Arc 9"/>
          <p:cNvSpPr>
            <a:spLocks/>
          </p:cNvSpPr>
          <p:nvPr/>
        </p:nvSpPr>
        <p:spPr bwMode="auto">
          <a:xfrm>
            <a:off x="2399010" y="3204443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Arc 11"/>
          <p:cNvSpPr>
            <a:spLocks/>
          </p:cNvSpPr>
          <p:nvPr/>
        </p:nvSpPr>
        <p:spPr bwMode="auto">
          <a:xfrm flipV="1">
            <a:off x="2399010" y="3661643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" name="AutoShape 2"/>
          <p:cNvSpPr>
            <a:spLocks noChangeArrowheads="1"/>
          </p:cNvSpPr>
          <p:nvPr/>
        </p:nvSpPr>
        <p:spPr bwMode="auto">
          <a:xfrm rot="5400000">
            <a:off x="3307954" y="5223569"/>
            <a:ext cx="909637" cy="685800"/>
          </a:xfrm>
          <a:prstGeom prst="triangle">
            <a:avLst>
              <a:gd name="adj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Line 3"/>
          <p:cNvSpPr>
            <a:spLocks noChangeShapeType="1"/>
          </p:cNvSpPr>
          <p:nvPr/>
        </p:nvSpPr>
        <p:spPr bwMode="auto">
          <a:xfrm>
            <a:off x="2195736" y="5564087"/>
            <a:ext cx="12192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Line 4"/>
          <p:cNvSpPr>
            <a:spLocks noChangeShapeType="1"/>
          </p:cNvSpPr>
          <p:nvPr/>
        </p:nvSpPr>
        <p:spPr bwMode="auto">
          <a:xfrm flipV="1">
            <a:off x="4253135" y="5551387"/>
            <a:ext cx="1831033" cy="127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auto">
          <a:xfrm>
            <a:off x="4100736" y="5487887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Arc 4"/>
          <p:cNvSpPr>
            <a:spLocks/>
          </p:cNvSpPr>
          <p:nvPr/>
        </p:nvSpPr>
        <p:spPr bwMode="auto">
          <a:xfrm>
            <a:off x="6516216" y="4242792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5"/>
          <p:cNvSpPr>
            <a:spLocks/>
          </p:cNvSpPr>
          <p:nvPr/>
        </p:nvSpPr>
        <p:spPr bwMode="auto">
          <a:xfrm flipV="1">
            <a:off x="6516216" y="4699992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Arc 9"/>
          <p:cNvSpPr>
            <a:spLocks/>
          </p:cNvSpPr>
          <p:nvPr/>
        </p:nvSpPr>
        <p:spPr bwMode="auto">
          <a:xfrm>
            <a:off x="6499448" y="4242792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Arc 11"/>
          <p:cNvSpPr>
            <a:spLocks/>
          </p:cNvSpPr>
          <p:nvPr/>
        </p:nvSpPr>
        <p:spPr bwMode="auto">
          <a:xfrm flipV="1">
            <a:off x="6499448" y="4699992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Oval 5"/>
          <p:cNvSpPr>
            <a:spLocks noChangeArrowheads="1"/>
          </p:cNvSpPr>
          <p:nvPr/>
        </p:nvSpPr>
        <p:spPr bwMode="auto">
          <a:xfrm>
            <a:off x="2115344" y="3894790"/>
            <a:ext cx="152400" cy="152400"/>
          </a:xfrm>
          <a:prstGeom prst="ellipse">
            <a:avLst/>
          </a:prstGeom>
          <a:solidFill>
            <a:schemeClr val="tx1"/>
          </a:solidFill>
          <a:ln w="2556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" name="Line 3"/>
          <p:cNvSpPr>
            <a:spLocks noChangeShapeType="1"/>
          </p:cNvSpPr>
          <p:nvPr/>
        </p:nvSpPr>
        <p:spPr bwMode="auto">
          <a:xfrm flipV="1">
            <a:off x="2195736" y="3949824"/>
            <a:ext cx="0" cy="1614262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" name="Line 14"/>
          <p:cNvSpPr>
            <a:spLocks noChangeShapeType="1"/>
          </p:cNvSpPr>
          <p:nvPr/>
        </p:nvSpPr>
        <p:spPr bwMode="auto">
          <a:xfrm>
            <a:off x="6084168" y="4941168"/>
            <a:ext cx="642094" cy="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Line 3"/>
          <p:cNvSpPr>
            <a:spLocks noChangeShapeType="1"/>
          </p:cNvSpPr>
          <p:nvPr/>
        </p:nvSpPr>
        <p:spPr bwMode="auto">
          <a:xfrm flipV="1">
            <a:off x="6084168" y="4941168"/>
            <a:ext cx="0" cy="610219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" name="Line 13"/>
          <p:cNvSpPr>
            <a:spLocks noChangeShapeType="1"/>
          </p:cNvSpPr>
          <p:nvPr/>
        </p:nvSpPr>
        <p:spPr bwMode="auto">
          <a:xfrm flipV="1">
            <a:off x="7430616" y="4726731"/>
            <a:ext cx="957808" cy="3299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" name="AutoShape 6"/>
          <p:cNvSpPr>
            <a:spLocks/>
          </p:cNvSpPr>
          <p:nvPr/>
        </p:nvSpPr>
        <p:spPr bwMode="auto">
          <a:xfrm>
            <a:off x="4100736" y="2019165"/>
            <a:ext cx="1260475" cy="431701"/>
          </a:xfrm>
          <a:prstGeom prst="borderCallout2">
            <a:avLst>
              <a:gd name="adj1" fmla="val 20227"/>
              <a:gd name="adj2" fmla="val -6046"/>
              <a:gd name="adj3" fmla="val 21206"/>
              <a:gd name="adj4" fmla="val -4355"/>
              <a:gd name="adj5" fmla="val 372587"/>
              <a:gd name="adj6" fmla="val -39105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X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0</a:t>
            </a: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 or X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1</a:t>
            </a:r>
            <a:endParaRPr lang="en-GB" sz="20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38" name="AutoShape 6"/>
          <p:cNvSpPr>
            <a:spLocks/>
          </p:cNvSpPr>
          <p:nvPr/>
        </p:nvSpPr>
        <p:spPr bwMode="auto">
          <a:xfrm flipH="1">
            <a:off x="4105671" y="2636646"/>
            <a:ext cx="2194520" cy="431701"/>
          </a:xfrm>
          <a:prstGeom prst="borderCallout2">
            <a:avLst>
              <a:gd name="adj1" fmla="val 34071"/>
              <a:gd name="adj2" fmla="val -1961"/>
              <a:gd name="adj3" fmla="val 142341"/>
              <a:gd name="adj4" fmla="val -8131"/>
              <a:gd name="adj5" fmla="val 417580"/>
              <a:gd name="adj6" fmla="val 8690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(X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0</a:t>
            </a: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 or X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2000" dirty="0">
                <a:solidFill>
                  <a:srgbClr val="FF0000"/>
                </a:solidFill>
                <a:latin typeface="Tahoma" charset="0"/>
              </a:rPr>
              <a:t>)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 </a:t>
            </a: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and X</a:t>
            </a:r>
            <a:r>
              <a:rPr lang="en-GB" sz="2000" baseline="-25000" dirty="0">
                <a:solidFill>
                  <a:srgbClr val="FF0000"/>
                </a:solidFill>
                <a:latin typeface="Tahoma" charset="0"/>
              </a:rPr>
              <a:t>2</a:t>
            </a:r>
          </a:p>
        </p:txBody>
      </p:sp>
      <p:sp>
        <p:nvSpPr>
          <p:cNvPr id="39" name="AutoShape 6"/>
          <p:cNvSpPr>
            <a:spLocks/>
          </p:cNvSpPr>
          <p:nvPr/>
        </p:nvSpPr>
        <p:spPr bwMode="auto">
          <a:xfrm>
            <a:off x="5039717" y="5805611"/>
            <a:ext cx="1260475" cy="431701"/>
          </a:xfrm>
          <a:prstGeom prst="borderCallout2">
            <a:avLst>
              <a:gd name="adj1" fmla="val 20227"/>
              <a:gd name="adj2" fmla="val -6046"/>
              <a:gd name="adj3" fmla="val 21206"/>
              <a:gd name="adj4" fmla="val -4355"/>
              <a:gd name="adj5" fmla="val -60038"/>
              <a:gd name="adj6" fmla="val -30808"/>
            </a:avLst>
          </a:prstGeom>
          <a:solidFill>
            <a:schemeClr val="bg1"/>
          </a:solidFill>
          <a:ln w="2556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not X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1</a:t>
            </a:r>
            <a:endParaRPr lang="en-GB" sz="2000" baseline="-250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40" name="AutoShape 6"/>
          <p:cNvSpPr>
            <a:spLocks/>
          </p:cNvSpPr>
          <p:nvPr/>
        </p:nvSpPr>
        <p:spPr bwMode="auto">
          <a:xfrm flipH="1">
            <a:off x="5111725" y="1341115"/>
            <a:ext cx="3348707" cy="503709"/>
          </a:xfrm>
          <a:prstGeom prst="borderCallout2">
            <a:avLst>
              <a:gd name="adj1" fmla="val 34071"/>
              <a:gd name="adj2" fmla="val -1961"/>
              <a:gd name="adj3" fmla="val 142341"/>
              <a:gd name="adj4" fmla="val -8131"/>
              <a:gd name="adj5" fmla="val 671727"/>
              <a:gd name="adj6" fmla="val 23206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((X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0</a:t>
            </a: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 or X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2000" dirty="0">
                <a:solidFill>
                  <a:srgbClr val="FF0000"/>
                </a:solidFill>
                <a:latin typeface="Tahoma" charset="0"/>
              </a:rPr>
              <a:t>)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 </a:t>
            </a: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and X</a:t>
            </a:r>
            <a:r>
              <a:rPr lang="en-GB" sz="2000" baseline="-25000" dirty="0" smtClean="0">
                <a:solidFill>
                  <a:srgbClr val="FF0000"/>
                </a:solidFill>
                <a:latin typeface="Tahoma" charset="0"/>
              </a:rPr>
              <a:t>2</a:t>
            </a: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) or not </a:t>
            </a:r>
            <a:r>
              <a:rPr lang="en-GB" sz="2000" dirty="0">
                <a:solidFill>
                  <a:srgbClr val="FF0000"/>
                </a:solidFill>
                <a:latin typeface="Tahoma" charset="0"/>
              </a:rPr>
              <a:t>X</a:t>
            </a:r>
            <a:r>
              <a:rPr lang="en-GB" sz="2000" baseline="-25000" dirty="0">
                <a:solidFill>
                  <a:srgbClr val="FF0000"/>
                </a:solidFill>
                <a:latin typeface="Tahoma" charset="0"/>
              </a:rPr>
              <a:t>1</a:t>
            </a:r>
            <a:r>
              <a:rPr lang="en-GB" sz="2000" dirty="0" smtClean="0">
                <a:solidFill>
                  <a:srgbClr val="FF0000"/>
                </a:solidFill>
                <a:latin typeface="Tahoma" charset="0"/>
              </a:rPr>
              <a:t> </a:t>
            </a:r>
            <a:endParaRPr lang="en-GB" sz="2000" baseline="-25000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96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>
                <a:latin typeface="Tahoma" charset="0"/>
                <a:cs typeface="Bitstream Vera Sans" charset="0"/>
              </a:rPr>
              <a:t>De-Morgan</a:t>
            </a:r>
            <a:r>
              <a:rPr lang="ja-JP" altLang="en-GB" dirty="0">
                <a:latin typeface="Tahoma" charset="0"/>
                <a:cs typeface="Bitstream Vera Sans" charset="0"/>
              </a:rPr>
              <a:t>’</a:t>
            </a:r>
            <a:r>
              <a:rPr lang="en-GB" dirty="0">
                <a:latin typeface="Tahoma" charset="0"/>
                <a:cs typeface="Bitstream Vera Sans" charset="0"/>
              </a:rPr>
              <a:t>s Laws </a:t>
            </a:r>
            <a:r>
              <a:rPr lang="en-GB" dirty="0" smtClean="0">
                <a:latin typeface="Tahoma" charset="0"/>
                <a:cs typeface="Bitstream Vera Sans" charset="0"/>
              </a:rPr>
              <a:t>– Recap 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947738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Important law for exchanging AND with OR</a:t>
            </a:r>
          </a:p>
        </p:txBody>
      </p:sp>
      <p:sp>
        <p:nvSpPr>
          <p:cNvPr id="69636" name="Text Box 3"/>
          <p:cNvSpPr txBox="1">
            <a:spLocks noChangeArrowheads="1"/>
          </p:cNvSpPr>
          <p:nvPr/>
        </p:nvSpPr>
        <p:spPr bwMode="auto">
          <a:xfrm>
            <a:off x="1143000" y="2743200"/>
            <a:ext cx="31559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( A . B ) = A + B </a:t>
            </a:r>
          </a:p>
        </p:txBody>
      </p:sp>
      <p:sp>
        <p:nvSpPr>
          <p:cNvPr id="69637" name="Line 4"/>
          <p:cNvSpPr>
            <a:spLocks noChangeShapeType="1"/>
          </p:cNvSpPr>
          <p:nvPr/>
        </p:nvSpPr>
        <p:spPr bwMode="auto">
          <a:xfrm>
            <a:off x="1371600" y="2819400"/>
            <a:ext cx="10033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38" name="Line 5"/>
          <p:cNvSpPr>
            <a:spLocks noChangeShapeType="1"/>
          </p:cNvSpPr>
          <p:nvPr/>
        </p:nvSpPr>
        <p:spPr bwMode="auto">
          <a:xfrm>
            <a:off x="2971800" y="2819400"/>
            <a:ext cx="2286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39" name="Line 6"/>
          <p:cNvSpPr>
            <a:spLocks noChangeShapeType="1"/>
          </p:cNvSpPr>
          <p:nvPr/>
        </p:nvSpPr>
        <p:spPr bwMode="auto">
          <a:xfrm>
            <a:off x="3657600" y="2819400"/>
            <a:ext cx="2286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0" name="Text Box 7"/>
          <p:cNvSpPr txBox="1">
            <a:spLocks noChangeArrowheads="1"/>
          </p:cNvSpPr>
          <p:nvPr/>
        </p:nvSpPr>
        <p:spPr bwMode="auto">
          <a:xfrm>
            <a:off x="4702175" y="2514600"/>
            <a:ext cx="34448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ja-JP" altLang="en-GB" i="1">
                <a:solidFill>
                  <a:srgbClr val="40458C"/>
                </a:solidFill>
                <a:latin typeface="Tahoma" charset="0"/>
              </a:rPr>
              <a:t>‘</a:t>
            </a:r>
            <a:r>
              <a:rPr lang="en-GB" i="1">
                <a:solidFill>
                  <a:srgbClr val="40458C"/>
                </a:solidFill>
                <a:latin typeface="Tahoma" charset="0"/>
              </a:rPr>
              <a:t>A and B</a:t>
            </a:r>
            <a:r>
              <a:rPr lang="ja-JP" altLang="en-GB" i="1">
                <a:solidFill>
                  <a:srgbClr val="40458C"/>
                </a:solidFill>
                <a:latin typeface="Tahoma" charset="0"/>
              </a:rPr>
              <a:t>’</a:t>
            </a:r>
            <a:r>
              <a:rPr lang="en-GB" i="1">
                <a:solidFill>
                  <a:srgbClr val="40458C"/>
                </a:solidFill>
                <a:latin typeface="Tahoma" charset="0"/>
              </a:rPr>
              <a:t> is false when either A is false or B is false</a:t>
            </a:r>
          </a:p>
        </p:txBody>
      </p:sp>
      <p:sp>
        <p:nvSpPr>
          <p:cNvPr id="69641" name="Text Box 8"/>
          <p:cNvSpPr txBox="1">
            <a:spLocks noChangeArrowheads="1"/>
          </p:cNvSpPr>
          <p:nvPr/>
        </p:nvSpPr>
        <p:spPr bwMode="auto">
          <a:xfrm>
            <a:off x="1158875" y="4679950"/>
            <a:ext cx="31559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 dirty="0">
                <a:solidFill>
                  <a:srgbClr val="40458C"/>
                </a:solidFill>
                <a:latin typeface="Tahoma" charset="0"/>
              </a:rPr>
              <a:t>( A + B ) = A . B </a:t>
            </a:r>
          </a:p>
        </p:txBody>
      </p:sp>
      <p:sp>
        <p:nvSpPr>
          <p:cNvPr id="69642" name="Line 9"/>
          <p:cNvSpPr>
            <a:spLocks noChangeShapeType="1"/>
          </p:cNvSpPr>
          <p:nvPr/>
        </p:nvSpPr>
        <p:spPr bwMode="auto">
          <a:xfrm>
            <a:off x="1371600" y="4724400"/>
            <a:ext cx="1165225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3" name="Line 10"/>
          <p:cNvSpPr>
            <a:spLocks noChangeShapeType="1"/>
          </p:cNvSpPr>
          <p:nvPr/>
        </p:nvSpPr>
        <p:spPr bwMode="auto">
          <a:xfrm>
            <a:off x="3124200" y="4724400"/>
            <a:ext cx="2286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4" name="Line 11"/>
          <p:cNvSpPr>
            <a:spLocks noChangeShapeType="1"/>
          </p:cNvSpPr>
          <p:nvPr/>
        </p:nvSpPr>
        <p:spPr bwMode="auto">
          <a:xfrm>
            <a:off x="3657600" y="4724400"/>
            <a:ext cx="228600" cy="1588"/>
          </a:xfrm>
          <a:prstGeom prst="line">
            <a:avLst/>
          </a:prstGeom>
          <a:noFill/>
          <a:ln w="25560">
            <a:solidFill>
              <a:srgbClr val="40458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5" name="Text Box 12"/>
          <p:cNvSpPr txBox="1">
            <a:spLocks noChangeArrowheads="1"/>
          </p:cNvSpPr>
          <p:nvPr/>
        </p:nvSpPr>
        <p:spPr bwMode="auto">
          <a:xfrm>
            <a:off x="4718050" y="4451350"/>
            <a:ext cx="34448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ja-JP" altLang="en-GB" i="1">
                <a:solidFill>
                  <a:srgbClr val="40458C"/>
                </a:solidFill>
                <a:latin typeface="Tahoma" charset="0"/>
              </a:rPr>
              <a:t>‘</a:t>
            </a:r>
            <a:r>
              <a:rPr lang="en-GB" i="1">
                <a:solidFill>
                  <a:srgbClr val="40458C"/>
                </a:solidFill>
                <a:latin typeface="Tahoma" charset="0"/>
              </a:rPr>
              <a:t>A or B</a:t>
            </a:r>
            <a:r>
              <a:rPr lang="ja-JP" altLang="en-GB" i="1">
                <a:solidFill>
                  <a:srgbClr val="40458C"/>
                </a:solidFill>
                <a:latin typeface="Tahoma" charset="0"/>
              </a:rPr>
              <a:t>’</a:t>
            </a:r>
            <a:r>
              <a:rPr lang="en-GB" i="1">
                <a:solidFill>
                  <a:srgbClr val="40458C"/>
                </a:solidFill>
                <a:latin typeface="Tahoma" charset="0"/>
              </a:rPr>
              <a:t> is false when both A is false and B is false</a:t>
            </a:r>
          </a:p>
        </p:txBody>
      </p:sp>
    </p:spTree>
    <p:extLst>
      <p:ext uri="{BB962C8B-B14F-4D97-AF65-F5344CB8AC3E}">
        <p14:creationId xmlns:p14="http://schemas.microsoft.com/office/powerpoint/2010/main" val="31629364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De-Morgan</a:t>
            </a:r>
            <a:r>
              <a:rPr lang="ja-JP" altLang="en-GB">
                <a:latin typeface="Tahoma" charset="0"/>
                <a:cs typeface="Bitstream Vera Sans" charset="0"/>
              </a:rPr>
              <a:t>’</a:t>
            </a:r>
            <a:r>
              <a:rPr lang="en-GB">
                <a:latin typeface="Tahoma" charset="0"/>
                <a:cs typeface="Bitstream Vera Sans" charset="0"/>
              </a:rPr>
              <a:t>s Law II</a:t>
            </a: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132856"/>
            <a:ext cx="8077200" cy="44196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Same with circuits</a:t>
            </a: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buFont typeface="Wingdings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>
              <a:latin typeface="Tahoma" charset="0"/>
              <a:cs typeface="Bitstream Vera Sans" charset="0"/>
            </a:endParaRP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solidFill>
                  <a:srgbClr val="FF0000"/>
                </a:solidFill>
                <a:latin typeface="Tahoma" charset="0"/>
                <a:cs typeface="Bitstream Vera Sans" charset="0"/>
              </a:rPr>
              <a:t>Quiz</a:t>
            </a:r>
            <a:r>
              <a:rPr lang="en-GB">
                <a:latin typeface="Tahoma" charset="0"/>
                <a:cs typeface="Bitstream Vera Sans" charset="0"/>
              </a:rPr>
              <a:t>: draw the other law as a circuit</a:t>
            </a:r>
          </a:p>
        </p:txBody>
      </p:sp>
      <p:sp>
        <p:nvSpPr>
          <p:cNvPr id="79876" name="Line 9"/>
          <p:cNvSpPr>
            <a:spLocks noChangeShapeType="1"/>
          </p:cNvSpPr>
          <p:nvPr/>
        </p:nvSpPr>
        <p:spPr bwMode="auto">
          <a:xfrm>
            <a:off x="842963" y="3142506"/>
            <a:ext cx="6858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77" name="Line 11"/>
          <p:cNvSpPr>
            <a:spLocks noChangeShapeType="1"/>
          </p:cNvSpPr>
          <p:nvPr/>
        </p:nvSpPr>
        <p:spPr bwMode="auto">
          <a:xfrm>
            <a:off x="919163" y="3752106"/>
            <a:ext cx="6096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78" name="Line 12"/>
          <p:cNvSpPr>
            <a:spLocks noChangeShapeType="1"/>
          </p:cNvSpPr>
          <p:nvPr/>
        </p:nvSpPr>
        <p:spPr bwMode="auto">
          <a:xfrm>
            <a:off x="7086600" y="3352056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79" name="Line 13"/>
          <p:cNvSpPr>
            <a:spLocks noChangeShapeType="1"/>
          </p:cNvSpPr>
          <p:nvPr/>
        </p:nvSpPr>
        <p:spPr bwMode="auto">
          <a:xfrm>
            <a:off x="8382000" y="3656856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80" name="Line 14"/>
          <p:cNvSpPr>
            <a:spLocks noChangeShapeType="1"/>
          </p:cNvSpPr>
          <p:nvPr/>
        </p:nvSpPr>
        <p:spPr bwMode="auto">
          <a:xfrm>
            <a:off x="2214563" y="3447306"/>
            <a:ext cx="681037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81" name="Text Box 15"/>
          <p:cNvSpPr txBox="1">
            <a:spLocks noChangeArrowheads="1"/>
          </p:cNvSpPr>
          <p:nvPr/>
        </p:nvSpPr>
        <p:spPr bwMode="auto">
          <a:xfrm>
            <a:off x="304800" y="2818656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A</a:t>
            </a:r>
          </a:p>
        </p:txBody>
      </p:sp>
      <p:sp>
        <p:nvSpPr>
          <p:cNvPr id="79882" name="Text Box 16"/>
          <p:cNvSpPr txBox="1">
            <a:spLocks noChangeArrowheads="1"/>
          </p:cNvSpPr>
          <p:nvPr/>
        </p:nvSpPr>
        <p:spPr bwMode="auto">
          <a:xfrm>
            <a:off x="320675" y="3461594"/>
            <a:ext cx="5222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B</a:t>
            </a:r>
          </a:p>
        </p:txBody>
      </p:sp>
      <p:sp>
        <p:nvSpPr>
          <p:cNvPr id="79883" name="AutoShape 17"/>
          <p:cNvSpPr>
            <a:spLocks noChangeArrowheads="1"/>
          </p:cNvSpPr>
          <p:nvPr/>
        </p:nvSpPr>
        <p:spPr bwMode="auto">
          <a:xfrm rot="5400000">
            <a:off x="2936875" y="3107581"/>
            <a:ext cx="609600" cy="685800"/>
          </a:xfrm>
          <a:prstGeom prst="triangle">
            <a:avLst>
              <a:gd name="adj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84" name="Line 18"/>
          <p:cNvSpPr>
            <a:spLocks noChangeShapeType="1"/>
          </p:cNvSpPr>
          <p:nvPr/>
        </p:nvSpPr>
        <p:spPr bwMode="auto">
          <a:xfrm>
            <a:off x="3733800" y="3442544"/>
            <a:ext cx="381000" cy="4762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85" name="Oval 19"/>
          <p:cNvSpPr>
            <a:spLocks noChangeArrowheads="1"/>
          </p:cNvSpPr>
          <p:nvPr/>
        </p:nvSpPr>
        <p:spPr bwMode="auto">
          <a:xfrm>
            <a:off x="3581400" y="3366344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86" name="Line 20"/>
          <p:cNvSpPr>
            <a:spLocks noChangeShapeType="1"/>
          </p:cNvSpPr>
          <p:nvPr/>
        </p:nvSpPr>
        <p:spPr bwMode="auto">
          <a:xfrm>
            <a:off x="7086600" y="3885456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87" name="Line 21"/>
          <p:cNvSpPr>
            <a:spLocks noChangeShapeType="1"/>
          </p:cNvSpPr>
          <p:nvPr/>
        </p:nvSpPr>
        <p:spPr bwMode="auto">
          <a:xfrm>
            <a:off x="5181600" y="3047256"/>
            <a:ext cx="681038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88" name="AutoShape 22"/>
          <p:cNvSpPr>
            <a:spLocks noChangeArrowheads="1"/>
          </p:cNvSpPr>
          <p:nvPr/>
        </p:nvSpPr>
        <p:spPr bwMode="auto">
          <a:xfrm rot="5400000">
            <a:off x="5903913" y="2707531"/>
            <a:ext cx="609600" cy="685800"/>
          </a:xfrm>
          <a:prstGeom prst="triangle">
            <a:avLst>
              <a:gd name="adj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89" name="Line 23"/>
          <p:cNvSpPr>
            <a:spLocks noChangeShapeType="1"/>
          </p:cNvSpPr>
          <p:nvPr/>
        </p:nvSpPr>
        <p:spPr bwMode="auto">
          <a:xfrm>
            <a:off x="6705600" y="3047256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90" name="Oval 24"/>
          <p:cNvSpPr>
            <a:spLocks noChangeArrowheads="1"/>
          </p:cNvSpPr>
          <p:nvPr/>
        </p:nvSpPr>
        <p:spPr bwMode="auto">
          <a:xfrm>
            <a:off x="6548438" y="2966294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91" name="Line 25"/>
          <p:cNvSpPr>
            <a:spLocks noChangeShapeType="1"/>
          </p:cNvSpPr>
          <p:nvPr/>
        </p:nvSpPr>
        <p:spPr bwMode="auto">
          <a:xfrm>
            <a:off x="5181600" y="4190256"/>
            <a:ext cx="681038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92" name="AutoShape 26"/>
          <p:cNvSpPr>
            <a:spLocks noChangeArrowheads="1"/>
          </p:cNvSpPr>
          <p:nvPr/>
        </p:nvSpPr>
        <p:spPr bwMode="auto">
          <a:xfrm rot="5400000">
            <a:off x="5903913" y="3850531"/>
            <a:ext cx="609600" cy="685800"/>
          </a:xfrm>
          <a:prstGeom prst="triangle">
            <a:avLst>
              <a:gd name="adj" fmla="val 50000"/>
            </a:avLst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93" name="Oval 27"/>
          <p:cNvSpPr>
            <a:spLocks noChangeArrowheads="1"/>
          </p:cNvSpPr>
          <p:nvPr/>
        </p:nvSpPr>
        <p:spPr bwMode="auto">
          <a:xfrm>
            <a:off x="6548438" y="4109294"/>
            <a:ext cx="152400" cy="152400"/>
          </a:xfrm>
          <a:prstGeom prst="ellips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94" name="Line 28"/>
          <p:cNvSpPr>
            <a:spLocks noChangeShapeType="1"/>
          </p:cNvSpPr>
          <p:nvPr/>
        </p:nvSpPr>
        <p:spPr bwMode="auto">
          <a:xfrm>
            <a:off x="7086600" y="3047256"/>
            <a:ext cx="1588" cy="3048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95" name="Line 29"/>
          <p:cNvSpPr>
            <a:spLocks noChangeShapeType="1"/>
          </p:cNvSpPr>
          <p:nvPr/>
        </p:nvSpPr>
        <p:spPr bwMode="auto">
          <a:xfrm>
            <a:off x="7086600" y="3885456"/>
            <a:ext cx="1588" cy="304800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96" name="Line 30"/>
          <p:cNvSpPr>
            <a:spLocks noChangeShapeType="1"/>
          </p:cNvSpPr>
          <p:nvPr/>
        </p:nvSpPr>
        <p:spPr bwMode="auto">
          <a:xfrm>
            <a:off x="6705600" y="4190256"/>
            <a:ext cx="3810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97" name="Text Box 31"/>
          <p:cNvSpPr txBox="1">
            <a:spLocks noChangeArrowheads="1"/>
          </p:cNvSpPr>
          <p:nvPr/>
        </p:nvSpPr>
        <p:spPr bwMode="auto">
          <a:xfrm>
            <a:off x="4643438" y="2742456"/>
            <a:ext cx="5222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A</a:t>
            </a:r>
          </a:p>
        </p:txBody>
      </p:sp>
      <p:sp>
        <p:nvSpPr>
          <p:cNvPr id="79898" name="Text Box 32"/>
          <p:cNvSpPr txBox="1">
            <a:spLocks noChangeArrowheads="1"/>
          </p:cNvSpPr>
          <p:nvPr/>
        </p:nvSpPr>
        <p:spPr bwMode="auto">
          <a:xfrm>
            <a:off x="4659313" y="3975944"/>
            <a:ext cx="5222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>
              <a:buFont typeface="Tahoma" charset="0"/>
              <a:buNone/>
            </a:pPr>
            <a:r>
              <a:rPr lang="en-GB" sz="2800">
                <a:solidFill>
                  <a:srgbClr val="40458C"/>
                </a:solidFill>
                <a:latin typeface="Tahoma" charset="0"/>
              </a:rPr>
              <a:t>B</a:t>
            </a:r>
          </a:p>
        </p:txBody>
      </p:sp>
      <p:sp>
        <p:nvSpPr>
          <p:cNvPr id="79899" name="Arc 6"/>
          <p:cNvSpPr>
            <a:spLocks/>
          </p:cNvSpPr>
          <p:nvPr/>
        </p:nvSpPr>
        <p:spPr bwMode="auto">
          <a:xfrm>
            <a:off x="7467600" y="3199656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00" name="Arc 7"/>
          <p:cNvSpPr>
            <a:spLocks/>
          </p:cNvSpPr>
          <p:nvPr/>
        </p:nvSpPr>
        <p:spPr bwMode="auto">
          <a:xfrm flipV="1">
            <a:off x="7467600" y="3656856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01" name="Line 8"/>
          <p:cNvSpPr>
            <a:spLocks noChangeShapeType="1"/>
          </p:cNvSpPr>
          <p:nvPr/>
        </p:nvSpPr>
        <p:spPr bwMode="auto">
          <a:xfrm>
            <a:off x="7467600" y="3199656"/>
            <a:ext cx="0" cy="914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9902" name="Arc 4"/>
          <p:cNvSpPr>
            <a:spLocks/>
          </p:cNvSpPr>
          <p:nvPr/>
        </p:nvSpPr>
        <p:spPr bwMode="auto">
          <a:xfrm>
            <a:off x="1295400" y="2971056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03" name="Arc 5"/>
          <p:cNvSpPr>
            <a:spLocks/>
          </p:cNvSpPr>
          <p:nvPr/>
        </p:nvSpPr>
        <p:spPr bwMode="auto">
          <a:xfrm flipV="1">
            <a:off x="1295400" y="3428256"/>
            <a:ext cx="914400" cy="457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04" name="Arc 9"/>
          <p:cNvSpPr>
            <a:spLocks/>
          </p:cNvSpPr>
          <p:nvPr/>
        </p:nvSpPr>
        <p:spPr bwMode="auto">
          <a:xfrm>
            <a:off x="1295400" y="2971056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05" name="Arc 11"/>
          <p:cNvSpPr>
            <a:spLocks/>
          </p:cNvSpPr>
          <p:nvPr/>
        </p:nvSpPr>
        <p:spPr bwMode="auto">
          <a:xfrm flipV="1">
            <a:off x="1295400" y="3428256"/>
            <a:ext cx="304800" cy="457200"/>
          </a:xfrm>
          <a:custGeom>
            <a:avLst/>
            <a:gdLst>
              <a:gd name="T0" fmla="*/ 0 w 21600"/>
              <a:gd name="T1" fmla="*/ 0 h 21600"/>
              <a:gd name="T2" fmla="*/ 856443324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565448" y="1124744"/>
            <a:ext cx="3502496" cy="736724"/>
            <a:chOff x="3733800" y="1124744"/>
            <a:chExt cx="3502496" cy="736724"/>
          </a:xfrm>
        </p:grpSpPr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3733800" y="1124744"/>
              <a:ext cx="3502496" cy="736724"/>
            </a:xfrm>
            <a:prstGeom prst="rect">
              <a:avLst/>
            </a:prstGeom>
            <a:noFill/>
            <a:ln w="2857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>
              <a:no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algn="ctr" eaLnBrk="1" hangingPunct="1">
                <a:buFont typeface="Tahoma" charset="0"/>
                <a:buNone/>
              </a:pPr>
              <a:r>
                <a:rPr lang="en-GB" sz="2800" dirty="0">
                  <a:solidFill>
                    <a:srgbClr val="40458C"/>
                  </a:solidFill>
                  <a:latin typeface="Tahoma" charset="0"/>
                </a:rPr>
                <a:t>( A + B ) = A . B </a:t>
              </a:r>
            </a:p>
          </p:txBody>
        </p:sp>
        <p:sp>
          <p:nvSpPr>
            <p:cNvPr id="36" name="Line 9"/>
            <p:cNvSpPr>
              <a:spLocks noChangeShapeType="1"/>
            </p:cNvSpPr>
            <p:nvPr/>
          </p:nvSpPr>
          <p:spPr bwMode="auto">
            <a:xfrm>
              <a:off x="4355976" y="1268760"/>
              <a:ext cx="100330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Line 9"/>
            <p:cNvSpPr>
              <a:spLocks noChangeShapeType="1"/>
            </p:cNvSpPr>
            <p:nvPr/>
          </p:nvSpPr>
          <p:spPr bwMode="auto">
            <a:xfrm>
              <a:off x="6016972" y="1268760"/>
              <a:ext cx="28322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>
              <a:off x="6516216" y="1268760"/>
              <a:ext cx="28322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79966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latin typeface="Tahoma" charset="0"/>
                <a:cs typeface="Bitstream Vera Sans" charset="0"/>
              </a:rPr>
              <a:t>De-Morgan</a:t>
            </a:r>
            <a:r>
              <a:rPr lang="ja-JP" altLang="en-GB">
                <a:latin typeface="Tahoma" charset="0"/>
                <a:cs typeface="Bitstream Vera Sans" charset="0"/>
              </a:rPr>
              <a:t>’</a:t>
            </a:r>
            <a:r>
              <a:rPr lang="en-GB">
                <a:latin typeface="Tahoma" charset="0"/>
                <a:cs typeface="Bitstream Vera Sans" charset="0"/>
              </a:rPr>
              <a:t>s Law III</a:t>
            </a: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935833"/>
            <a:ext cx="8077200" cy="9144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>
                <a:latin typeface="Tahoma" charset="0"/>
                <a:cs typeface="Bitstream Vera Sans" charset="0"/>
              </a:rPr>
              <a:t>Second law as a circuits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57200" y="3545433"/>
            <a:ext cx="8305800" cy="1755775"/>
            <a:chOff x="457200" y="3545433"/>
            <a:chExt cx="8305800" cy="1755775"/>
          </a:xfrm>
        </p:grpSpPr>
        <p:sp>
          <p:nvSpPr>
            <p:cNvPr id="81924" name="Line 9"/>
            <p:cNvSpPr>
              <a:spLocks noChangeShapeType="1"/>
            </p:cNvSpPr>
            <p:nvPr/>
          </p:nvSpPr>
          <p:spPr bwMode="auto">
            <a:xfrm>
              <a:off x="7086600" y="4155033"/>
              <a:ext cx="609600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25" name="Line 11"/>
            <p:cNvSpPr>
              <a:spLocks noChangeShapeType="1"/>
            </p:cNvSpPr>
            <p:nvPr/>
          </p:nvSpPr>
          <p:spPr bwMode="auto">
            <a:xfrm>
              <a:off x="7086600" y="4764633"/>
              <a:ext cx="609600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26" name="Line 12"/>
            <p:cNvSpPr>
              <a:spLocks noChangeShapeType="1"/>
            </p:cNvSpPr>
            <p:nvPr/>
          </p:nvSpPr>
          <p:spPr bwMode="auto">
            <a:xfrm>
              <a:off x="1066800" y="4155033"/>
              <a:ext cx="381000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27" name="Line 13"/>
            <p:cNvSpPr>
              <a:spLocks noChangeShapeType="1"/>
            </p:cNvSpPr>
            <p:nvPr/>
          </p:nvSpPr>
          <p:spPr bwMode="auto">
            <a:xfrm>
              <a:off x="8382000" y="4459833"/>
              <a:ext cx="381000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28" name="Line 14"/>
            <p:cNvSpPr>
              <a:spLocks noChangeShapeType="1"/>
            </p:cNvSpPr>
            <p:nvPr/>
          </p:nvSpPr>
          <p:spPr bwMode="auto">
            <a:xfrm>
              <a:off x="2366963" y="4478883"/>
              <a:ext cx="681037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29" name="Text Box 15"/>
            <p:cNvSpPr txBox="1">
              <a:spLocks noChangeArrowheads="1"/>
            </p:cNvSpPr>
            <p:nvPr/>
          </p:nvSpPr>
          <p:spPr bwMode="auto">
            <a:xfrm>
              <a:off x="457200" y="3850233"/>
              <a:ext cx="522288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>
                <a:buFont typeface="Tahoma" charset="0"/>
                <a:buNone/>
              </a:pPr>
              <a:r>
                <a:rPr lang="en-GB" sz="2800">
                  <a:solidFill>
                    <a:srgbClr val="40458C"/>
                  </a:solidFill>
                  <a:latin typeface="Tahoma" charset="0"/>
                </a:rPr>
                <a:t>A</a:t>
              </a:r>
            </a:p>
          </p:txBody>
        </p:sp>
        <p:sp>
          <p:nvSpPr>
            <p:cNvPr id="81930" name="Text Box 16"/>
            <p:cNvSpPr txBox="1">
              <a:spLocks noChangeArrowheads="1"/>
            </p:cNvSpPr>
            <p:nvPr/>
          </p:nvSpPr>
          <p:spPr bwMode="auto">
            <a:xfrm>
              <a:off x="473075" y="4493171"/>
              <a:ext cx="522288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>
                <a:buFont typeface="Tahoma" charset="0"/>
                <a:buNone/>
              </a:pPr>
              <a:r>
                <a:rPr lang="en-GB" sz="2800">
                  <a:solidFill>
                    <a:srgbClr val="40458C"/>
                  </a:solidFill>
                  <a:latin typeface="Tahoma" charset="0"/>
                </a:rPr>
                <a:t>B</a:t>
              </a:r>
            </a:p>
          </p:txBody>
        </p:sp>
        <p:sp>
          <p:nvSpPr>
            <p:cNvPr id="81931" name="AutoShape 17"/>
            <p:cNvSpPr>
              <a:spLocks noChangeArrowheads="1"/>
            </p:cNvSpPr>
            <p:nvPr/>
          </p:nvSpPr>
          <p:spPr bwMode="auto">
            <a:xfrm rot="5400000">
              <a:off x="3089275" y="4139158"/>
              <a:ext cx="609600" cy="685800"/>
            </a:xfrm>
            <a:prstGeom prst="triangle">
              <a:avLst>
                <a:gd name="adj" fmla="val 50000"/>
              </a:avLst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32" name="Line 18"/>
            <p:cNvSpPr>
              <a:spLocks noChangeShapeType="1"/>
            </p:cNvSpPr>
            <p:nvPr/>
          </p:nvSpPr>
          <p:spPr bwMode="auto">
            <a:xfrm>
              <a:off x="3886200" y="4474121"/>
              <a:ext cx="381000" cy="4762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33" name="Oval 19"/>
            <p:cNvSpPr>
              <a:spLocks noChangeArrowheads="1"/>
            </p:cNvSpPr>
            <p:nvPr/>
          </p:nvSpPr>
          <p:spPr bwMode="auto">
            <a:xfrm>
              <a:off x="3733800" y="4397921"/>
              <a:ext cx="152400" cy="152400"/>
            </a:xfrm>
            <a:prstGeom prst="ellips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34" name="Line 20"/>
            <p:cNvSpPr>
              <a:spLocks noChangeShapeType="1"/>
            </p:cNvSpPr>
            <p:nvPr/>
          </p:nvSpPr>
          <p:spPr bwMode="auto">
            <a:xfrm>
              <a:off x="1066800" y="4688433"/>
              <a:ext cx="381000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35" name="Line 21"/>
            <p:cNvSpPr>
              <a:spLocks noChangeShapeType="1"/>
            </p:cNvSpPr>
            <p:nvPr/>
          </p:nvSpPr>
          <p:spPr bwMode="auto">
            <a:xfrm>
              <a:off x="5181600" y="3850233"/>
              <a:ext cx="681038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36" name="AutoShape 22"/>
            <p:cNvSpPr>
              <a:spLocks noChangeArrowheads="1"/>
            </p:cNvSpPr>
            <p:nvPr/>
          </p:nvSpPr>
          <p:spPr bwMode="auto">
            <a:xfrm rot="5400000">
              <a:off x="5903913" y="3510508"/>
              <a:ext cx="609600" cy="685800"/>
            </a:xfrm>
            <a:prstGeom prst="triangle">
              <a:avLst>
                <a:gd name="adj" fmla="val 50000"/>
              </a:avLst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37" name="Line 23"/>
            <p:cNvSpPr>
              <a:spLocks noChangeShapeType="1"/>
            </p:cNvSpPr>
            <p:nvPr/>
          </p:nvSpPr>
          <p:spPr bwMode="auto">
            <a:xfrm>
              <a:off x="6705600" y="3850233"/>
              <a:ext cx="381000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38" name="Oval 24"/>
            <p:cNvSpPr>
              <a:spLocks noChangeArrowheads="1"/>
            </p:cNvSpPr>
            <p:nvPr/>
          </p:nvSpPr>
          <p:spPr bwMode="auto">
            <a:xfrm>
              <a:off x="6548438" y="3769271"/>
              <a:ext cx="152400" cy="152400"/>
            </a:xfrm>
            <a:prstGeom prst="ellips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39" name="Line 25"/>
            <p:cNvSpPr>
              <a:spLocks noChangeShapeType="1"/>
            </p:cNvSpPr>
            <p:nvPr/>
          </p:nvSpPr>
          <p:spPr bwMode="auto">
            <a:xfrm>
              <a:off x="5181600" y="4993233"/>
              <a:ext cx="681038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40" name="AutoShape 26"/>
            <p:cNvSpPr>
              <a:spLocks noChangeArrowheads="1"/>
            </p:cNvSpPr>
            <p:nvPr/>
          </p:nvSpPr>
          <p:spPr bwMode="auto">
            <a:xfrm rot="5400000">
              <a:off x="5903913" y="4653508"/>
              <a:ext cx="609600" cy="685800"/>
            </a:xfrm>
            <a:prstGeom prst="triangle">
              <a:avLst>
                <a:gd name="adj" fmla="val 50000"/>
              </a:avLst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41" name="Oval 27"/>
            <p:cNvSpPr>
              <a:spLocks noChangeArrowheads="1"/>
            </p:cNvSpPr>
            <p:nvPr/>
          </p:nvSpPr>
          <p:spPr bwMode="auto">
            <a:xfrm>
              <a:off x="6548438" y="4912271"/>
              <a:ext cx="152400" cy="152400"/>
            </a:xfrm>
            <a:prstGeom prst="ellips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42" name="Line 28"/>
            <p:cNvSpPr>
              <a:spLocks noChangeShapeType="1"/>
            </p:cNvSpPr>
            <p:nvPr/>
          </p:nvSpPr>
          <p:spPr bwMode="auto">
            <a:xfrm>
              <a:off x="7086600" y="3850233"/>
              <a:ext cx="1588" cy="30480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43" name="Line 29"/>
            <p:cNvSpPr>
              <a:spLocks noChangeShapeType="1"/>
            </p:cNvSpPr>
            <p:nvPr/>
          </p:nvSpPr>
          <p:spPr bwMode="auto">
            <a:xfrm>
              <a:off x="7086600" y="4764633"/>
              <a:ext cx="1588" cy="228600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44" name="Line 30"/>
            <p:cNvSpPr>
              <a:spLocks noChangeShapeType="1"/>
            </p:cNvSpPr>
            <p:nvPr/>
          </p:nvSpPr>
          <p:spPr bwMode="auto">
            <a:xfrm>
              <a:off x="6705600" y="4993233"/>
              <a:ext cx="381000" cy="1588"/>
            </a:xfrm>
            <a:prstGeom prst="line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45" name="Text Box 31"/>
            <p:cNvSpPr txBox="1">
              <a:spLocks noChangeArrowheads="1"/>
            </p:cNvSpPr>
            <p:nvPr/>
          </p:nvSpPr>
          <p:spPr bwMode="auto">
            <a:xfrm>
              <a:off x="4643438" y="3545433"/>
              <a:ext cx="522287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>
                <a:buFont typeface="Tahoma" charset="0"/>
                <a:buNone/>
              </a:pPr>
              <a:r>
                <a:rPr lang="en-GB" sz="2800">
                  <a:solidFill>
                    <a:srgbClr val="40458C"/>
                  </a:solidFill>
                  <a:latin typeface="Tahoma" charset="0"/>
                </a:rPr>
                <a:t>A</a:t>
              </a:r>
            </a:p>
          </p:txBody>
        </p:sp>
        <p:sp>
          <p:nvSpPr>
            <p:cNvPr id="81946" name="Text Box 32"/>
            <p:cNvSpPr txBox="1">
              <a:spLocks noChangeArrowheads="1"/>
            </p:cNvSpPr>
            <p:nvPr/>
          </p:nvSpPr>
          <p:spPr bwMode="auto">
            <a:xfrm>
              <a:off x="4659313" y="4778921"/>
              <a:ext cx="522287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>
                <a:buFont typeface="Tahoma" charset="0"/>
                <a:buNone/>
              </a:pPr>
              <a:r>
                <a:rPr lang="en-GB" sz="2800">
                  <a:solidFill>
                    <a:srgbClr val="40458C"/>
                  </a:solidFill>
                  <a:latin typeface="Tahoma" charset="0"/>
                </a:rPr>
                <a:t>B</a:t>
              </a:r>
            </a:p>
          </p:txBody>
        </p:sp>
        <p:sp>
          <p:nvSpPr>
            <p:cNvPr id="81947" name="Arc 6"/>
            <p:cNvSpPr>
              <a:spLocks/>
            </p:cNvSpPr>
            <p:nvPr/>
          </p:nvSpPr>
          <p:spPr bwMode="auto">
            <a:xfrm>
              <a:off x="1447800" y="4002633"/>
              <a:ext cx="914400" cy="4572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48" name="Arc 7"/>
            <p:cNvSpPr>
              <a:spLocks/>
            </p:cNvSpPr>
            <p:nvPr/>
          </p:nvSpPr>
          <p:spPr bwMode="auto">
            <a:xfrm flipV="1">
              <a:off x="1447800" y="4459833"/>
              <a:ext cx="914400" cy="4572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49" name="Line 8"/>
            <p:cNvSpPr>
              <a:spLocks noChangeShapeType="1"/>
            </p:cNvSpPr>
            <p:nvPr/>
          </p:nvSpPr>
          <p:spPr bwMode="auto">
            <a:xfrm>
              <a:off x="1447800" y="4002633"/>
              <a:ext cx="0" cy="914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81950" name="Arc 4"/>
            <p:cNvSpPr>
              <a:spLocks/>
            </p:cNvSpPr>
            <p:nvPr/>
          </p:nvSpPr>
          <p:spPr bwMode="auto">
            <a:xfrm>
              <a:off x="7467600" y="4002633"/>
              <a:ext cx="914400" cy="4572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51" name="Arc 5"/>
            <p:cNvSpPr>
              <a:spLocks/>
            </p:cNvSpPr>
            <p:nvPr/>
          </p:nvSpPr>
          <p:spPr bwMode="auto">
            <a:xfrm flipV="1">
              <a:off x="7467600" y="4459833"/>
              <a:ext cx="914400" cy="4572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52" name="Arc 9"/>
            <p:cNvSpPr>
              <a:spLocks/>
            </p:cNvSpPr>
            <p:nvPr/>
          </p:nvSpPr>
          <p:spPr bwMode="auto">
            <a:xfrm>
              <a:off x="7467600" y="4002633"/>
              <a:ext cx="304800" cy="457200"/>
            </a:xfrm>
            <a:custGeom>
              <a:avLst/>
              <a:gdLst>
                <a:gd name="T0" fmla="*/ 0 w 21600"/>
                <a:gd name="T1" fmla="*/ 0 h 21600"/>
                <a:gd name="T2" fmla="*/ 856443324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53" name="Arc 11"/>
            <p:cNvSpPr>
              <a:spLocks/>
            </p:cNvSpPr>
            <p:nvPr/>
          </p:nvSpPr>
          <p:spPr bwMode="auto">
            <a:xfrm flipV="1">
              <a:off x="7467600" y="4459833"/>
              <a:ext cx="304800" cy="457200"/>
            </a:xfrm>
            <a:custGeom>
              <a:avLst/>
              <a:gdLst>
                <a:gd name="T0" fmla="*/ 0 w 21600"/>
                <a:gd name="T1" fmla="*/ 0 h 21600"/>
                <a:gd name="T2" fmla="*/ 856443324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95970" y="1340768"/>
            <a:ext cx="3155950" cy="720080"/>
            <a:chOff x="501650" y="1124744"/>
            <a:chExt cx="3155950" cy="720080"/>
          </a:xfrm>
        </p:grpSpPr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501650" y="1124744"/>
              <a:ext cx="3155950" cy="720080"/>
            </a:xfrm>
            <a:prstGeom prst="rect">
              <a:avLst/>
            </a:prstGeom>
            <a:noFill/>
            <a:ln w="2556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>
              <a:noAutofit/>
            </a:bodyPr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algn="ctr" eaLnBrk="1" hangingPunct="1">
                <a:buFont typeface="Tahoma" charset="0"/>
                <a:buNone/>
              </a:pPr>
              <a:r>
                <a:rPr lang="en-GB" sz="2800">
                  <a:solidFill>
                    <a:srgbClr val="40458C"/>
                  </a:solidFill>
                  <a:latin typeface="Tahoma" charset="0"/>
                </a:rPr>
                <a:t>( A . B ) = A + B </a:t>
              </a:r>
            </a:p>
          </p:txBody>
        </p:sp>
        <p:sp>
          <p:nvSpPr>
            <p:cNvPr id="36" name="Line 9"/>
            <p:cNvSpPr>
              <a:spLocks noChangeShapeType="1"/>
            </p:cNvSpPr>
            <p:nvPr/>
          </p:nvSpPr>
          <p:spPr bwMode="auto">
            <a:xfrm>
              <a:off x="899592" y="1268760"/>
              <a:ext cx="100330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Line 9"/>
            <p:cNvSpPr>
              <a:spLocks noChangeShapeType="1"/>
            </p:cNvSpPr>
            <p:nvPr/>
          </p:nvSpPr>
          <p:spPr bwMode="auto">
            <a:xfrm>
              <a:off x="2488580" y="1268760"/>
              <a:ext cx="28322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Line 9"/>
            <p:cNvSpPr>
              <a:spLocks noChangeShapeType="1"/>
            </p:cNvSpPr>
            <p:nvPr/>
          </p:nvSpPr>
          <p:spPr bwMode="auto">
            <a:xfrm>
              <a:off x="3131840" y="1268760"/>
              <a:ext cx="283220" cy="1588"/>
            </a:xfrm>
            <a:prstGeom prst="line">
              <a:avLst/>
            </a:prstGeom>
            <a:noFill/>
            <a:ln w="25560">
              <a:solidFill>
                <a:srgbClr val="40458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918149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Logic circuits</a:t>
            </a:r>
          </a:p>
          <a:p>
            <a:pPr lvl="1"/>
            <a:r>
              <a:rPr lang="en-GB" dirty="0" smtClean="0"/>
              <a:t>Build a computer</a:t>
            </a:r>
          </a:p>
          <a:p>
            <a:r>
              <a:rPr lang="en-GB" dirty="0" smtClean="0"/>
              <a:t>Truth table</a:t>
            </a:r>
          </a:p>
          <a:p>
            <a:pPr lvl="1"/>
            <a:r>
              <a:rPr lang="en-GB" dirty="0" smtClean="0"/>
              <a:t>Specify a circuit</a:t>
            </a:r>
          </a:p>
          <a:p>
            <a:r>
              <a:rPr lang="en-GB" dirty="0" smtClean="0"/>
              <a:t>Boolean expression (formula)</a:t>
            </a:r>
          </a:p>
          <a:p>
            <a:pPr lvl="1"/>
            <a:r>
              <a:rPr lang="en-GB" dirty="0" smtClean="0"/>
              <a:t>Algebraic rules</a:t>
            </a:r>
          </a:p>
          <a:p>
            <a:pPr lvl="1"/>
            <a:endParaRPr lang="en-GB" dirty="0"/>
          </a:p>
          <a:p>
            <a:r>
              <a:rPr lang="en-GB" dirty="0" smtClean="0"/>
              <a:t>All express same thing</a:t>
            </a:r>
          </a:p>
          <a:p>
            <a:pPr lvl="1"/>
            <a:r>
              <a:rPr lang="en-GB" dirty="0" smtClean="0"/>
              <a:t>Translate</a:t>
            </a:r>
            <a:r>
              <a:rPr lang="en-GB" dirty="0"/>
              <a:t> </a:t>
            </a:r>
            <a:r>
              <a:rPr lang="en-GB" dirty="0" smtClean="0"/>
              <a:t>from one to other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8988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3776</TotalTime>
  <Words>577</Words>
  <Application>Microsoft Macintosh PowerPoint</Application>
  <PresentationFormat>On-screen Show (4:3)</PresentationFormat>
  <Paragraphs>199</Paragraphs>
  <Slides>20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Newsprint</vt:lpstr>
      <vt:lpstr>Programming for GCSE Topic 9.1: Logic Circuits</vt:lpstr>
      <vt:lpstr>Aims</vt:lpstr>
      <vt:lpstr>Teaching Issue</vt:lpstr>
      <vt:lpstr>Logic Gates</vt:lpstr>
      <vt:lpstr>Logic Gates</vt:lpstr>
      <vt:lpstr>Basic Logic Gates</vt:lpstr>
      <vt:lpstr>NOT Gate</vt:lpstr>
      <vt:lpstr>Basic Logic Gates</vt:lpstr>
      <vt:lpstr>Connecting Gates</vt:lpstr>
      <vt:lpstr>Truth Tables For Circuits</vt:lpstr>
      <vt:lpstr>AND, OR</vt:lpstr>
      <vt:lpstr>Circuit to Truth Table</vt:lpstr>
      <vt:lpstr>Circuit to Truth Table</vt:lpstr>
      <vt:lpstr>Circuit to Truth Table</vt:lpstr>
      <vt:lpstr>Translating Circuits to Boolean Algebra</vt:lpstr>
      <vt:lpstr>Circuit to Formula</vt:lpstr>
      <vt:lpstr>De-Morgan’s Laws – Recap </vt:lpstr>
      <vt:lpstr>De-Morgan’s Law II</vt:lpstr>
      <vt:lpstr>De-Morgan’s Law III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82</cp:revision>
  <dcterms:created xsi:type="dcterms:W3CDTF">2012-04-25T07:26:20Z</dcterms:created>
  <dcterms:modified xsi:type="dcterms:W3CDTF">2014-05-01T19:13:28Z</dcterms:modified>
</cp:coreProperties>
</file>