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26" r:id="rId2"/>
    <p:sldId id="302" r:id="rId3"/>
    <p:sldId id="308" r:id="rId4"/>
    <p:sldId id="320" r:id="rId5"/>
    <p:sldId id="322" r:id="rId6"/>
    <p:sldId id="323" r:id="rId7"/>
    <p:sldId id="321" r:id="rId8"/>
    <p:sldId id="319" r:id="rId9"/>
    <p:sldId id="324" r:id="rId10"/>
    <p:sldId id="325" r:id="rId11"/>
    <p:sldId id="28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5" d="100"/>
          <a:sy n="55" d="100"/>
        </p:scale>
        <p:origin x="-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01/05/2014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84648"/>
            <a:ext cx="7543800" cy="1676400"/>
          </a:xfrm>
        </p:spPr>
        <p:txBody>
          <a:bodyPr anchor="b"/>
          <a:lstStyle>
            <a:lvl1pPr algn="ctr">
              <a:defRPr sz="48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762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01/05/2014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8.3: Python Turtle Graphics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160984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64790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Outline the idea of turtle graphics</a:t>
            </a:r>
          </a:p>
          <a:p>
            <a:endParaRPr lang="en-GB" dirty="0" smtClean="0"/>
          </a:p>
          <a:p>
            <a:r>
              <a:rPr lang="en-GB" dirty="0" smtClean="0"/>
              <a:t>Evaluate turtle graphics for learning programming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871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Principles of Turtle Graphics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959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532" y="1916832"/>
            <a:ext cx="3962400" cy="25527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7504" y="335845"/>
            <a:ext cx="4572000" cy="63709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GB" sz="2400" dirty="0" smtClean="0">
                <a:latin typeface="Courier"/>
                <a:cs typeface="Courier"/>
              </a:rPr>
              <a:t>from </a:t>
            </a:r>
            <a:r>
              <a:rPr lang="en-GB" sz="2400" dirty="0">
                <a:latin typeface="Courier"/>
                <a:cs typeface="Courier"/>
              </a:rPr>
              <a:t>turtle import *</a:t>
            </a:r>
          </a:p>
          <a:p>
            <a:r>
              <a:rPr lang="en-GB" sz="2400" dirty="0">
                <a:latin typeface="Courier"/>
                <a:cs typeface="Courier"/>
              </a:rPr>
              <a:t>   </a:t>
            </a:r>
          </a:p>
          <a:p>
            <a:r>
              <a:rPr lang="en-GB" sz="2400" dirty="0" err="1">
                <a:latin typeface="Courier"/>
                <a:cs typeface="Courier"/>
              </a:rPr>
              <a:t>pencolor</a:t>
            </a:r>
            <a:r>
              <a:rPr lang="en-GB" sz="2400" dirty="0">
                <a:latin typeface="Courier"/>
                <a:cs typeface="Courier"/>
              </a:rPr>
              <a:t>('red')</a:t>
            </a:r>
          </a:p>
          <a:p>
            <a:r>
              <a:rPr lang="en-GB" sz="2400" dirty="0" err="1">
                <a:latin typeface="Courier"/>
                <a:cs typeface="Courier"/>
              </a:rPr>
              <a:t>pensize</a:t>
            </a:r>
            <a:r>
              <a:rPr lang="en-GB" sz="2400" dirty="0">
                <a:latin typeface="Courier"/>
                <a:cs typeface="Courier"/>
              </a:rPr>
              <a:t>(5)</a:t>
            </a:r>
          </a:p>
          <a:p>
            <a:r>
              <a:rPr lang="en-GB" sz="2400" dirty="0" err="1">
                <a:latin typeface="Courier"/>
                <a:cs typeface="Courier"/>
              </a:rPr>
              <a:t>fillcolor</a:t>
            </a:r>
            <a:r>
              <a:rPr lang="en-GB" sz="2400" dirty="0">
                <a:latin typeface="Courier"/>
                <a:cs typeface="Courier"/>
              </a:rPr>
              <a:t>('yellow')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begin_fill</a:t>
            </a:r>
            <a:r>
              <a:rPr lang="en-GB" sz="2400" dirty="0">
                <a:latin typeface="Courier"/>
                <a:cs typeface="Courier"/>
              </a:rPr>
              <a:t>() </a:t>
            </a:r>
            <a:endParaRPr lang="en-GB" sz="2400" dirty="0" smtClean="0">
              <a:latin typeface="Courier"/>
              <a:cs typeface="Courier"/>
            </a:endParaRPr>
          </a:p>
          <a:p>
            <a:r>
              <a:rPr lang="en-GB" sz="2400" dirty="0" smtClean="0">
                <a:latin typeface="Courier"/>
                <a:cs typeface="Courier"/>
              </a:rPr>
              <a:t>forward</a:t>
            </a:r>
            <a:r>
              <a:rPr lang="en-GB" sz="2400" dirty="0">
                <a:latin typeface="Courier"/>
                <a:cs typeface="Courier"/>
              </a:rPr>
              <a:t>(80), left(120)</a:t>
            </a:r>
          </a:p>
          <a:p>
            <a:r>
              <a:rPr lang="en-GB" sz="2400" dirty="0">
                <a:latin typeface="Courier"/>
                <a:cs typeface="Courier"/>
              </a:rPr>
              <a:t>forward(80), left(120)</a:t>
            </a:r>
          </a:p>
          <a:p>
            <a:r>
              <a:rPr lang="en-GB" sz="2400" dirty="0">
                <a:latin typeface="Courier"/>
                <a:cs typeface="Courier"/>
              </a:rPr>
              <a:t>forward(80), left(120)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penup</a:t>
            </a:r>
            <a:r>
              <a:rPr lang="en-GB" sz="2400" dirty="0">
                <a:latin typeface="Courier"/>
                <a:cs typeface="Courier"/>
              </a:rPr>
              <a:t>()</a:t>
            </a:r>
          </a:p>
          <a:p>
            <a:r>
              <a:rPr lang="en-GB" sz="2400" dirty="0">
                <a:latin typeface="Courier"/>
                <a:cs typeface="Courier"/>
              </a:rPr>
              <a:t>forward(150)</a:t>
            </a:r>
          </a:p>
          <a:p>
            <a:r>
              <a:rPr lang="en-GB" sz="2400" dirty="0">
                <a:latin typeface="Courier"/>
                <a:cs typeface="Courier"/>
              </a:rPr>
              <a:t>circle(80)</a:t>
            </a:r>
          </a:p>
          <a:p>
            <a:r>
              <a:rPr lang="en-GB" sz="2400" dirty="0" err="1">
                <a:latin typeface="Courier"/>
                <a:cs typeface="Courier"/>
              </a:rPr>
              <a:t>end_fill</a:t>
            </a:r>
            <a:r>
              <a:rPr lang="en-GB" sz="2400" dirty="0">
                <a:latin typeface="Courier"/>
                <a:cs typeface="Courier"/>
              </a:rPr>
              <a:t>(</a:t>
            </a:r>
            <a:r>
              <a:rPr lang="en-GB" sz="2400" dirty="0" smtClean="0">
                <a:latin typeface="Courier"/>
                <a:cs typeface="Courier"/>
              </a:rPr>
              <a:t>)</a:t>
            </a:r>
            <a:endParaRPr lang="en-GB" sz="2400" dirty="0">
              <a:latin typeface="Courier"/>
              <a:cs typeface="Courier"/>
            </a:endParaRP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done()</a:t>
            </a:r>
          </a:p>
        </p:txBody>
      </p:sp>
    </p:spTree>
    <p:extLst>
      <p:ext uri="{BB962C8B-B14F-4D97-AF65-F5344CB8AC3E}">
        <p14:creationId xmlns:p14="http://schemas.microsoft.com/office/powerpoint/2010/main" val="2910643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7504" y="335845"/>
            <a:ext cx="4572000" cy="63709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GB" sz="2400" dirty="0" smtClean="0">
                <a:latin typeface="Courier"/>
                <a:cs typeface="Courier"/>
              </a:rPr>
              <a:t>from </a:t>
            </a:r>
            <a:r>
              <a:rPr lang="en-GB" sz="2400" dirty="0">
                <a:latin typeface="Courier"/>
                <a:cs typeface="Courier"/>
              </a:rPr>
              <a:t>turtle import *</a:t>
            </a:r>
          </a:p>
          <a:p>
            <a:r>
              <a:rPr lang="en-GB" sz="2400" dirty="0">
                <a:latin typeface="Courier"/>
                <a:cs typeface="Courier"/>
              </a:rPr>
              <a:t>   </a:t>
            </a:r>
          </a:p>
          <a:p>
            <a:r>
              <a:rPr lang="en-GB" sz="2400" dirty="0" err="1">
                <a:latin typeface="Courier"/>
                <a:cs typeface="Courier"/>
              </a:rPr>
              <a:t>pencolor</a:t>
            </a:r>
            <a:r>
              <a:rPr lang="en-GB" sz="2400" dirty="0">
                <a:latin typeface="Courier"/>
                <a:cs typeface="Courier"/>
              </a:rPr>
              <a:t>('red')</a:t>
            </a:r>
          </a:p>
          <a:p>
            <a:r>
              <a:rPr lang="en-GB" sz="2400" dirty="0" err="1">
                <a:latin typeface="Courier"/>
                <a:cs typeface="Courier"/>
              </a:rPr>
              <a:t>pensize</a:t>
            </a:r>
            <a:r>
              <a:rPr lang="en-GB" sz="2400" dirty="0">
                <a:latin typeface="Courier"/>
                <a:cs typeface="Courier"/>
              </a:rPr>
              <a:t>(5)</a:t>
            </a:r>
          </a:p>
          <a:p>
            <a:r>
              <a:rPr lang="en-GB" sz="2400" dirty="0" err="1">
                <a:latin typeface="Courier"/>
                <a:cs typeface="Courier"/>
              </a:rPr>
              <a:t>fillcolor</a:t>
            </a:r>
            <a:r>
              <a:rPr lang="en-GB" sz="2400" dirty="0">
                <a:latin typeface="Courier"/>
                <a:cs typeface="Courier"/>
              </a:rPr>
              <a:t>('yellow')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begin_fill</a:t>
            </a:r>
            <a:r>
              <a:rPr lang="en-GB" sz="2400" dirty="0">
                <a:latin typeface="Courier"/>
                <a:cs typeface="Courier"/>
              </a:rPr>
              <a:t>() </a:t>
            </a:r>
            <a:endParaRPr lang="en-GB" sz="2400" dirty="0" smtClean="0">
              <a:latin typeface="Courier"/>
              <a:cs typeface="Courier"/>
            </a:endParaRPr>
          </a:p>
          <a:p>
            <a:r>
              <a:rPr lang="en-GB" sz="2400" dirty="0" smtClean="0">
                <a:latin typeface="Courier"/>
                <a:cs typeface="Courier"/>
              </a:rPr>
              <a:t>forward</a:t>
            </a:r>
            <a:r>
              <a:rPr lang="en-GB" sz="2400" dirty="0">
                <a:latin typeface="Courier"/>
                <a:cs typeface="Courier"/>
              </a:rPr>
              <a:t>(80), left(120)</a:t>
            </a:r>
          </a:p>
          <a:p>
            <a:r>
              <a:rPr lang="en-GB" sz="2400" dirty="0">
                <a:latin typeface="Courier"/>
                <a:cs typeface="Courier"/>
              </a:rPr>
              <a:t>forward(80), left(120)</a:t>
            </a:r>
          </a:p>
          <a:p>
            <a:r>
              <a:rPr lang="en-GB" sz="2400" dirty="0">
                <a:latin typeface="Courier"/>
                <a:cs typeface="Courier"/>
              </a:rPr>
              <a:t>forward(80), left(120)</a:t>
            </a: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 err="1">
                <a:latin typeface="Courier"/>
                <a:cs typeface="Courier"/>
              </a:rPr>
              <a:t>penup</a:t>
            </a:r>
            <a:r>
              <a:rPr lang="en-GB" sz="2400" dirty="0">
                <a:latin typeface="Courier"/>
                <a:cs typeface="Courier"/>
              </a:rPr>
              <a:t>()</a:t>
            </a:r>
          </a:p>
          <a:p>
            <a:r>
              <a:rPr lang="en-GB" sz="2400" dirty="0">
                <a:latin typeface="Courier"/>
                <a:cs typeface="Courier"/>
              </a:rPr>
              <a:t>forward(150)</a:t>
            </a:r>
          </a:p>
          <a:p>
            <a:r>
              <a:rPr lang="en-GB" sz="2400" dirty="0">
                <a:latin typeface="Courier"/>
                <a:cs typeface="Courier"/>
              </a:rPr>
              <a:t>circle(80)</a:t>
            </a:r>
          </a:p>
          <a:p>
            <a:r>
              <a:rPr lang="en-GB" sz="2400" dirty="0" err="1">
                <a:latin typeface="Courier"/>
                <a:cs typeface="Courier"/>
              </a:rPr>
              <a:t>end_fill</a:t>
            </a:r>
            <a:r>
              <a:rPr lang="en-GB" sz="2400" dirty="0">
                <a:latin typeface="Courier"/>
                <a:cs typeface="Courier"/>
              </a:rPr>
              <a:t>(</a:t>
            </a:r>
            <a:r>
              <a:rPr lang="en-GB" sz="2400" dirty="0" smtClean="0">
                <a:latin typeface="Courier"/>
                <a:cs typeface="Courier"/>
              </a:rPr>
              <a:t>)</a:t>
            </a:r>
            <a:endParaRPr lang="en-GB" sz="2400" dirty="0">
              <a:latin typeface="Courier"/>
              <a:cs typeface="Courier"/>
            </a:endParaRPr>
          </a:p>
          <a:p>
            <a:endParaRPr lang="en-GB" sz="2400" dirty="0">
              <a:latin typeface="Courier"/>
              <a:cs typeface="Courier"/>
            </a:endParaRPr>
          </a:p>
          <a:p>
            <a:r>
              <a:rPr lang="en-GB" sz="2400" dirty="0">
                <a:latin typeface="Courier"/>
                <a:cs typeface="Courier"/>
              </a:rPr>
              <a:t>done()</a:t>
            </a:r>
          </a:p>
        </p:txBody>
      </p:sp>
      <p:sp>
        <p:nvSpPr>
          <p:cNvPr id="2" name="Line Callout 2 1"/>
          <p:cNvSpPr/>
          <p:nvPr/>
        </p:nvSpPr>
        <p:spPr>
          <a:xfrm>
            <a:off x="5652120" y="908720"/>
            <a:ext cx="2304256" cy="100811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0091"/>
              <a:gd name="adj6" fmla="val -99251"/>
            </a:avLst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  <a:latin typeface="Arial"/>
                <a:cs typeface="Arial"/>
              </a:rPr>
              <a:t>Pen size </a:t>
            </a:r>
            <a:r>
              <a:rPr lang="en-GB" sz="2800" smtClean="0">
                <a:solidFill>
                  <a:srgbClr val="FF0000"/>
                </a:solidFill>
                <a:latin typeface="Arial"/>
                <a:cs typeface="Arial"/>
              </a:rPr>
              <a:t>and colour</a:t>
            </a:r>
            <a:endParaRPr lang="en-GB" sz="2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4" name="Line Callout 2 3"/>
          <p:cNvSpPr/>
          <p:nvPr/>
        </p:nvSpPr>
        <p:spPr>
          <a:xfrm>
            <a:off x="6012160" y="2420888"/>
            <a:ext cx="2304256" cy="100811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4847"/>
              <a:gd name="adj6" fmla="val -74543"/>
            </a:avLst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  <a:latin typeface="Arial"/>
                <a:cs typeface="Arial"/>
              </a:rPr>
              <a:t>Turtle movement</a:t>
            </a:r>
            <a:endParaRPr lang="en-GB" sz="2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5" name="Line Callout 2 4"/>
          <p:cNvSpPr/>
          <p:nvPr/>
        </p:nvSpPr>
        <p:spPr>
          <a:xfrm>
            <a:off x="6012160" y="3933056"/>
            <a:ext cx="2304256" cy="100811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14864"/>
              <a:gd name="adj6" fmla="val -147400"/>
            </a:avLst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  <a:latin typeface="Arial"/>
                <a:cs typeface="Arial"/>
              </a:rPr>
              <a:t>Fill</a:t>
            </a:r>
            <a:r>
              <a:rPr lang="en-GB" sz="28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GB" sz="2800" dirty="0" smtClean="0">
                <a:solidFill>
                  <a:srgbClr val="FF0000"/>
                </a:solidFill>
                <a:latin typeface="Arial"/>
                <a:cs typeface="Arial"/>
              </a:rPr>
              <a:t>– start and end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267744" y="4149080"/>
            <a:ext cx="3384376" cy="15121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Line Callout 2 8"/>
          <p:cNvSpPr/>
          <p:nvPr/>
        </p:nvSpPr>
        <p:spPr>
          <a:xfrm>
            <a:off x="6012160" y="5229200"/>
            <a:ext cx="2304256" cy="64807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80591"/>
              <a:gd name="adj6" fmla="val -180977"/>
            </a:avLst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  <a:latin typeface="Arial"/>
                <a:cs typeface="Arial"/>
              </a:rPr>
              <a:t>Stop drawing</a:t>
            </a:r>
            <a:endParaRPr lang="en-GB" sz="28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8137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Documentation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See chapter 23 of Python library</a:t>
            </a:r>
          </a:p>
          <a:p>
            <a:pPr lvl="1"/>
            <a:r>
              <a:rPr lang="en-GB" dirty="0" smtClean="0"/>
              <a:t>Functions: simpler, as shown</a:t>
            </a:r>
          </a:p>
          <a:p>
            <a:pPr lvl="1"/>
            <a:r>
              <a:rPr lang="en-GB" dirty="0" smtClean="0"/>
              <a:t>Object-orient methods: more flexible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Simplified extract in the practical sheet </a:t>
            </a:r>
          </a:p>
          <a:p>
            <a:pPr lvl="1"/>
            <a:r>
              <a:rPr lang="en-GB" dirty="0" smtClean="0"/>
              <a:t>Omits synonyms</a:t>
            </a:r>
          </a:p>
          <a:p>
            <a:pPr lvl="1"/>
            <a:r>
              <a:rPr lang="en-GB" dirty="0" smtClean="0"/>
              <a:t>More complex features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1140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836712"/>
            <a:ext cx="7543800" cy="3096344"/>
          </a:xfrm>
        </p:spPr>
        <p:txBody>
          <a:bodyPr/>
          <a:lstStyle/>
          <a:p>
            <a:r>
              <a:rPr lang="en-GB" dirty="0" smtClean="0"/>
              <a:t>How Useful Is Turtle Graphics?</a:t>
            </a:r>
            <a:endParaRPr lang="en-GB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Could use turtle graphics as an introductions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2398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Advantages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340768"/>
            <a:ext cx="7620000" cy="4536157"/>
          </a:xfrm>
        </p:spPr>
        <p:txBody>
          <a:bodyPr/>
          <a:lstStyle/>
          <a:p>
            <a:r>
              <a:rPr lang="en-GB" dirty="0" smtClean="0"/>
              <a:t>Visual</a:t>
            </a:r>
          </a:p>
          <a:p>
            <a:pPr lvl="1"/>
            <a:r>
              <a:rPr lang="en-GB" dirty="0" smtClean="0"/>
              <a:t>Picture and simple animation</a:t>
            </a:r>
          </a:p>
          <a:p>
            <a:pPr lvl="1"/>
            <a:r>
              <a:rPr lang="en-GB" dirty="0" smtClean="0"/>
              <a:t>Text I/O included</a:t>
            </a:r>
          </a:p>
          <a:p>
            <a:pPr lvl="1"/>
            <a:r>
              <a:rPr lang="en-GB" dirty="0" smtClean="0"/>
              <a:t>Not really for graphical UI or games</a:t>
            </a:r>
          </a:p>
          <a:p>
            <a:endParaRPr lang="en-GB" dirty="0" smtClean="0"/>
          </a:p>
          <a:p>
            <a:r>
              <a:rPr lang="en-GB" dirty="0" smtClean="0"/>
              <a:t>Problem solving and creativity</a:t>
            </a:r>
          </a:p>
          <a:p>
            <a:pPr lvl="1"/>
            <a:endParaRPr lang="en-GB" dirty="0"/>
          </a:p>
          <a:p>
            <a:r>
              <a:rPr lang="en-GB" dirty="0" smtClean="0"/>
              <a:t>Functions</a:t>
            </a:r>
          </a:p>
          <a:p>
            <a:pPr lvl="1"/>
            <a:r>
              <a:rPr lang="en-GB" dirty="0" smtClean="0"/>
              <a:t>Obvious need for decomposition into functions</a:t>
            </a:r>
          </a:p>
        </p:txBody>
      </p:sp>
    </p:spTree>
    <p:extLst>
      <p:ext uri="{BB962C8B-B14F-4D97-AF65-F5344CB8AC3E}">
        <p14:creationId xmlns:p14="http://schemas.microsoft.com/office/powerpoint/2010/main" val="3331795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Limitations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Less focus on variables: very important concept</a:t>
            </a:r>
          </a:p>
          <a:p>
            <a:r>
              <a:rPr lang="en-GB" dirty="0" smtClean="0"/>
              <a:t>Many problems can be solved (badly) without control structures (if and loops)</a:t>
            </a:r>
          </a:p>
          <a:p>
            <a:r>
              <a:rPr lang="en-GB" dirty="0" smtClean="0"/>
              <a:t>Not a great match to GCSE syllabus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173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Challenge Problems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68413"/>
            <a:ext cx="7620000" cy="4608512"/>
          </a:xfrm>
        </p:spPr>
        <p:txBody>
          <a:bodyPr/>
          <a:lstStyle/>
          <a:p>
            <a:r>
              <a:rPr lang="en-GB" dirty="0" smtClean="0"/>
              <a:t>Handle shapes as data</a:t>
            </a:r>
          </a:p>
          <a:p>
            <a:pPr lvl="1"/>
            <a:r>
              <a:rPr lang="en-GB" dirty="0" smtClean="0"/>
              <a:t>Save in file</a:t>
            </a:r>
          </a:p>
          <a:p>
            <a:pPr lvl="1"/>
            <a:r>
              <a:rPr lang="en-GB" dirty="0" smtClean="0"/>
              <a:t>E.g. ['square', 100, 30, 40] – size, x, y</a:t>
            </a:r>
          </a:p>
          <a:p>
            <a:endParaRPr lang="en-GB" dirty="0" smtClean="0"/>
          </a:p>
          <a:p>
            <a:r>
              <a:rPr lang="en-GB" dirty="0" smtClean="0"/>
              <a:t>Do transformations on shapes</a:t>
            </a:r>
          </a:p>
          <a:p>
            <a:pPr lvl="1"/>
            <a:r>
              <a:rPr lang="en-GB" dirty="0" smtClean="0"/>
              <a:t>Rotate</a:t>
            </a:r>
          </a:p>
          <a:p>
            <a:pPr lvl="1"/>
            <a:r>
              <a:rPr lang="en-GB" dirty="0" smtClean="0"/>
              <a:t>Reflect</a:t>
            </a:r>
          </a:p>
          <a:p>
            <a:endParaRPr lang="en-GB" dirty="0" smtClean="0"/>
          </a:p>
          <a:p>
            <a:r>
              <a:rPr lang="en-GB" dirty="0" smtClean="0"/>
              <a:t>Display data</a:t>
            </a:r>
          </a:p>
          <a:p>
            <a:pPr lvl="1"/>
            <a:r>
              <a:rPr lang="en-GB" dirty="0" smtClean="0"/>
              <a:t>E.g. bar or line graph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0244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Turtle graphics is simple and visual</a:t>
            </a:r>
          </a:p>
          <a:p>
            <a:endParaRPr lang="en-GB" dirty="0" smtClean="0"/>
          </a:p>
          <a:p>
            <a:r>
              <a:rPr lang="en-GB" dirty="0" smtClean="0"/>
              <a:t>Consider it as an alternative route for transition between visual (e.g. Scratch) and textual programming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3610</TotalTime>
  <Words>359</Words>
  <Application>Microsoft Macintosh PowerPoint</Application>
  <PresentationFormat>On-screen Show (4:3)</PresentationFormat>
  <Paragraphs>87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Newsprint</vt:lpstr>
      <vt:lpstr>Programming for GCSE Topic 8.3: Python Turtle Graphics</vt:lpstr>
      <vt:lpstr>Aims</vt:lpstr>
      <vt:lpstr>Principles of Turtle Graphics</vt:lpstr>
      <vt:lpstr>PowerPoint Presentation</vt:lpstr>
      <vt:lpstr>PowerPoint Presentation</vt:lpstr>
      <vt:lpstr>Documentation</vt:lpstr>
      <vt:lpstr>How Useful Is Turtle Graphics?</vt:lpstr>
      <vt:lpstr>Advantages</vt:lpstr>
      <vt:lpstr>Limitations</vt:lpstr>
      <vt:lpstr>Example Challenge Problems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73</cp:revision>
  <dcterms:created xsi:type="dcterms:W3CDTF">2012-04-25T07:26:20Z</dcterms:created>
  <dcterms:modified xsi:type="dcterms:W3CDTF">2014-05-01T19:12:10Z</dcterms:modified>
</cp:coreProperties>
</file>