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28" r:id="rId2"/>
    <p:sldId id="302" r:id="rId3"/>
    <p:sldId id="320" r:id="rId4"/>
    <p:sldId id="308" r:id="rId5"/>
    <p:sldId id="326" r:id="rId6"/>
    <p:sldId id="327" r:id="rId7"/>
    <p:sldId id="325" r:id="rId8"/>
    <p:sldId id="321" r:id="rId9"/>
    <p:sldId id="322" r:id="rId10"/>
    <p:sldId id="323" r:id="rId11"/>
    <p:sldId id="324" r:id="rId12"/>
    <p:sldId id="317" r:id="rId13"/>
    <p:sldId id="318" r:id="rId14"/>
    <p:sldId id="28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55" d="100"/>
          <a:sy n="55" d="100"/>
        </p:scale>
        <p:origin x="-4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1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8.2: Pseudo Code and Flowcharts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335503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338169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Design: what it about?</a:t>
            </a:r>
          </a:p>
          <a:p>
            <a:r>
              <a:rPr lang="en-GB" dirty="0" smtClean="0"/>
              <a:t>Pseudo code</a:t>
            </a:r>
          </a:p>
          <a:p>
            <a:r>
              <a:rPr lang="en-GB" dirty="0" smtClean="0"/>
              <a:t>Flowcharts</a:t>
            </a:r>
          </a:p>
          <a:p>
            <a:r>
              <a:rPr lang="en-GB" dirty="0" smtClean="0"/>
              <a:t>My views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279028"/>
            <a:ext cx="5897862" cy="32219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Design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Plan</a:t>
            </a:r>
          </a:p>
          <a:p>
            <a:pPr lvl="1"/>
            <a:r>
              <a:rPr lang="en-GB" dirty="0" smtClean="0"/>
              <a:t>Before you build</a:t>
            </a:r>
          </a:p>
          <a:p>
            <a:pPr lvl="1"/>
            <a:r>
              <a:rPr lang="en-GB" dirty="0" smtClean="0"/>
              <a:t>How for s/w?</a:t>
            </a:r>
          </a:p>
          <a:p>
            <a:endParaRPr lang="en-GB" dirty="0"/>
          </a:p>
          <a:p>
            <a:r>
              <a:rPr lang="en-GB" dirty="0" smtClean="0"/>
              <a:t>Software is a description!</a:t>
            </a:r>
          </a:p>
          <a:p>
            <a:endParaRPr lang="en-GB" dirty="0"/>
          </a:p>
          <a:p>
            <a:r>
              <a:rPr lang="en-GB" dirty="0" smtClean="0"/>
              <a:t>Steps towards a solution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6878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Pseudo Code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959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Pseudo Code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Careless or informal code</a:t>
            </a:r>
          </a:p>
          <a:p>
            <a:r>
              <a:rPr lang="en-GB" dirty="0" smtClean="0"/>
              <a:t>Useful for</a:t>
            </a:r>
          </a:p>
          <a:p>
            <a:pPr lvl="1"/>
            <a:r>
              <a:rPr lang="en-GB" dirty="0" smtClean="0"/>
              <a:t>Making a start</a:t>
            </a:r>
          </a:p>
          <a:p>
            <a:pPr lvl="1"/>
            <a:r>
              <a:rPr lang="en-GB" dirty="0" smtClean="0"/>
              <a:t>Breaking a problem done (i.e. design)</a:t>
            </a:r>
          </a:p>
          <a:p>
            <a:pPr lvl="1"/>
            <a:r>
              <a:rPr lang="en-GB" dirty="0" smtClean="0"/>
              <a:t>Algorithms without code</a:t>
            </a:r>
          </a:p>
          <a:p>
            <a:pPr lvl="1"/>
            <a:endParaRPr lang="en-GB" dirty="0"/>
          </a:p>
          <a:p>
            <a:r>
              <a:rPr lang="en-GB" dirty="0" smtClean="0"/>
              <a:t>AQA has defined a syntax</a:t>
            </a:r>
          </a:p>
          <a:p>
            <a:pPr lvl="1"/>
            <a:r>
              <a:rPr lang="en-GB" i="1" dirty="0" smtClean="0"/>
              <a:t>Does this miss the point?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004741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Example: Shopping List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52400" y="1556792"/>
            <a:ext cx="8196064" cy="49685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  <a:tabLst>
                <a:tab pos="357188" algn="l"/>
                <a:tab pos="712788" algn="l"/>
              </a:tabLst>
            </a:pPr>
            <a:r>
              <a:rPr lang="en-GB" dirty="0" smtClean="0">
                <a:latin typeface="+mn-lt"/>
                <a:cs typeface="Courier"/>
              </a:rPr>
              <a:t>initialise shopping list and list of purchase</a:t>
            </a:r>
          </a:p>
          <a:p>
            <a:pPr marL="0" indent="0">
              <a:buNone/>
              <a:tabLst>
                <a:tab pos="357188" algn="l"/>
                <a:tab pos="712788" algn="l"/>
              </a:tabLst>
            </a:pPr>
            <a:r>
              <a:rPr lang="en-GB" dirty="0" smtClean="0">
                <a:latin typeface="+mn-lt"/>
                <a:cs typeface="Courier"/>
              </a:rPr>
              <a:t>forever</a:t>
            </a:r>
          </a:p>
          <a:p>
            <a:pPr marL="0" indent="0">
              <a:buNone/>
              <a:tabLst>
                <a:tab pos="357188" algn="l"/>
                <a:tab pos="712788" algn="l"/>
              </a:tabLst>
            </a:pPr>
            <a:r>
              <a:rPr lang="en-GB" dirty="0">
                <a:cs typeface="Courier"/>
              </a:rPr>
              <a:t>	</a:t>
            </a:r>
            <a:r>
              <a:rPr lang="en-GB" dirty="0" smtClean="0">
                <a:cs typeface="Courier"/>
              </a:rPr>
              <a:t>get command</a:t>
            </a:r>
          </a:p>
          <a:p>
            <a:pPr marL="0" indent="0">
              <a:buNone/>
              <a:tabLst>
                <a:tab pos="357188" algn="l"/>
                <a:tab pos="712788" algn="l"/>
              </a:tabLst>
            </a:pPr>
            <a:r>
              <a:rPr lang="en-GB" dirty="0">
                <a:latin typeface="+mn-lt"/>
                <a:cs typeface="Courier"/>
              </a:rPr>
              <a:t>	</a:t>
            </a:r>
            <a:r>
              <a:rPr lang="en-GB" dirty="0" smtClean="0">
                <a:latin typeface="+mn-lt"/>
                <a:cs typeface="Courier"/>
              </a:rPr>
              <a:t>if command is 'add'</a:t>
            </a:r>
          </a:p>
          <a:p>
            <a:pPr marL="0" indent="0">
              <a:buNone/>
              <a:tabLst>
                <a:tab pos="357188" algn="l"/>
                <a:tab pos="712788" algn="l"/>
              </a:tabLst>
            </a:pPr>
            <a:r>
              <a:rPr lang="en-GB" dirty="0">
                <a:cs typeface="Courier"/>
              </a:rPr>
              <a:t>	</a:t>
            </a:r>
            <a:r>
              <a:rPr lang="en-GB" dirty="0" smtClean="0">
                <a:cs typeface="Courier"/>
              </a:rPr>
              <a:t>	get item and add it to shopping list</a:t>
            </a:r>
          </a:p>
          <a:p>
            <a:pPr marL="0" indent="0">
              <a:buNone/>
              <a:tabLst>
                <a:tab pos="357188" algn="l"/>
                <a:tab pos="712788" algn="l"/>
              </a:tabLst>
            </a:pPr>
            <a:r>
              <a:rPr lang="en-GB" dirty="0">
                <a:latin typeface="+mn-lt"/>
                <a:cs typeface="Courier"/>
              </a:rPr>
              <a:t>	</a:t>
            </a:r>
            <a:r>
              <a:rPr lang="en-GB" dirty="0" smtClean="0">
                <a:latin typeface="+mn-lt"/>
                <a:cs typeface="Courier"/>
              </a:rPr>
              <a:t>if command is 'buy'</a:t>
            </a:r>
          </a:p>
          <a:p>
            <a:pPr marL="0" indent="0">
              <a:buNone/>
              <a:tabLst>
                <a:tab pos="357188" algn="l"/>
                <a:tab pos="712788" algn="l"/>
              </a:tabLst>
            </a:pPr>
            <a:r>
              <a:rPr lang="en-GB" dirty="0">
                <a:cs typeface="Courier"/>
              </a:rPr>
              <a:t>	</a:t>
            </a:r>
            <a:r>
              <a:rPr lang="en-GB" dirty="0" smtClean="0">
                <a:cs typeface="Courier"/>
              </a:rPr>
              <a:t>	get item; transfer from shopping to purchase list</a:t>
            </a:r>
          </a:p>
          <a:p>
            <a:pPr marL="0" indent="0">
              <a:buNone/>
              <a:tabLst>
                <a:tab pos="357188" algn="l"/>
                <a:tab pos="712788" algn="l"/>
              </a:tabLst>
            </a:pPr>
            <a:r>
              <a:rPr lang="en-GB" dirty="0">
                <a:latin typeface="+mn-lt"/>
                <a:cs typeface="Courier"/>
              </a:rPr>
              <a:t>	</a:t>
            </a:r>
            <a:r>
              <a:rPr lang="en-GB" dirty="0" smtClean="0">
                <a:latin typeface="+mn-lt"/>
                <a:cs typeface="Courier"/>
              </a:rPr>
              <a:t>if command is 'print'</a:t>
            </a:r>
          </a:p>
          <a:p>
            <a:pPr marL="0" indent="0">
              <a:buNone/>
              <a:tabLst>
                <a:tab pos="357188" algn="l"/>
                <a:tab pos="712788" algn="l"/>
              </a:tabLst>
            </a:pPr>
            <a:r>
              <a:rPr lang="en-GB" dirty="0">
                <a:cs typeface="Courier"/>
              </a:rPr>
              <a:t>	</a:t>
            </a:r>
            <a:r>
              <a:rPr lang="en-GB" dirty="0" smtClean="0">
                <a:cs typeface="Courier"/>
              </a:rPr>
              <a:t>	print both lists</a:t>
            </a:r>
            <a:endParaRPr lang="en-GB" dirty="0" smtClean="0">
              <a:latin typeface="+mn-lt"/>
              <a:cs typeface="Courier"/>
            </a:endParaRPr>
          </a:p>
          <a:p>
            <a:pPr marL="0" indent="0">
              <a:buNone/>
              <a:tabLst>
                <a:tab pos="357188" algn="l"/>
                <a:tab pos="712788" algn="l"/>
              </a:tabLst>
            </a:pPr>
            <a:endParaRPr lang="en-GB" dirty="0">
              <a:latin typeface="+mn-lt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614237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2448272"/>
          </a:xfrm>
        </p:spPr>
        <p:txBody>
          <a:bodyPr/>
          <a:lstStyle/>
          <a:p>
            <a:r>
              <a:rPr lang="en-GB" sz="4800" dirty="0" smtClean="0"/>
              <a:t>Flowcharts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0202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Statement Block</a:t>
            </a:r>
          </a:p>
        </p:txBody>
      </p:sp>
      <p:sp>
        <p:nvSpPr>
          <p:cNvPr id="716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4191000" cy="4648200"/>
          </a:xfrm>
        </p:spPr>
        <p:txBody>
          <a:bodyPr/>
          <a:lstStyle/>
          <a:p>
            <a:r>
              <a:rPr lang="en-GB"/>
              <a:t>Group of instructions</a:t>
            </a:r>
          </a:p>
          <a:p>
            <a:r>
              <a:rPr lang="en-GB"/>
              <a:t>No jumps</a:t>
            </a:r>
          </a:p>
          <a:p>
            <a:r>
              <a:rPr lang="en-GB" i="1">
                <a:solidFill>
                  <a:srgbClr val="FF0000"/>
                </a:solidFill>
              </a:rPr>
              <a:t>Comments!</a:t>
            </a:r>
          </a:p>
          <a:p>
            <a:endParaRPr lang="en-GB"/>
          </a:p>
          <a:p>
            <a:r>
              <a:rPr lang="en-GB"/>
              <a:t>Arrows implicit</a:t>
            </a:r>
          </a:p>
          <a:p>
            <a:pPr lvl="1"/>
            <a:r>
              <a:rPr lang="en-GB"/>
              <a:t>downwards</a:t>
            </a:r>
          </a:p>
          <a:p>
            <a:pPr lvl="1"/>
            <a:r>
              <a:rPr lang="en-GB"/>
              <a:t>across</a:t>
            </a:r>
          </a:p>
          <a:p>
            <a:endParaRPr lang="en-GB" i="1">
              <a:solidFill>
                <a:srgbClr val="FF0000"/>
              </a:solidFill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5410200" y="3352800"/>
            <a:ext cx="1676400" cy="6858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685" name="Line 5"/>
          <p:cNvSpPr>
            <a:spLocks noChangeShapeType="1"/>
          </p:cNvSpPr>
          <p:nvPr/>
        </p:nvSpPr>
        <p:spPr bwMode="auto">
          <a:xfrm>
            <a:off x="6248400" y="4038600"/>
            <a:ext cx="0" cy="457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1686" name="Line 6"/>
          <p:cNvSpPr>
            <a:spLocks noChangeShapeType="1"/>
          </p:cNvSpPr>
          <p:nvPr/>
        </p:nvSpPr>
        <p:spPr bwMode="auto">
          <a:xfrm>
            <a:off x="6248400" y="2895600"/>
            <a:ext cx="0" cy="457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5463436" y="3471391"/>
            <a:ext cx="15568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description</a:t>
            </a:r>
          </a:p>
        </p:txBody>
      </p:sp>
      <p:sp>
        <p:nvSpPr>
          <p:cNvPr id="71688" name="Line 8"/>
          <p:cNvSpPr>
            <a:spLocks noChangeShapeType="1"/>
          </p:cNvSpPr>
          <p:nvPr/>
        </p:nvSpPr>
        <p:spPr bwMode="auto">
          <a:xfrm>
            <a:off x="5867400" y="2362200"/>
            <a:ext cx="0" cy="457200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1689" name="Line 9"/>
          <p:cNvSpPr>
            <a:spLocks noChangeShapeType="1"/>
          </p:cNvSpPr>
          <p:nvPr/>
        </p:nvSpPr>
        <p:spPr bwMode="auto">
          <a:xfrm>
            <a:off x="5867400" y="4648200"/>
            <a:ext cx="0" cy="457200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5152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Decision</a:t>
            </a:r>
          </a:p>
        </p:txBody>
      </p:sp>
      <p:sp>
        <p:nvSpPr>
          <p:cNvPr id="727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3505200" cy="4648200"/>
          </a:xfrm>
        </p:spPr>
        <p:txBody>
          <a:bodyPr/>
          <a:lstStyle/>
          <a:p>
            <a:r>
              <a:rPr lang="en-GB" dirty="0"/>
              <a:t>Choice of two</a:t>
            </a:r>
          </a:p>
          <a:p>
            <a:r>
              <a:rPr lang="en-GB" dirty="0" smtClean="0"/>
              <a:t>If statement</a:t>
            </a:r>
            <a:endParaRPr lang="en-GB" dirty="0"/>
          </a:p>
        </p:txBody>
      </p:sp>
      <p:sp>
        <p:nvSpPr>
          <p:cNvPr id="72708" name="AutoShape 4"/>
          <p:cNvSpPr>
            <a:spLocks noChangeArrowheads="1"/>
          </p:cNvSpPr>
          <p:nvPr/>
        </p:nvSpPr>
        <p:spPr bwMode="auto">
          <a:xfrm>
            <a:off x="6096000" y="2286000"/>
            <a:ext cx="1981200" cy="1066800"/>
          </a:xfrm>
          <a:prstGeom prst="diamond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709" name="Line 5"/>
          <p:cNvSpPr>
            <a:spLocks noChangeShapeType="1"/>
          </p:cNvSpPr>
          <p:nvPr/>
        </p:nvSpPr>
        <p:spPr bwMode="auto">
          <a:xfrm>
            <a:off x="7086600" y="1828800"/>
            <a:ext cx="0" cy="457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>
            <a:off x="5181600" y="2819400"/>
            <a:ext cx="0" cy="1143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 rot="-5400000">
            <a:off x="5638800" y="2362200"/>
            <a:ext cx="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2712" name="Line 8"/>
          <p:cNvSpPr>
            <a:spLocks noChangeShapeType="1"/>
          </p:cNvSpPr>
          <p:nvPr/>
        </p:nvSpPr>
        <p:spPr bwMode="auto">
          <a:xfrm>
            <a:off x="7086600" y="3352800"/>
            <a:ext cx="0" cy="609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>
            <a:off x="4953000" y="3657600"/>
            <a:ext cx="0" cy="457200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2714" name="Line 10"/>
          <p:cNvSpPr>
            <a:spLocks noChangeShapeType="1"/>
          </p:cNvSpPr>
          <p:nvPr/>
        </p:nvSpPr>
        <p:spPr bwMode="auto">
          <a:xfrm>
            <a:off x="6858000" y="3657600"/>
            <a:ext cx="0" cy="457200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2715" name="Line 11"/>
          <p:cNvSpPr>
            <a:spLocks noChangeShapeType="1"/>
          </p:cNvSpPr>
          <p:nvPr/>
        </p:nvSpPr>
        <p:spPr bwMode="auto">
          <a:xfrm>
            <a:off x="6858000" y="1600200"/>
            <a:ext cx="0" cy="457200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2716" name="Text Box 12"/>
          <p:cNvSpPr txBox="1">
            <a:spLocks noChangeArrowheads="1"/>
          </p:cNvSpPr>
          <p:nvPr/>
        </p:nvSpPr>
        <p:spPr bwMode="auto">
          <a:xfrm>
            <a:off x="7162800" y="3352800"/>
            <a:ext cx="6631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000000"/>
                </a:solidFill>
              </a:rPr>
              <a:t>true</a:t>
            </a:r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5257800" y="2362200"/>
            <a:ext cx="7656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8985749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– </a:t>
            </a:r>
            <a:r>
              <a:rPr lang="en-GB" dirty="0" smtClean="0"/>
              <a:t>Largest Value</a:t>
            </a:r>
            <a:endParaRPr lang="en-GB" dirty="0"/>
          </a:p>
        </p:txBody>
      </p:sp>
      <p:sp>
        <p:nvSpPr>
          <p:cNvPr id="7373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3048000" cy="4648200"/>
          </a:xfrm>
        </p:spPr>
        <p:txBody>
          <a:bodyPr/>
          <a:lstStyle/>
          <a:p>
            <a:r>
              <a:rPr lang="en-GB" dirty="0"/>
              <a:t>Input </a:t>
            </a:r>
            <a:r>
              <a:rPr lang="en-GB" dirty="0" smtClean="0"/>
              <a:t>two numbers</a:t>
            </a:r>
          </a:p>
          <a:p>
            <a:r>
              <a:rPr lang="en-GB" dirty="0" smtClean="0"/>
              <a:t>Output largest</a:t>
            </a: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5638800" y="1981200"/>
            <a:ext cx="1524000" cy="5334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733" name="AutoShape 5"/>
          <p:cNvSpPr>
            <a:spLocks noChangeArrowheads="1"/>
          </p:cNvSpPr>
          <p:nvPr/>
        </p:nvSpPr>
        <p:spPr bwMode="auto">
          <a:xfrm>
            <a:off x="5410200" y="2819400"/>
            <a:ext cx="1981200" cy="1066800"/>
          </a:xfrm>
          <a:prstGeom prst="diamond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734" name="Line 6"/>
          <p:cNvSpPr>
            <a:spLocks noChangeShapeType="1"/>
          </p:cNvSpPr>
          <p:nvPr/>
        </p:nvSpPr>
        <p:spPr bwMode="auto">
          <a:xfrm>
            <a:off x="64008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3735" name="Line 7"/>
          <p:cNvSpPr>
            <a:spLocks noChangeShapeType="1"/>
          </p:cNvSpPr>
          <p:nvPr/>
        </p:nvSpPr>
        <p:spPr bwMode="auto">
          <a:xfrm>
            <a:off x="4495800" y="3352799"/>
            <a:ext cx="0" cy="95706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3736" name="Line 8"/>
          <p:cNvSpPr>
            <a:spLocks noChangeShapeType="1"/>
          </p:cNvSpPr>
          <p:nvPr/>
        </p:nvSpPr>
        <p:spPr bwMode="auto">
          <a:xfrm rot="-5400000">
            <a:off x="4953000" y="2895600"/>
            <a:ext cx="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3737" name="Rectangle 9"/>
          <p:cNvSpPr>
            <a:spLocks noChangeArrowheads="1"/>
          </p:cNvSpPr>
          <p:nvPr/>
        </p:nvSpPr>
        <p:spPr bwMode="auto">
          <a:xfrm>
            <a:off x="3779912" y="4309864"/>
            <a:ext cx="1342256" cy="5334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738" name="AutoShape 10"/>
          <p:cNvSpPr>
            <a:spLocks noChangeArrowheads="1"/>
          </p:cNvSpPr>
          <p:nvPr/>
        </p:nvSpPr>
        <p:spPr bwMode="auto">
          <a:xfrm>
            <a:off x="5715000" y="1219200"/>
            <a:ext cx="1371600" cy="457200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739" name="Line 11"/>
          <p:cNvSpPr>
            <a:spLocks noChangeShapeType="1"/>
          </p:cNvSpPr>
          <p:nvPr/>
        </p:nvSpPr>
        <p:spPr bwMode="auto">
          <a:xfrm>
            <a:off x="6400800" y="16764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3740" name="AutoShape 12"/>
          <p:cNvSpPr>
            <a:spLocks noChangeArrowheads="1"/>
          </p:cNvSpPr>
          <p:nvPr/>
        </p:nvSpPr>
        <p:spPr bwMode="auto">
          <a:xfrm>
            <a:off x="5715000" y="5715000"/>
            <a:ext cx="1371600" cy="457200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741" name="Line 13"/>
          <p:cNvSpPr>
            <a:spLocks noChangeShapeType="1"/>
          </p:cNvSpPr>
          <p:nvPr/>
        </p:nvSpPr>
        <p:spPr bwMode="auto">
          <a:xfrm>
            <a:off x="6400800" y="3886200"/>
            <a:ext cx="0" cy="40689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3742" name="Line 14"/>
          <p:cNvSpPr>
            <a:spLocks noChangeShapeType="1"/>
          </p:cNvSpPr>
          <p:nvPr/>
        </p:nvSpPr>
        <p:spPr bwMode="auto">
          <a:xfrm>
            <a:off x="4495800" y="4826496"/>
            <a:ext cx="0" cy="47471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3743" name="Line 15"/>
          <p:cNvSpPr>
            <a:spLocks noChangeShapeType="1"/>
          </p:cNvSpPr>
          <p:nvPr/>
        </p:nvSpPr>
        <p:spPr bwMode="auto">
          <a:xfrm rot="-5400000">
            <a:off x="5448300" y="4348708"/>
            <a:ext cx="0" cy="1905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3744" name="Text Box 16"/>
          <p:cNvSpPr txBox="1">
            <a:spLocks noChangeArrowheads="1"/>
          </p:cNvSpPr>
          <p:nvPr/>
        </p:nvSpPr>
        <p:spPr bwMode="auto">
          <a:xfrm>
            <a:off x="5988050" y="1219200"/>
            <a:ext cx="7232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start</a:t>
            </a:r>
          </a:p>
        </p:txBody>
      </p:sp>
      <p:sp>
        <p:nvSpPr>
          <p:cNvPr id="73745" name="Text Box 17"/>
          <p:cNvSpPr txBox="1">
            <a:spLocks noChangeArrowheads="1"/>
          </p:cNvSpPr>
          <p:nvPr/>
        </p:nvSpPr>
        <p:spPr bwMode="auto">
          <a:xfrm>
            <a:off x="6019800" y="5715000"/>
            <a:ext cx="6977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stop</a:t>
            </a:r>
          </a:p>
        </p:txBody>
      </p:sp>
      <p:sp>
        <p:nvSpPr>
          <p:cNvPr id="73746" name="Text Box 18"/>
          <p:cNvSpPr txBox="1">
            <a:spLocks noChangeArrowheads="1"/>
          </p:cNvSpPr>
          <p:nvPr/>
        </p:nvSpPr>
        <p:spPr bwMode="auto">
          <a:xfrm>
            <a:off x="5652120" y="1981200"/>
            <a:ext cx="14798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input </a:t>
            </a:r>
            <a:r>
              <a:rPr lang="en-GB" sz="2400" dirty="0" smtClean="0">
                <a:solidFill>
                  <a:srgbClr val="000000"/>
                </a:solidFill>
              </a:rPr>
              <a:t>X, Y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73747" name="Text Box 19"/>
          <p:cNvSpPr txBox="1">
            <a:spLocks noChangeArrowheads="1"/>
          </p:cNvSpPr>
          <p:nvPr/>
        </p:nvSpPr>
        <p:spPr bwMode="auto">
          <a:xfrm>
            <a:off x="5918200" y="3124200"/>
            <a:ext cx="10182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X &gt;</a:t>
            </a:r>
            <a:r>
              <a:rPr lang="en-GB" sz="2400" dirty="0" smtClean="0">
                <a:solidFill>
                  <a:srgbClr val="000000"/>
                </a:solidFill>
              </a:rPr>
              <a:t>  Y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73748" name="Text Box 20"/>
          <p:cNvSpPr txBox="1">
            <a:spLocks noChangeArrowheads="1"/>
          </p:cNvSpPr>
          <p:nvPr/>
        </p:nvSpPr>
        <p:spPr bwMode="auto">
          <a:xfrm>
            <a:off x="3923928" y="4335487"/>
            <a:ext cx="10651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print </a:t>
            </a:r>
            <a:r>
              <a:rPr lang="en-GB" sz="2400" dirty="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73749" name="Rectangle 21"/>
          <p:cNvSpPr>
            <a:spLocks noChangeArrowheads="1"/>
          </p:cNvSpPr>
          <p:nvPr/>
        </p:nvSpPr>
        <p:spPr bwMode="auto">
          <a:xfrm>
            <a:off x="5804105" y="4293096"/>
            <a:ext cx="1216167" cy="5334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750" name="Line 22"/>
          <p:cNvSpPr>
            <a:spLocks noChangeShapeType="1"/>
          </p:cNvSpPr>
          <p:nvPr/>
        </p:nvSpPr>
        <p:spPr bwMode="auto">
          <a:xfrm>
            <a:off x="6400800" y="4826496"/>
            <a:ext cx="0" cy="88850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3751" name="Text Box 23"/>
          <p:cNvSpPr txBox="1">
            <a:spLocks noChangeArrowheads="1"/>
          </p:cNvSpPr>
          <p:nvPr/>
        </p:nvSpPr>
        <p:spPr bwMode="auto">
          <a:xfrm>
            <a:off x="5832380" y="4335487"/>
            <a:ext cx="10438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print </a:t>
            </a:r>
            <a:r>
              <a:rPr lang="en-GB" sz="2400" dirty="0">
                <a:solidFill>
                  <a:srgbClr val="000000"/>
                </a:solidFill>
              </a:rPr>
              <a:t>Y</a:t>
            </a:r>
          </a:p>
        </p:txBody>
      </p:sp>
      <p:sp>
        <p:nvSpPr>
          <p:cNvPr id="73752" name="Text Box 24"/>
          <p:cNvSpPr txBox="1">
            <a:spLocks noChangeArrowheads="1"/>
          </p:cNvSpPr>
          <p:nvPr/>
        </p:nvSpPr>
        <p:spPr bwMode="auto">
          <a:xfrm>
            <a:off x="4648200" y="2895600"/>
            <a:ext cx="6631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true</a:t>
            </a:r>
          </a:p>
        </p:txBody>
      </p:sp>
      <p:sp>
        <p:nvSpPr>
          <p:cNvPr id="73753" name="Text Box 25"/>
          <p:cNvSpPr txBox="1">
            <a:spLocks noChangeArrowheads="1"/>
          </p:cNvSpPr>
          <p:nvPr/>
        </p:nvSpPr>
        <p:spPr bwMode="auto">
          <a:xfrm>
            <a:off x="6513513" y="3810000"/>
            <a:ext cx="7656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000000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9666142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170233" y="2967335"/>
            <a:ext cx="92204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en-GB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Quiz – Flowchart for A Loop</a:t>
            </a:r>
            <a:endParaRPr lang="en-GB" dirty="0"/>
          </a:p>
        </p:txBody>
      </p:sp>
      <p:sp>
        <p:nvSpPr>
          <p:cNvPr id="839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half" idx="1"/>
          </p:nvPr>
        </p:nvSpPr>
        <p:spPr>
          <a:xfrm>
            <a:off x="762000" y="1317856"/>
            <a:ext cx="3657600" cy="3767328"/>
          </a:xfrm>
        </p:spPr>
        <p:txBody>
          <a:bodyPr/>
          <a:lstStyle/>
          <a:p>
            <a:r>
              <a:rPr lang="en-GB" dirty="0" smtClean="0"/>
              <a:t>Pseudo code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317856"/>
            <a:ext cx="3657600" cy="3767328"/>
          </a:xfrm>
        </p:spPr>
        <p:txBody>
          <a:bodyPr/>
          <a:lstStyle/>
          <a:p>
            <a:r>
              <a:rPr lang="en-GB" dirty="0" smtClean="0"/>
              <a:t>Equivalent flowchart</a:t>
            </a:r>
            <a:endParaRPr lang="en-GB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336376" y="2734072"/>
            <a:ext cx="3659560" cy="2207096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93725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68363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  <a:tabLst>
                <a:tab pos="357188" algn="l"/>
                <a:tab pos="712788" algn="l"/>
              </a:tabLst>
            </a:pPr>
            <a:r>
              <a:rPr lang="en-GB" dirty="0" smtClean="0">
                <a:cs typeface="Courier"/>
              </a:rPr>
              <a:t>While condition</a:t>
            </a:r>
          </a:p>
          <a:p>
            <a:pPr marL="0" indent="0">
              <a:buFont typeface="Arial" charset="0"/>
              <a:buNone/>
              <a:tabLst>
                <a:tab pos="357188" algn="l"/>
                <a:tab pos="712788" algn="l"/>
              </a:tabLst>
            </a:pPr>
            <a:r>
              <a:rPr lang="en-GB" dirty="0">
                <a:cs typeface="Courier"/>
              </a:rPr>
              <a:t>	</a:t>
            </a:r>
            <a:r>
              <a:rPr lang="en-GB" dirty="0" smtClean="0">
                <a:cs typeface="Courier"/>
              </a:rPr>
              <a:t>statement 1</a:t>
            </a:r>
          </a:p>
          <a:p>
            <a:pPr marL="0" indent="0">
              <a:buFont typeface="Arial" charset="0"/>
              <a:buNone/>
              <a:tabLst>
                <a:tab pos="357188" algn="l"/>
                <a:tab pos="712788" algn="l"/>
              </a:tabLst>
            </a:pPr>
            <a:r>
              <a:rPr lang="en-GB" dirty="0">
                <a:cs typeface="Courier"/>
              </a:rPr>
              <a:t> </a:t>
            </a:r>
            <a:r>
              <a:rPr lang="en-GB" dirty="0" smtClean="0">
                <a:cs typeface="Courier"/>
              </a:rPr>
              <a:t>   statement 2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355976" y="2417440"/>
            <a:ext cx="4422539" cy="3459832"/>
            <a:chOff x="4355976" y="2417440"/>
            <a:chExt cx="4422539" cy="3459832"/>
          </a:xfrm>
        </p:grpSpPr>
        <p:sp>
          <p:nvSpPr>
            <p:cNvPr id="5" name="Rectangle 4"/>
            <p:cNvSpPr/>
            <p:nvPr/>
          </p:nvSpPr>
          <p:spPr>
            <a:xfrm>
              <a:off x="4355976" y="2417440"/>
              <a:ext cx="4422539" cy="34598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4716443" y="2417440"/>
              <a:ext cx="4062072" cy="3243808"/>
              <a:chOff x="4780067" y="2417440"/>
              <a:chExt cx="4062072" cy="3243808"/>
            </a:xfrm>
          </p:grpSpPr>
          <p:sp>
            <p:nvSpPr>
              <p:cNvPr id="83972" name="AutoShape 4"/>
              <p:cNvSpPr>
                <a:spLocks noChangeArrowheads="1"/>
              </p:cNvSpPr>
              <p:nvPr/>
            </p:nvSpPr>
            <p:spPr bwMode="auto">
              <a:xfrm>
                <a:off x="5569451" y="2798440"/>
                <a:ext cx="1981200" cy="1066800"/>
              </a:xfrm>
              <a:prstGeom prst="diamond">
                <a:avLst/>
              </a:prstGeom>
              <a:noFill/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000"/>
              </a:p>
            </p:txBody>
          </p:sp>
          <p:sp>
            <p:nvSpPr>
              <p:cNvPr id="83973" name="Line 5"/>
              <p:cNvSpPr>
                <a:spLocks noChangeShapeType="1"/>
              </p:cNvSpPr>
              <p:nvPr/>
            </p:nvSpPr>
            <p:spPr bwMode="auto">
              <a:xfrm>
                <a:off x="6560051" y="386524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 sz="2000"/>
              </a:p>
            </p:txBody>
          </p:sp>
          <p:sp>
            <p:nvSpPr>
              <p:cNvPr id="83974" name="Line 6"/>
              <p:cNvSpPr>
                <a:spLocks noChangeShapeType="1"/>
              </p:cNvSpPr>
              <p:nvPr/>
            </p:nvSpPr>
            <p:spPr bwMode="auto">
              <a:xfrm rot="16200000">
                <a:off x="7855451" y="3027040"/>
                <a:ext cx="0" cy="6096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 sz="2000"/>
              </a:p>
            </p:txBody>
          </p:sp>
          <p:sp>
            <p:nvSpPr>
              <p:cNvPr id="83975" name="Text Box 7"/>
              <p:cNvSpPr txBox="1">
                <a:spLocks noChangeArrowheads="1"/>
              </p:cNvSpPr>
              <p:nvPr/>
            </p:nvSpPr>
            <p:spPr bwMode="auto">
              <a:xfrm>
                <a:off x="5872982" y="3100898"/>
                <a:ext cx="141592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000000"/>
                    </a:solidFill>
                  </a:rPr>
                  <a:t>C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ondition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976" name="Line 8"/>
              <p:cNvSpPr>
                <a:spLocks noChangeShapeType="1"/>
              </p:cNvSpPr>
              <p:nvPr/>
            </p:nvSpPr>
            <p:spPr bwMode="auto">
              <a:xfrm>
                <a:off x="8160251" y="3331840"/>
                <a:ext cx="0" cy="18288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/>
                <a:tailEnd type="triangle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 sz="2000"/>
              </a:p>
            </p:txBody>
          </p:sp>
          <p:sp>
            <p:nvSpPr>
              <p:cNvPr id="83977" name="Line 9"/>
              <p:cNvSpPr>
                <a:spLocks noChangeShapeType="1"/>
              </p:cNvSpPr>
              <p:nvPr/>
            </p:nvSpPr>
            <p:spPr bwMode="auto">
              <a:xfrm>
                <a:off x="6560051" y="241744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 sz="2000"/>
              </a:p>
            </p:txBody>
          </p:sp>
          <p:sp>
            <p:nvSpPr>
              <p:cNvPr id="83984" name="Rectangle 16"/>
              <p:cNvSpPr>
                <a:spLocks noChangeArrowheads="1"/>
              </p:cNvSpPr>
              <p:nvPr/>
            </p:nvSpPr>
            <p:spPr bwMode="auto">
              <a:xfrm>
                <a:off x="5645651" y="4246240"/>
                <a:ext cx="1676400" cy="533400"/>
              </a:xfrm>
              <a:prstGeom prst="rect">
                <a:avLst/>
              </a:prstGeom>
              <a:noFill/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000"/>
              </a:p>
            </p:txBody>
          </p:sp>
          <p:sp>
            <p:nvSpPr>
              <p:cNvPr id="83985" name="Text Box 17"/>
              <p:cNvSpPr txBox="1">
                <a:spLocks noChangeArrowheads="1"/>
              </p:cNvSpPr>
              <p:nvPr/>
            </p:nvSpPr>
            <p:spPr bwMode="auto">
              <a:xfrm>
                <a:off x="5724128" y="4293096"/>
                <a:ext cx="1646304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Statement 1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3986" name="Line 18"/>
              <p:cNvSpPr>
                <a:spLocks noChangeShapeType="1"/>
              </p:cNvSpPr>
              <p:nvPr/>
            </p:nvSpPr>
            <p:spPr bwMode="auto">
              <a:xfrm>
                <a:off x="6560051" y="4779640"/>
                <a:ext cx="0" cy="34820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 sz="2000"/>
              </a:p>
            </p:txBody>
          </p:sp>
          <p:sp>
            <p:nvSpPr>
              <p:cNvPr id="83991" name="Text Box 23"/>
              <p:cNvSpPr txBox="1">
                <a:spLocks noChangeArrowheads="1"/>
              </p:cNvSpPr>
              <p:nvPr/>
            </p:nvSpPr>
            <p:spPr bwMode="auto">
              <a:xfrm>
                <a:off x="6724283" y="3763888"/>
                <a:ext cx="663162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000000"/>
                    </a:solidFill>
                  </a:rPr>
                  <a:t>true</a:t>
                </a:r>
              </a:p>
            </p:txBody>
          </p:sp>
          <p:sp>
            <p:nvSpPr>
              <p:cNvPr id="83992" name="Text Box 24"/>
              <p:cNvSpPr txBox="1">
                <a:spLocks noChangeArrowheads="1"/>
              </p:cNvSpPr>
              <p:nvPr/>
            </p:nvSpPr>
            <p:spPr bwMode="auto">
              <a:xfrm>
                <a:off x="8076485" y="2852936"/>
                <a:ext cx="765654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000000"/>
                    </a:solidFill>
                  </a:rPr>
                  <a:t>false</a:t>
                </a:r>
              </a:p>
            </p:txBody>
          </p:sp>
          <p:sp>
            <p:nvSpPr>
              <p:cNvPr id="28" name="Line 18"/>
              <p:cNvSpPr>
                <a:spLocks noChangeShapeType="1"/>
              </p:cNvSpPr>
              <p:nvPr/>
            </p:nvSpPr>
            <p:spPr bwMode="auto">
              <a:xfrm>
                <a:off x="4780067" y="3356992"/>
                <a:ext cx="0" cy="201622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 sz="2000"/>
              </a:p>
            </p:txBody>
          </p:sp>
          <p:sp>
            <p:nvSpPr>
              <p:cNvPr id="29" name="Line 8"/>
              <p:cNvSpPr>
                <a:spLocks noChangeShapeType="1"/>
              </p:cNvSpPr>
              <p:nvPr/>
            </p:nvSpPr>
            <p:spPr bwMode="auto">
              <a:xfrm>
                <a:off x="4780067" y="3356992"/>
                <a:ext cx="79776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/>
                <a:tailEnd type="triangle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 sz="2000"/>
              </a:p>
            </p:txBody>
          </p:sp>
          <p:sp>
            <p:nvSpPr>
              <p:cNvPr id="30" name="Line 8"/>
              <p:cNvSpPr>
                <a:spLocks noChangeShapeType="1"/>
              </p:cNvSpPr>
              <p:nvPr/>
            </p:nvSpPr>
            <p:spPr bwMode="auto">
              <a:xfrm flipH="1">
                <a:off x="4780067" y="5373216"/>
                <a:ext cx="86558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/>
                <a:tailEnd type="triangle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 sz="2000"/>
              </a:p>
            </p:txBody>
          </p:sp>
          <p:sp>
            <p:nvSpPr>
              <p:cNvPr id="21" name="Rectangle 16"/>
              <p:cNvSpPr>
                <a:spLocks noChangeArrowheads="1"/>
              </p:cNvSpPr>
              <p:nvPr/>
            </p:nvSpPr>
            <p:spPr bwMode="auto">
              <a:xfrm>
                <a:off x="5652120" y="5127848"/>
                <a:ext cx="1676400" cy="533400"/>
              </a:xfrm>
              <a:prstGeom prst="rect">
                <a:avLst/>
              </a:prstGeom>
              <a:noFill/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000"/>
              </a:p>
            </p:txBody>
          </p:sp>
          <p:sp>
            <p:nvSpPr>
              <p:cNvPr id="22" name="Text Box 17"/>
              <p:cNvSpPr txBox="1">
                <a:spLocks noChangeArrowheads="1"/>
              </p:cNvSpPr>
              <p:nvPr/>
            </p:nvSpPr>
            <p:spPr bwMode="auto">
              <a:xfrm>
                <a:off x="5724128" y="5157192"/>
                <a:ext cx="1646304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Statement 2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87883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Syllabus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99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Specification – Algorithms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4165898"/>
            <a:ext cx="7620000" cy="2287438"/>
          </a:xfrm>
        </p:spPr>
        <p:txBody>
          <a:bodyPr/>
          <a:lstStyle/>
          <a:p>
            <a:r>
              <a:rPr lang="en-GB" dirty="0" smtClean="0"/>
              <a:t>Also relevant to design in the practical programming activity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467544" y="1607889"/>
            <a:ext cx="828092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b="1" dirty="0"/>
              <a:t>Candidates should be able to:</a:t>
            </a:r>
          </a:p>
          <a:p>
            <a:pPr marL="712788" indent="-712788">
              <a:buAutoNum type="alphaLcParenBoth"/>
            </a:pPr>
            <a:r>
              <a:rPr lang="en-GB" sz="2400" dirty="0" smtClean="0"/>
              <a:t>understand </a:t>
            </a:r>
            <a:r>
              <a:rPr lang="en-GB" sz="2400" dirty="0"/>
              <a:t>algorithms (written in </a:t>
            </a:r>
            <a:r>
              <a:rPr lang="en-GB" sz="2400" dirty="0" err="1"/>
              <a:t>pseudocode</a:t>
            </a:r>
            <a:r>
              <a:rPr lang="en-GB" sz="2400" dirty="0"/>
              <a:t> or flow diagram), explain what they do, and correct or complete </a:t>
            </a:r>
            <a:r>
              <a:rPr lang="en-GB" sz="2400" dirty="0" smtClean="0"/>
              <a:t>them</a:t>
            </a:r>
          </a:p>
          <a:p>
            <a:pPr marL="712788" indent="-712788">
              <a:buAutoNum type="alphaLcParenBoth"/>
            </a:pPr>
            <a:r>
              <a:rPr lang="en-GB" sz="2400" dirty="0" smtClean="0"/>
              <a:t>produce </a:t>
            </a:r>
            <a:r>
              <a:rPr lang="en-GB" sz="2400" dirty="0"/>
              <a:t>algorithms in </a:t>
            </a:r>
            <a:r>
              <a:rPr lang="en-GB" sz="2400" dirty="0" err="1"/>
              <a:t>pseudocode</a:t>
            </a:r>
            <a:r>
              <a:rPr lang="en-GB" sz="2400" dirty="0"/>
              <a:t> or flow diagrams to solve problems</a:t>
            </a:r>
            <a:r>
              <a:rPr lang="en-GB" sz="2400" dirty="0" smtClean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85852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Flowcharts may be useful for </a:t>
            </a:r>
            <a:r>
              <a:rPr lang="en-GB" i="1" dirty="0" smtClean="0"/>
              <a:t>understanding</a:t>
            </a:r>
            <a:r>
              <a:rPr lang="en-GB" dirty="0" smtClean="0"/>
              <a:t> programs</a:t>
            </a:r>
          </a:p>
          <a:p>
            <a:r>
              <a:rPr lang="en-GB" dirty="0" smtClean="0"/>
              <a:t>Pseudo code like code without the syntax errors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4265</TotalTime>
  <Words>234</Words>
  <Application>Microsoft Macintosh PowerPoint</Application>
  <PresentationFormat>On-screen Show (4:3)</PresentationFormat>
  <Paragraphs>85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Newsprint</vt:lpstr>
      <vt:lpstr>Programming for GCSE Topic 8.2: Pseudo Code and Flowcharts</vt:lpstr>
      <vt:lpstr>Aims</vt:lpstr>
      <vt:lpstr>Design</vt:lpstr>
      <vt:lpstr>Pseudo Code</vt:lpstr>
      <vt:lpstr>Pseudo Code</vt:lpstr>
      <vt:lpstr>Example: Shopping List</vt:lpstr>
      <vt:lpstr>Flowcharts</vt:lpstr>
      <vt:lpstr>Statement Block</vt:lpstr>
      <vt:lpstr>Decision</vt:lpstr>
      <vt:lpstr>Example – Largest Value</vt:lpstr>
      <vt:lpstr>Quiz – Flowchart for A Loop</vt:lpstr>
      <vt:lpstr>Syllabus</vt:lpstr>
      <vt:lpstr>Specification – Algorithms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73</cp:revision>
  <cp:lastPrinted>2013-06-06T16:06:48Z</cp:lastPrinted>
  <dcterms:created xsi:type="dcterms:W3CDTF">2012-04-25T07:26:20Z</dcterms:created>
  <dcterms:modified xsi:type="dcterms:W3CDTF">2014-05-01T19:11:09Z</dcterms:modified>
</cp:coreProperties>
</file>