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339" r:id="rId2"/>
    <p:sldId id="302" r:id="rId3"/>
    <p:sldId id="324" r:id="rId4"/>
    <p:sldId id="320" r:id="rId5"/>
    <p:sldId id="308" r:id="rId6"/>
    <p:sldId id="326" r:id="rId7"/>
    <p:sldId id="327" r:id="rId8"/>
    <p:sldId id="338" r:id="rId9"/>
    <p:sldId id="329" r:id="rId10"/>
    <p:sldId id="331" r:id="rId11"/>
    <p:sldId id="330" r:id="rId12"/>
    <p:sldId id="337" r:id="rId13"/>
    <p:sldId id="321" r:id="rId14"/>
    <p:sldId id="328" r:id="rId15"/>
    <p:sldId id="332" r:id="rId16"/>
    <p:sldId id="322" r:id="rId17"/>
    <p:sldId id="333" r:id="rId18"/>
    <p:sldId id="334" r:id="rId19"/>
    <p:sldId id="335" r:id="rId20"/>
    <p:sldId id="336" r:id="rId21"/>
    <p:sldId id="317" r:id="rId22"/>
    <p:sldId id="318" r:id="rId23"/>
    <p:sldId id="280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9" autoAdjust="0"/>
    <p:restoredTop sz="94660"/>
  </p:normalViewPr>
  <p:slideViewPr>
    <p:cSldViewPr snapToObjects="1">
      <p:cViewPr varScale="1">
        <p:scale>
          <a:sx n="55" d="100"/>
          <a:sy n="55" d="100"/>
        </p:scale>
        <p:origin x="-33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8.1: Functions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407981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4970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Functions</a:t>
            </a:r>
          </a:p>
          <a:p>
            <a:pPr lvl="1"/>
            <a:r>
              <a:rPr lang="en-GB" dirty="0" smtClean="0"/>
              <a:t>What's the big idea?</a:t>
            </a:r>
          </a:p>
          <a:p>
            <a:pPr lvl="1"/>
            <a:r>
              <a:rPr lang="en-GB" dirty="0" smtClean="0"/>
              <a:t>Syntax</a:t>
            </a:r>
            <a:endParaRPr lang="en-GB" dirty="0"/>
          </a:p>
          <a:p>
            <a:r>
              <a:rPr lang="en-GB" dirty="0" smtClean="0"/>
              <a:t>Variables in functions: scope</a:t>
            </a:r>
          </a:p>
          <a:p>
            <a:pPr lvl="1"/>
            <a:r>
              <a:rPr lang="en-GB" dirty="0" smtClean="0"/>
              <a:t>Name clashes</a:t>
            </a:r>
          </a:p>
          <a:p>
            <a:r>
              <a:rPr lang="en-GB" dirty="0" smtClean="0"/>
              <a:t>Functions that make changes</a:t>
            </a:r>
          </a:p>
          <a:p>
            <a:pPr lvl="1"/>
            <a:r>
              <a:rPr lang="en-GB" dirty="0" smtClean="0"/>
              <a:t>Global variables</a:t>
            </a:r>
          </a:p>
          <a:p>
            <a:pPr lvl="1"/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What's a Function?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2088257"/>
          </a:xfrm>
        </p:spPr>
        <p:txBody>
          <a:bodyPr/>
          <a:lstStyle/>
          <a:p>
            <a:r>
              <a:rPr lang="en-GB" dirty="0" smtClean="0"/>
              <a:t>A part of a program with</a:t>
            </a:r>
          </a:p>
          <a:p>
            <a:pPr lvl="1"/>
            <a:r>
              <a:rPr lang="en-GB" dirty="0" smtClean="0"/>
              <a:t>A name</a:t>
            </a:r>
          </a:p>
          <a:p>
            <a:pPr lvl="1"/>
            <a:r>
              <a:rPr lang="en-GB" dirty="0" smtClean="0"/>
              <a:t>Parameters</a:t>
            </a:r>
          </a:p>
          <a:p>
            <a:pPr lvl="1"/>
            <a:r>
              <a:rPr lang="en-GB" dirty="0" smtClean="0"/>
              <a:t>Result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635896" y="4365104"/>
            <a:ext cx="2592288" cy="115212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latin typeface="Tahoma"/>
                <a:cs typeface="Tahoma"/>
              </a:rPr>
              <a:t>this function does a calculation</a:t>
            </a:r>
            <a:endParaRPr lang="en-GB" sz="2400" dirty="0">
              <a:solidFill>
                <a:srgbClr val="000000"/>
              </a:solidFill>
              <a:latin typeface="Tahoma"/>
              <a:cs typeface="Tahoma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95736" y="4653136"/>
            <a:ext cx="1440160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95736" y="4941168"/>
            <a:ext cx="1440160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195736" y="5229200"/>
            <a:ext cx="1440160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228184" y="4941168"/>
            <a:ext cx="1440160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570152" y="4365104"/>
            <a:ext cx="11533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Tahoma"/>
                <a:cs typeface="Tahoma"/>
              </a:rPr>
              <a:t>Result</a:t>
            </a:r>
            <a:endParaRPr lang="en-GB" sz="2800" dirty="0">
              <a:latin typeface="Tahoma"/>
              <a:cs typeface="Tahom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7584" y="4705980"/>
            <a:ext cx="1196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Tahoma"/>
                <a:cs typeface="Tahoma"/>
              </a:rPr>
              <a:t>Inputs</a:t>
            </a:r>
            <a:endParaRPr lang="en-GB" sz="28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70763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BIG IDEA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</a:t>
            </a:r>
            <a:r>
              <a:rPr lang="en-GB" sz="3600" cap="small" dirty="0" smtClean="0"/>
              <a:t>Is A </a:t>
            </a:r>
            <a:r>
              <a:rPr lang="en-GB" sz="4400" b="1" dirty="0" smtClean="0"/>
              <a:t>BIG</a:t>
            </a:r>
            <a:r>
              <a:rPr lang="en-GB" sz="3600" dirty="0" smtClean="0"/>
              <a:t> </a:t>
            </a:r>
            <a:r>
              <a:rPr lang="en-GB" sz="3600" cap="small" dirty="0" smtClean="0"/>
              <a:t>Idea</a:t>
            </a:r>
          </a:p>
          <a:p>
            <a:endParaRPr lang="en-GB" cap="small" dirty="0" smtClean="0"/>
          </a:p>
          <a:p>
            <a:r>
              <a:rPr lang="en-GB" dirty="0" smtClean="0"/>
              <a:t>Building blocks of a program</a:t>
            </a:r>
          </a:p>
          <a:p>
            <a:pPr lvl="1"/>
            <a:r>
              <a:rPr lang="en-GB" dirty="0" smtClean="0"/>
              <a:t>Big programs cannot be made in one piece</a:t>
            </a:r>
          </a:p>
          <a:p>
            <a:pPr lvl="1"/>
            <a:r>
              <a:rPr lang="en-GB" dirty="0" smtClean="0"/>
              <a:t>Use 'blocks' from another programmer (</a:t>
            </a:r>
            <a:r>
              <a:rPr lang="en-GB" i="1" dirty="0" smtClean="0"/>
              <a:t>library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r>
              <a:rPr lang="en-GB" dirty="0" smtClean="0"/>
              <a:t>Naming parts of a program</a:t>
            </a:r>
          </a:p>
          <a:p>
            <a:pPr lvl="1"/>
            <a:r>
              <a:rPr lang="en-GB" dirty="0" smtClean="0"/>
              <a:t>Name the function </a:t>
            </a:r>
            <a:r>
              <a:rPr lang="en-GB" dirty="0" smtClean="0">
                <a:sym typeface="Wingdings"/>
              </a:rPr>
              <a:t></a:t>
            </a:r>
            <a:r>
              <a:rPr lang="en-GB" dirty="0" smtClean="0"/>
              <a:t> behaviour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878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Simple Function Example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Defining and calling a function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959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 of a Function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556793"/>
            <a:ext cx="7338392" cy="648072"/>
          </a:xfrm>
        </p:spPr>
        <p:txBody>
          <a:bodyPr/>
          <a:lstStyle/>
          <a:p>
            <a:r>
              <a:rPr lang="en-GB" dirty="0" smtClean="0"/>
              <a:t>A function is a NOT a complete program 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331640" y="3212976"/>
            <a:ext cx="612068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def</a:t>
            </a:r>
            <a:r>
              <a:rPr lang="en-GB" sz="3200" dirty="0" smtClean="0">
                <a:latin typeface="Courier"/>
                <a:cs typeface="Courier"/>
              </a:rPr>
              <a:t> double(</a:t>
            </a:r>
            <a:r>
              <a:rPr lang="en-GB" sz="3200" dirty="0" err="1" smtClean="0">
                <a:latin typeface="Courier"/>
                <a:cs typeface="Courier"/>
              </a:rPr>
              <a:t>num</a:t>
            </a:r>
            <a:r>
              <a:rPr lang="en-GB" sz="3200" dirty="0" smtClean="0">
                <a:latin typeface="Courier"/>
                <a:cs typeface="Courier"/>
              </a:rPr>
              <a:t>):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result = </a:t>
            </a:r>
            <a:r>
              <a:rPr lang="en-GB" sz="3200" dirty="0" err="1" smtClean="0">
                <a:latin typeface="Courier"/>
                <a:cs typeface="Courier"/>
              </a:rPr>
              <a:t>num</a:t>
            </a:r>
            <a:r>
              <a:rPr lang="en-GB" sz="3200" dirty="0" smtClean="0">
                <a:latin typeface="Courier"/>
                <a:cs typeface="Courier"/>
              </a:rPr>
              <a:t> * 2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return result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7504" y="2405420"/>
            <a:ext cx="2154386" cy="1383620"/>
            <a:chOff x="107504" y="2405420"/>
            <a:chExt cx="2154386" cy="1383620"/>
          </a:xfrm>
        </p:grpSpPr>
        <p:sp>
          <p:nvSpPr>
            <p:cNvPr id="8" name="Rectangle 7"/>
            <p:cNvSpPr/>
            <p:nvPr/>
          </p:nvSpPr>
          <p:spPr>
            <a:xfrm>
              <a:off x="1331640" y="3356992"/>
              <a:ext cx="930250" cy="4320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 flipH="1">
              <a:off x="107504" y="2405420"/>
              <a:ext cx="1512168" cy="504056"/>
            </a:xfrm>
            <a:prstGeom prst="borderCallout2">
              <a:avLst>
                <a:gd name="adj1" fmla="val 20227"/>
                <a:gd name="adj2" fmla="val -6046"/>
                <a:gd name="adj3" fmla="val 23157"/>
                <a:gd name="adj4" fmla="val -23286"/>
                <a:gd name="adj5" fmla="val 183370"/>
                <a:gd name="adj6" fmla="val -11009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 smtClean="0">
                  <a:solidFill>
                    <a:srgbClr val="FF0000"/>
                  </a:solidFill>
                  <a:latin typeface="Tahoma" charset="0"/>
                </a:rPr>
                <a:t>Key word</a:t>
              </a:r>
              <a:endParaRPr lang="en-GB" sz="2400" dirty="0">
                <a:solidFill>
                  <a:srgbClr val="FF0000"/>
                </a:solidFill>
                <a:latin typeface="Tahoma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339752" y="2132856"/>
            <a:ext cx="2853261" cy="1656184"/>
            <a:chOff x="2339752" y="2132856"/>
            <a:chExt cx="2853261" cy="1656184"/>
          </a:xfrm>
        </p:grpSpPr>
        <p:sp>
          <p:nvSpPr>
            <p:cNvPr id="11" name="Rectangle 10"/>
            <p:cNvSpPr/>
            <p:nvPr/>
          </p:nvSpPr>
          <p:spPr>
            <a:xfrm>
              <a:off x="2339752" y="3356992"/>
              <a:ext cx="1584176" cy="4320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AutoShape 6"/>
            <p:cNvSpPr>
              <a:spLocks/>
            </p:cNvSpPr>
            <p:nvPr/>
          </p:nvSpPr>
          <p:spPr bwMode="auto">
            <a:xfrm>
              <a:off x="3851920" y="2132856"/>
              <a:ext cx="1341093" cy="504056"/>
            </a:xfrm>
            <a:prstGeom prst="borderCallout2">
              <a:avLst>
                <a:gd name="adj1" fmla="val 20227"/>
                <a:gd name="adj2" fmla="val -6046"/>
                <a:gd name="adj3" fmla="val 23157"/>
                <a:gd name="adj4" fmla="val -23286"/>
                <a:gd name="adj5" fmla="val 242654"/>
                <a:gd name="adj6" fmla="val -42318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 smtClean="0">
                  <a:solidFill>
                    <a:srgbClr val="FF0000"/>
                  </a:solidFill>
                  <a:latin typeface="Tahoma" charset="0"/>
                </a:rPr>
                <a:t>Name</a:t>
              </a:r>
              <a:endParaRPr lang="en-GB" sz="2400" dirty="0">
                <a:solidFill>
                  <a:srgbClr val="FF0000"/>
                </a:solidFill>
                <a:latin typeface="Tahoma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95536" y="4293096"/>
            <a:ext cx="3063431" cy="1512168"/>
            <a:chOff x="395536" y="4293096"/>
            <a:chExt cx="3063431" cy="1512168"/>
          </a:xfrm>
        </p:grpSpPr>
        <p:sp>
          <p:nvSpPr>
            <p:cNvPr id="13" name="Rectangle 12"/>
            <p:cNvSpPr/>
            <p:nvPr/>
          </p:nvSpPr>
          <p:spPr>
            <a:xfrm>
              <a:off x="1874791" y="4293096"/>
              <a:ext cx="1584176" cy="4320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AutoShape 6"/>
            <p:cNvSpPr>
              <a:spLocks/>
            </p:cNvSpPr>
            <p:nvPr/>
          </p:nvSpPr>
          <p:spPr bwMode="auto">
            <a:xfrm flipH="1">
              <a:off x="395536" y="5301208"/>
              <a:ext cx="1512168" cy="504056"/>
            </a:xfrm>
            <a:prstGeom prst="borderCallout2">
              <a:avLst>
                <a:gd name="adj1" fmla="val 20227"/>
                <a:gd name="adj2" fmla="val -6046"/>
                <a:gd name="adj3" fmla="val 23157"/>
                <a:gd name="adj4" fmla="val -23286"/>
                <a:gd name="adj5" fmla="val -116013"/>
                <a:gd name="adj6" fmla="val -38675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 smtClean="0">
                  <a:solidFill>
                    <a:srgbClr val="FF0000"/>
                  </a:solidFill>
                  <a:latin typeface="Tahoma" charset="0"/>
                </a:rPr>
                <a:t>Key word</a:t>
              </a:r>
              <a:endParaRPr lang="en-GB" sz="2400" dirty="0">
                <a:solidFill>
                  <a:srgbClr val="FF0000"/>
                </a:solidFill>
                <a:latin typeface="Tahoma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067944" y="2564904"/>
            <a:ext cx="3024336" cy="1224136"/>
            <a:chOff x="4067944" y="2564904"/>
            <a:chExt cx="3024336" cy="1224136"/>
          </a:xfrm>
        </p:grpSpPr>
        <p:sp>
          <p:nvSpPr>
            <p:cNvPr id="14" name="Rectangle 13"/>
            <p:cNvSpPr/>
            <p:nvPr/>
          </p:nvSpPr>
          <p:spPr>
            <a:xfrm>
              <a:off x="4067944" y="3356992"/>
              <a:ext cx="792088" cy="4320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utoShape 6"/>
            <p:cNvSpPr>
              <a:spLocks/>
            </p:cNvSpPr>
            <p:nvPr/>
          </p:nvSpPr>
          <p:spPr bwMode="auto">
            <a:xfrm>
              <a:off x="5535163" y="2564904"/>
              <a:ext cx="1557117" cy="504056"/>
            </a:xfrm>
            <a:prstGeom prst="borderCallout2">
              <a:avLst>
                <a:gd name="adj1" fmla="val 20227"/>
                <a:gd name="adj2" fmla="val -6046"/>
                <a:gd name="adj3" fmla="val 23157"/>
                <a:gd name="adj4" fmla="val -23286"/>
                <a:gd name="adj5" fmla="val 156693"/>
                <a:gd name="adj6" fmla="val -70171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 smtClean="0">
                  <a:solidFill>
                    <a:srgbClr val="FF0000"/>
                  </a:solidFill>
                  <a:latin typeface="Tahoma" charset="0"/>
                </a:rPr>
                <a:t>Parameter</a:t>
              </a:r>
              <a:endParaRPr lang="en-GB" sz="2400" dirty="0">
                <a:solidFill>
                  <a:srgbClr val="FF0000"/>
                </a:solidFill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400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Calling a Function – I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9992" y="3068960"/>
            <a:ext cx="7338392" cy="108012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Call the function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331640" y="1571308"/>
            <a:ext cx="612068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def</a:t>
            </a:r>
            <a:r>
              <a:rPr lang="en-GB" sz="3200" dirty="0" smtClean="0">
                <a:latin typeface="Courier"/>
                <a:cs typeface="Courier"/>
              </a:rPr>
              <a:t> double(</a:t>
            </a:r>
            <a:r>
              <a:rPr lang="en-GB" sz="3200" dirty="0" err="1" smtClean="0">
                <a:latin typeface="Courier"/>
                <a:cs typeface="Courier"/>
              </a:rPr>
              <a:t>num</a:t>
            </a:r>
            <a:r>
              <a:rPr lang="en-GB" sz="3200" dirty="0" smtClean="0">
                <a:latin typeface="Courier"/>
                <a:cs typeface="Courier"/>
              </a:rPr>
              <a:t>):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result = </a:t>
            </a:r>
            <a:r>
              <a:rPr lang="en-GB" sz="3200" dirty="0" err="1" smtClean="0">
                <a:latin typeface="Courier"/>
                <a:cs typeface="Courier"/>
              </a:rPr>
              <a:t>num</a:t>
            </a:r>
            <a:r>
              <a:rPr lang="en-GB" sz="3200" dirty="0" smtClean="0">
                <a:latin typeface="Courier"/>
                <a:cs typeface="Courier"/>
              </a:rPr>
              <a:t> * 2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return result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3968" y="4437112"/>
            <a:ext cx="8274496" cy="20621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anum</a:t>
            </a:r>
            <a:r>
              <a:rPr lang="en-GB" sz="3200" dirty="0" smtClean="0">
                <a:latin typeface="Courier"/>
                <a:cs typeface="Courier"/>
              </a:rPr>
              <a:t> = </a:t>
            </a:r>
            <a:r>
              <a:rPr lang="en-GB" sz="3200" dirty="0" err="1" smtClean="0">
                <a:latin typeface="Courier"/>
                <a:cs typeface="Courier"/>
              </a:rPr>
              <a:t>int</a:t>
            </a:r>
            <a:r>
              <a:rPr lang="en-GB" sz="3200" dirty="0" smtClean="0">
                <a:latin typeface="Courier"/>
                <a:cs typeface="Courier"/>
              </a:rPr>
              <a:t>(input("A number:"))</a:t>
            </a:r>
          </a:p>
          <a:p>
            <a:r>
              <a:rPr lang="en-GB" sz="3200" dirty="0" err="1" smtClean="0">
                <a:latin typeface="Courier"/>
                <a:cs typeface="Courier"/>
              </a:rPr>
              <a:t>anum</a:t>
            </a:r>
            <a:r>
              <a:rPr lang="en-GB" sz="3200" dirty="0" smtClean="0">
                <a:latin typeface="Courier"/>
                <a:cs typeface="Courier"/>
              </a:rPr>
              <a:t> = double(</a:t>
            </a:r>
            <a:r>
              <a:rPr lang="en-GB" sz="3200" dirty="0" err="1" smtClean="0">
                <a:latin typeface="Courier"/>
                <a:cs typeface="Courier"/>
              </a:rPr>
              <a:t>anum</a:t>
            </a:r>
            <a:r>
              <a:rPr lang="en-GB" sz="3200" dirty="0" smtClean="0">
                <a:latin typeface="Courier"/>
                <a:cs typeface="Courier"/>
              </a:rPr>
              <a:t>)</a:t>
            </a:r>
          </a:p>
          <a:p>
            <a:r>
              <a:rPr lang="en-GB" sz="3200" dirty="0" err="1" smtClean="0">
                <a:latin typeface="Courier"/>
                <a:cs typeface="Courier"/>
              </a:rPr>
              <a:t>anum</a:t>
            </a:r>
            <a:r>
              <a:rPr lang="en-GB" sz="3200" dirty="0" smtClean="0">
                <a:latin typeface="Courier"/>
                <a:cs typeface="Courier"/>
              </a:rPr>
              <a:t> = double(</a:t>
            </a:r>
            <a:r>
              <a:rPr lang="en-GB" sz="3200" dirty="0" err="1" smtClean="0">
                <a:latin typeface="Courier"/>
                <a:cs typeface="Courier"/>
              </a:rPr>
              <a:t>anum</a:t>
            </a:r>
            <a:r>
              <a:rPr lang="en-GB" sz="3200" dirty="0" smtClean="0">
                <a:latin typeface="Courier"/>
                <a:cs typeface="Courier"/>
              </a:rPr>
              <a:t>)</a:t>
            </a:r>
          </a:p>
          <a:p>
            <a:r>
              <a:rPr lang="en-GB" sz="3200" dirty="0" smtClean="0">
                <a:latin typeface="Courier"/>
                <a:cs typeface="Courier"/>
              </a:rPr>
              <a:t>print("Now doubled twice:", </a:t>
            </a:r>
            <a:r>
              <a:rPr lang="en-GB" sz="3200" dirty="0" err="1" smtClean="0">
                <a:latin typeface="Courier"/>
                <a:cs typeface="Courier"/>
              </a:rPr>
              <a:t>anum</a:t>
            </a:r>
            <a:r>
              <a:rPr lang="en-GB" sz="3200" dirty="0" smtClean="0">
                <a:latin typeface="Courier"/>
                <a:cs typeface="Courier"/>
              </a:rPr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95736" y="5085184"/>
            <a:ext cx="2997276" cy="432048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utoShape 6"/>
          <p:cNvSpPr>
            <a:spLocks/>
          </p:cNvSpPr>
          <p:nvPr/>
        </p:nvSpPr>
        <p:spPr bwMode="auto">
          <a:xfrm>
            <a:off x="5535163" y="3861048"/>
            <a:ext cx="2493221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239691"/>
              <a:gd name="adj6" fmla="val -35414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Function call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79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Calling a Function – II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9992" y="3068960"/>
            <a:ext cx="7338392" cy="108012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Call the function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331640" y="1571308"/>
            <a:ext cx="612068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def</a:t>
            </a:r>
            <a:r>
              <a:rPr lang="en-GB" sz="3200" dirty="0" smtClean="0">
                <a:latin typeface="Courier"/>
                <a:cs typeface="Courier"/>
              </a:rPr>
              <a:t> double(</a:t>
            </a:r>
            <a:r>
              <a:rPr lang="en-GB" sz="3200" dirty="0" err="1" smtClean="0">
                <a:latin typeface="Courier"/>
                <a:cs typeface="Courier"/>
              </a:rPr>
              <a:t>num</a:t>
            </a:r>
            <a:r>
              <a:rPr lang="en-GB" sz="3200" dirty="0" smtClean="0">
                <a:latin typeface="Courier"/>
                <a:cs typeface="Courier"/>
              </a:rPr>
              <a:t>):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result = </a:t>
            </a:r>
            <a:r>
              <a:rPr lang="en-GB" sz="3200" dirty="0" err="1" smtClean="0">
                <a:latin typeface="Courier"/>
                <a:cs typeface="Courier"/>
              </a:rPr>
              <a:t>num</a:t>
            </a:r>
            <a:r>
              <a:rPr lang="en-GB" sz="3200" dirty="0" smtClean="0">
                <a:latin typeface="Courier"/>
                <a:cs typeface="Courier"/>
              </a:rPr>
              <a:t> * 2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return result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3968" y="4437112"/>
            <a:ext cx="8274496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anum</a:t>
            </a:r>
            <a:r>
              <a:rPr lang="en-GB" sz="3200" dirty="0" smtClean="0">
                <a:latin typeface="Courier"/>
                <a:cs typeface="Courier"/>
              </a:rPr>
              <a:t> = </a:t>
            </a:r>
            <a:r>
              <a:rPr lang="en-GB" sz="3200" dirty="0" err="1" smtClean="0">
                <a:latin typeface="Courier"/>
                <a:cs typeface="Courier"/>
              </a:rPr>
              <a:t>int</a:t>
            </a:r>
            <a:r>
              <a:rPr lang="en-GB" sz="3200" dirty="0" smtClean="0">
                <a:latin typeface="Courier"/>
                <a:cs typeface="Courier"/>
              </a:rPr>
              <a:t>(input("A number:"))</a:t>
            </a:r>
          </a:p>
          <a:p>
            <a:r>
              <a:rPr lang="en-GB" sz="3200" dirty="0" err="1" smtClean="0">
                <a:latin typeface="Courier"/>
                <a:cs typeface="Courier"/>
              </a:rPr>
              <a:t>anum</a:t>
            </a:r>
            <a:r>
              <a:rPr lang="en-GB" sz="3200" dirty="0" smtClean="0">
                <a:latin typeface="Courier"/>
                <a:cs typeface="Courier"/>
              </a:rPr>
              <a:t> = double</a:t>
            </a:r>
            <a:r>
              <a:rPr lang="en-GB" sz="3200" dirty="0">
                <a:latin typeface="Courier"/>
                <a:cs typeface="Courier"/>
              </a:rPr>
              <a:t>(double(</a:t>
            </a:r>
            <a:r>
              <a:rPr lang="en-GB" sz="3200" dirty="0" err="1">
                <a:latin typeface="Courier"/>
                <a:cs typeface="Courier"/>
              </a:rPr>
              <a:t>anum</a:t>
            </a:r>
            <a:r>
              <a:rPr lang="en-GB" sz="3200" dirty="0">
                <a:latin typeface="Courier"/>
                <a:cs typeface="Courier"/>
              </a:rPr>
              <a:t>)</a:t>
            </a:r>
            <a:r>
              <a:rPr lang="en-GB" sz="3200" dirty="0" smtClean="0">
                <a:latin typeface="Courier"/>
                <a:cs typeface="Courier"/>
              </a:rPr>
              <a:t>)</a:t>
            </a:r>
          </a:p>
          <a:p>
            <a:r>
              <a:rPr lang="en-GB" sz="3200" dirty="0" smtClean="0">
                <a:latin typeface="Courier"/>
                <a:cs typeface="Courier"/>
              </a:rPr>
              <a:t>print("Now doubled twice:", </a:t>
            </a:r>
            <a:r>
              <a:rPr lang="en-GB" sz="3200" dirty="0" err="1" smtClean="0">
                <a:latin typeface="Courier"/>
                <a:cs typeface="Courier"/>
              </a:rPr>
              <a:t>anum</a:t>
            </a:r>
            <a:r>
              <a:rPr lang="en-GB" sz="3200" dirty="0" smtClean="0">
                <a:latin typeface="Courier"/>
                <a:cs typeface="Courier"/>
              </a:rPr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23928" y="5013176"/>
            <a:ext cx="2997276" cy="432048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utoShape 6"/>
          <p:cNvSpPr>
            <a:spLocks/>
          </p:cNvSpPr>
          <p:nvPr/>
        </p:nvSpPr>
        <p:spPr bwMode="auto">
          <a:xfrm>
            <a:off x="5535163" y="3789040"/>
            <a:ext cx="2493221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239691"/>
              <a:gd name="adj6" fmla="val -35414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Function call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308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Program Order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5178152" cy="4248150"/>
          </a:xfrm>
        </p:spPr>
        <p:txBody>
          <a:bodyPr/>
          <a:lstStyle/>
          <a:p>
            <a:r>
              <a:rPr lang="en-GB" dirty="0" smtClean="0"/>
              <a:t>Write the functions first</a:t>
            </a:r>
          </a:p>
          <a:p>
            <a:pPr lvl="1"/>
            <a:r>
              <a:rPr lang="en-GB" dirty="0" smtClean="0"/>
              <a:t>One function can call another (providing it is defined first)</a:t>
            </a:r>
          </a:p>
          <a:p>
            <a:pPr lvl="1"/>
            <a:r>
              <a:rPr lang="en-GB" dirty="0" smtClean="0"/>
              <a:t>Do not put one function inside another</a:t>
            </a:r>
          </a:p>
          <a:p>
            <a:endParaRPr lang="en-GB" dirty="0" smtClean="0"/>
          </a:p>
          <a:p>
            <a:r>
              <a:rPr lang="en-GB" dirty="0" smtClean="0"/>
              <a:t>The 'main' program calls the functions</a:t>
            </a:r>
          </a:p>
          <a:p>
            <a:pPr lvl="1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084168" y="1887215"/>
            <a:ext cx="244827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 smtClean="0">
                <a:latin typeface="Tahoma"/>
                <a:cs typeface="Tahoma"/>
              </a:rPr>
              <a:t>Function </a:t>
            </a:r>
            <a:r>
              <a:rPr lang="en-GB" sz="2400" dirty="0" err="1" smtClean="0">
                <a:latin typeface="Tahoma"/>
                <a:cs typeface="Tahoma"/>
              </a:rPr>
              <a:t>def</a:t>
            </a:r>
            <a:endParaRPr lang="en-GB" sz="2400" dirty="0" smtClean="0">
              <a:latin typeface="Tahoma"/>
              <a:cs typeface="Tahom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84168" y="2607295"/>
            <a:ext cx="244827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 smtClean="0">
                <a:latin typeface="Tahoma"/>
                <a:cs typeface="Tahoma"/>
              </a:rPr>
              <a:t>Function </a:t>
            </a:r>
            <a:r>
              <a:rPr lang="en-GB" sz="2400" dirty="0" err="1" smtClean="0">
                <a:latin typeface="Tahoma"/>
                <a:cs typeface="Tahoma"/>
              </a:rPr>
              <a:t>def</a:t>
            </a:r>
            <a:endParaRPr lang="en-GB" sz="2400" dirty="0" smtClean="0">
              <a:latin typeface="Tahoma"/>
              <a:cs typeface="Tahom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84168" y="3327375"/>
            <a:ext cx="244827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 smtClean="0">
                <a:latin typeface="Tahoma"/>
                <a:cs typeface="Tahoma"/>
              </a:rPr>
              <a:t>Function </a:t>
            </a:r>
            <a:r>
              <a:rPr lang="en-GB" sz="2400" dirty="0" err="1" smtClean="0">
                <a:latin typeface="Tahoma"/>
                <a:cs typeface="Tahoma"/>
              </a:rPr>
              <a:t>def</a:t>
            </a:r>
            <a:endParaRPr lang="en-GB" sz="2400" dirty="0" smtClean="0">
              <a:latin typeface="Tahoma"/>
              <a:cs typeface="Tahom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84168" y="4047455"/>
            <a:ext cx="2448272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 smtClean="0">
                <a:latin typeface="Tahoma"/>
                <a:cs typeface="Tahoma"/>
              </a:rPr>
              <a:t>Main program</a:t>
            </a:r>
          </a:p>
          <a:p>
            <a:pPr marL="342900" indent="-342900">
              <a:buFont typeface="Arial"/>
              <a:buChar char="•"/>
            </a:pPr>
            <a:r>
              <a:rPr lang="en-GB" sz="2000" dirty="0" smtClean="0">
                <a:latin typeface="Tahoma"/>
                <a:cs typeface="Tahoma"/>
              </a:rPr>
              <a:t>Initialise variable</a:t>
            </a:r>
          </a:p>
          <a:p>
            <a:pPr marL="342900" indent="-342900">
              <a:buFont typeface="Arial"/>
              <a:buChar char="•"/>
            </a:pPr>
            <a:r>
              <a:rPr lang="en-GB" sz="2000" dirty="0" smtClean="0">
                <a:latin typeface="Tahoma"/>
                <a:cs typeface="Tahoma"/>
              </a:rPr>
              <a:t>Call functions</a:t>
            </a:r>
            <a:endParaRPr lang="en-GB" sz="2400" dirty="0" smtClean="0">
              <a:latin typeface="Tahoma"/>
              <a:cs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48536" y="1628800"/>
            <a:ext cx="2727920" cy="374441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endParaRPr lang="en-GB" sz="2400" dirty="0" smtClean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34525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Words, Words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760"/>
            <a:ext cx="7620000" cy="4968577"/>
          </a:xfrm>
          <a:solidFill>
            <a:srgbClr val="FFFFFF"/>
          </a:solidFill>
        </p:spPr>
        <p:txBody>
          <a:bodyPr/>
          <a:lstStyle/>
          <a:p>
            <a:r>
              <a:rPr lang="en-GB" dirty="0" smtClean="0"/>
              <a:t>You </a:t>
            </a:r>
            <a:r>
              <a:rPr lang="en-GB" b="1" dirty="0" smtClean="0"/>
              <a:t>define</a:t>
            </a:r>
            <a:r>
              <a:rPr lang="en-GB" dirty="0" smtClean="0"/>
              <a:t> (or declare) a function</a:t>
            </a:r>
          </a:p>
          <a:p>
            <a:r>
              <a:rPr lang="en-GB" dirty="0" smtClean="0"/>
              <a:t>A function has </a:t>
            </a:r>
            <a:r>
              <a:rPr lang="en-GB" b="1" dirty="0" smtClean="0"/>
              <a:t>parameters</a:t>
            </a:r>
          </a:p>
          <a:p>
            <a:r>
              <a:rPr lang="en-GB" dirty="0" smtClean="0"/>
              <a:t>You </a:t>
            </a:r>
            <a:r>
              <a:rPr lang="en-GB" b="1" dirty="0" smtClean="0"/>
              <a:t>call</a:t>
            </a:r>
            <a:r>
              <a:rPr lang="en-GB" dirty="0" smtClean="0"/>
              <a:t> a function</a:t>
            </a:r>
          </a:p>
          <a:p>
            <a:r>
              <a:rPr lang="en-GB" dirty="0" smtClean="0"/>
              <a:t>You </a:t>
            </a:r>
            <a:r>
              <a:rPr lang="en-GB" b="1" dirty="0" smtClean="0"/>
              <a:t>pass</a:t>
            </a:r>
            <a:r>
              <a:rPr lang="en-GB" dirty="0" smtClean="0"/>
              <a:t> a value to a function</a:t>
            </a:r>
          </a:p>
          <a:p>
            <a:r>
              <a:rPr lang="en-GB" dirty="0" smtClean="0"/>
              <a:t>… it </a:t>
            </a:r>
            <a:r>
              <a:rPr lang="en-GB" b="1" dirty="0" smtClean="0"/>
              <a:t>returns</a:t>
            </a:r>
            <a:r>
              <a:rPr lang="en-GB" dirty="0" smtClean="0"/>
              <a:t> a result</a:t>
            </a:r>
          </a:p>
          <a:p>
            <a:r>
              <a:rPr lang="en-GB" dirty="0" smtClean="0"/>
              <a:t>The function creates a new scope</a:t>
            </a:r>
          </a:p>
          <a:p>
            <a:r>
              <a:rPr lang="en-GB" dirty="0" smtClean="0"/>
              <a:t>Functions are also called</a:t>
            </a:r>
          </a:p>
          <a:p>
            <a:pPr lvl="1"/>
            <a:r>
              <a:rPr lang="en-GB" dirty="0" smtClean="0"/>
              <a:t>Procedures</a:t>
            </a:r>
          </a:p>
          <a:p>
            <a:pPr lvl="1"/>
            <a:r>
              <a:rPr lang="en-GB" dirty="0" smtClean="0"/>
              <a:t>Subroutines</a:t>
            </a:r>
          </a:p>
          <a:p>
            <a:pPr lvl="1"/>
            <a:r>
              <a:rPr lang="en-GB" dirty="0" smtClean="0"/>
              <a:t>Methods</a:t>
            </a:r>
          </a:p>
          <a:p>
            <a:pPr lvl="1"/>
            <a:r>
              <a:rPr lang="en-GB" dirty="0" smtClean="0"/>
              <a:t>… and more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371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Create a function that is passed a name and prints the string "Hello XXXX"</a:t>
            </a:r>
          </a:p>
          <a:p>
            <a:pPr lvl="1"/>
            <a:r>
              <a:rPr lang="en-GB" dirty="0" smtClean="0"/>
              <a:t>Choose a suitable name</a:t>
            </a:r>
          </a:p>
          <a:p>
            <a:r>
              <a:rPr lang="en-GB" dirty="0" smtClean="0"/>
              <a:t>Change the function to capitalise the name</a:t>
            </a:r>
          </a:p>
          <a:p>
            <a:pPr lvl="1"/>
            <a:r>
              <a:rPr lang="en-GB" dirty="0" smtClean="0"/>
              <a:t>Choose a new name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652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Solution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331640" y="1571308"/>
            <a:ext cx="612068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def</a:t>
            </a:r>
            <a:r>
              <a:rPr lang="en-GB" sz="3200" dirty="0" smtClean="0">
                <a:latin typeface="Courier"/>
                <a:cs typeface="Courier"/>
              </a:rPr>
              <a:t> </a:t>
            </a:r>
            <a:r>
              <a:rPr lang="en-GB" sz="3200" dirty="0" err="1" smtClean="0">
                <a:latin typeface="Courier"/>
                <a:cs typeface="Courier"/>
              </a:rPr>
              <a:t>greetMe</a:t>
            </a:r>
            <a:r>
              <a:rPr lang="en-GB" sz="3200" dirty="0" smtClean="0">
                <a:latin typeface="Courier"/>
                <a:cs typeface="Courier"/>
              </a:rPr>
              <a:t>(name):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print("Hello", name)</a:t>
            </a:r>
          </a:p>
        </p:txBody>
      </p:sp>
      <p:sp>
        <p:nvSpPr>
          <p:cNvPr id="6" name="Rectangle 5"/>
          <p:cNvSpPr/>
          <p:nvPr/>
        </p:nvSpPr>
        <p:spPr>
          <a:xfrm>
            <a:off x="1331640" y="3647926"/>
            <a:ext cx="7632848" cy="1077218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def</a:t>
            </a:r>
            <a:r>
              <a:rPr lang="en-GB" sz="3200" dirty="0" smtClean="0">
                <a:latin typeface="Courier"/>
                <a:cs typeface="Courier"/>
              </a:rPr>
              <a:t> </a:t>
            </a:r>
            <a:r>
              <a:rPr lang="en-GB" sz="3200" dirty="0" err="1" smtClean="0">
                <a:latin typeface="Courier"/>
                <a:cs typeface="Courier"/>
              </a:rPr>
              <a:t>greetMeLoudly</a:t>
            </a:r>
            <a:r>
              <a:rPr lang="en-GB" sz="3200" dirty="0" smtClean="0">
                <a:latin typeface="Courier"/>
                <a:cs typeface="Courier"/>
              </a:rPr>
              <a:t>(name):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print("Hello", </a:t>
            </a:r>
            <a:r>
              <a:rPr lang="en-GB" sz="3200" dirty="0" err="1" smtClean="0">
                <a:latin typeface="Courier"/>
                <a:cs typeface="Courier"/>
              </a:rPr>
              <a:t>name.upper</a:t>
            </a:r>
            <a:r>
              <a:rPr lang="en-GB" sz="3200" dirty="0" smtClean="0">
                <a:latin typeface="Courier"/>
                <a:cs typeface="Courier"/>
              </a:rPr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825922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2520280"/>
          </a:xfrm>
        </p:spPr>
        <p:txBody>
          <a:bodyPr/>
          <a:lstStyle/>
          <a:p>
            <a:r>
              <a:rPr lang="en-GB" dirty="0" smtClean="0"/>
              <a:t>Variables in Functions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idea of 'scope'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7866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Variable Scope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556792"/>
            <a:ext cx="7338392" cy="4680520"/>
          </a:xfrm>
        </p:spPr>
        <p:txBody>
          <a:bodyPr/>
          <a:lstStyle/>
          <a:p>
            <a:r>
              <a:rPr lang="en-GB" dirty="0" smtClean="0"/>
              <a:t>Function create a 'box'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Variable 'result' is a 'local' variable</a:t>
            </a:r>
          </a:p>
          <a:p>
            <a:pPr lvl="1"/>
            <a:r>
              <a:rPr lang="en-GB" dirty="0" smtClean="0"/>
              <a:t>It only exists inside the box</a:t>
            </a:r>
            <a:endParaRPr lang="en-GB" dirty="0"/>
          </a:p>
          <a:p>
            <a:r>
              <a:rPr lang="en-GB" dirty="0" smtClean="0"/>
              <a:t>'</a:t>
            </a:r>
            <a:r>
              <a:rPr lang="en-GB" dirty="0" err="1" smtClean="0"/>
              <a:t>num</a:t>
            </a:r>
            <a:r>
              <a:rPr lang="en-GB" dirty="0" smtClean="0"/>
              <a:t>' can be used like a variable</a:t>
            </a:r>
          </a:p>
          <a:p>
            <a:pPr lvl="1"/>
            <a:r>
              <a:rPr lang="en-GB" dirty="0" smtClean="0"/>
              <a:t>It is given a value in the call</a:t>
            </a:r>
          </a:p>
        </p:txBody>
      </p:sp>
      <p:sp>
        <p:nvSpPr>
          <p:cNvPr id="6" name="Rectangle 5"/>
          <p:cNvSpPr/>
          <p:nvPr/>
        </p:nvSpPr>
        <p:spPr>
          <a:xfrm>
            <a:off x="1691680" y="2204864"/>
            <a:ext cx="511256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def</a:t>
            </a:r>
            <a:r>
              <a:rPr lang="en-GB" sz="3200" dirty="0" smtClean="0">
                <a:latin typeface="Courier"/>
                <a:cs typeface="Courier"/>
              </a:rPr>
              <a:t> double(</a:t>
            </a:r>
            <a:r>
              <a:rPr lang="en-GB" sz="3200" dirty="0" err="1" smtClean="0">
                <a:latin typeface="Courier"/>
                <a:cs typeface="Courier"/>
              </a:rPr>
              <a:t>num</a:t>
            </a:r>
            <a:r>
              <a:rPr lang="en-GB" sz="3200" dirty="0" smtClean="0">
                <a:latin typeface="Courier"/>
                <a:cs typeface="Courier"/>
              </a:rPr>
              <a:t>):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result = </a:t>
            </a:r>
            <a:r>
              <a:rPr lang="en-GB" sz="3200" dirty="0" err="1" smtClean="0">
                <a:latin typeface="Courier"/>
                <a:cs typeface="Courier"/>
              </a:rPr>
              <a:t>num</a:t>
            </a:r>
            <a:r>
              <a:rPr lang="en-GB" sz="3200" dirty="0" smtClean="0">
                <a:latin typeface="Courier"/>
                <a:cs typeface="Courier"/>
              </a:rPr>
              <a:t> * 2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return result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34830" y="2780928"/>
            <a:ext cx="3921345" cy="936104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23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Scope: Simple Version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variables used inside a function are </a:t>
            </a:r>
            <a:r>
              <a:rPr lang="en-GB" b="1" dirty="0" smtClean="0"/>
              <a:t>totally separate </a:t>
            </a:r>
            <a:r>
              <a:rPr lang="en-GB" dirty="0" smtClean="0"/>
              <a:t>from other variables</a:t>
            </a:r>
          </a:p>
          <a:p>
            <a:pPr lvl="1"/>
            <a:r>
              <a:rPr lang="en-GB" dirty="0" smtClean="0"/>
              <a:t>Appear when function is called</a:t>
            </a:r>
          </a:p>
          <a:p>
            <a:pPr lvl="1"/>
            <a:r>
              <a:rPr lang="en-GB" dirty="0" smtClean="0"/>
              <a:t>Disappear afterwards</a:t>
            </a:r>
          </a:p>
          <a:p>
            <a:endParaRPr lang="en-GB" dirty="0"/>
          </a:p>
          <a:p>
            <a:r>
              <a:rPr lang="en-GB" dirty="0" smtClean="0"/>
              <a:t>Name clash: confusing variables inside and outside a function</a:t>
            </a:r>
          </a:p>
          <a:p>
            <a:pPr lvl="1"/>
            <a:r>
              <a:rPr lang="en-GB" dirty="0" smtClean="0"/>
              <a:t> Use different names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287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Functions that Make Changes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 smtClean="0"/>
              <a:t>Some more complex and less essential ideas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2519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5976" y="44624"/>
            <a:ext cx="7914456" cy="1079500"/>
          </a:xfrm>
        </p:spPr>
        <p:txBody>
          <a:bodyPr/>
          <a:lstStyle/>
          <a:p>
            <a:r>
              <a:rPr lang="en-GB" sz="3600" dirty="0" smtClean="0"/>
              <a:t>What is the Effect of a Function?</a:t>
            </a:r>
            <a:endParaRPr lang="en-GB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1389528"/>
            <a:ext cx="3657600" cy="639762"/>
          </a:xfrm>
        </p:spPr>
        <p:txBody>
          <a:bodyPr/>
          <a:lstStyle/>
          <a:p>
            <a:r>
              <a:rPr lang="en-GB" dirty="0" smtClean="0"/>
              <a:t>No effect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58952" y="2109192"/>
            <a:ext cx="3657600" cy="3048000"/>
          </a:xfrm>
        </p:spPr>
        <p:txBody>
          <a:bodyPr/>
          <a:lstStyle/>
          <a:p>
            <a:r>
              <a:rPr lang="en-GB" dirty="0" smtClean="0"/>
              <a:t>Return a value</a:t>
            </a:r>
          </a:p>
          <a:p>
            <a:pPr lvl="1"/>
            <a:r>
              <a:rPr lang="en-GB" dirty="0" smtClean="0"/>
              <a:t>Nothing changes!</a:t>
            </a:r>
          </a:p>
          <a:p>
            <a:endParaRPr lang="en-GB" dirty="0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4645152" y="1389528"/>
            <a:ext cx="3657600" cy="639762"/>
          </a:xfrm>
        </p:spPr>
        <p:txBody>
          <a:bodyPr/>
          <a:lstStyle/>
          <a:p>
            <a:r>
              <a:rPr lang="en-GB" dirty="0" smtClean="0"/>
              <a:t>Effect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4"/>
          </p:nvPr>
        </p:nvSpPr>
        <p:spPr>
          <a:xfrm>
            <a:off x="4645152" y="2109192"/>
            <a:ext cx="4103312" cy="2471936"/>
          </a:xfrm>
        </p:spPr>
        <p:txBody>
          <a:bodyPr/>
          <a:lstStyle/>
          <a:p>
            <a:r>
              <a:rPr lang="en-GB" dirty="0"/>
              <a:t>Print something</a:t>
            </a:r>
          </a:p>
          <a:p>
            <a:pPr lvl="1"/>
            <a:r>
              <a:rPr lang="en-GB" dirty="0" smtClean="0"/>
              <a:t>File </a:t>
            </a:r>
            <a:r>
              <a:rPr lang="en-GB" dirty="0"/>
              <a:t>output too</a:t>
            </a:r>
          </a:p>
          <a:p>
            <a:r>
              <a:rPr lang="en-GB" dirty="0" smtClean="0"/>
              <a:t>Change </a:t>
            </a:r>
            <a:r>
              <a:rPr lang="en-GB" dirty="0"/>
              <a:t>value of a variable outside the function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How is this possible?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059832" y="4869160"/>
            <a:ext cx="2592288" cy="115212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latin typeface="Tahoma"/>
                <a:cs typeface="Tahoma"/>
              </a:rPr>
              <a:t>this function does a calculation</a:t>
            </a:r>
            <a:endParaRPr lang="en-GB" sz="2400" dirty="0">
              <a:solidFill>
                <a:srgbClr val="000000"/>
              </a:solidFill>
              <a:latin typeface="Tahoma"/>
              <a:cs typeface="Tahoma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619672" y="5157192"/>
            <a:ext cx="1440160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619672" y="5445224"/>
            <a:ext cx="1440160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619672" y="5733256"/>
            <a:ext cx="1440160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652120" y="5445224"/>
            <a:ext cx="1440160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994088" y="4869160"/>
            <a:ext cx="11533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Tahoma"/>
                <a:cs typeface="Tahoma"/>
              </a:rPr>
              <a:t>Result</a:t>
            </a:r>
            <a:endParaRPr lang="en-GB" sz="2800" dirty="0">
              <a:latin typeface="Tahoma"/>
              <a:cs typeface="Tahom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520" y="5210036"/>
            <a:ext cx="1196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Tahoma"/>
                <a:cs typeface="Tahoma"/>
              </a:rPr>
              <a:t>Inputs</a:t>
            </a:r>
            <a:endParaRPr lang="en-GB" sz="2800" dirty="0">
              <a:latin typeface="Tahoma"/>
              <a:cs typeface="Tahoma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051720" y="3356992"/>
            <a:ext cx="2593432" cy="1512168"/>
            <a:chOff x="2051720" y="3356992"/>
            <a:chExt cx="2593432" cy="1512168"/>
          </a:xfrm>
        </p:grpSpPr>
        <p:sp>
          <p:nvSpPr>
            <p:cNvPr id="14" name="Rectangle 13"/>
            <p:cNvSpPr/>
            <p:nvPr/>
          </p:nvSpPr>
          <p:spPr>
            <a:xfrm>
              <a:off x="2051720" y="3356992"/>
              <a:ext cx="1440160" cy="864096"/>
            </a:xfrm>
            <a:prstGeom prst="rect">
              <a:avLst/>
            </a:prstGeom>
            <a:noFill/>
            <a:ln w="1905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 smtClean="0">
                  <a:solidFill>
                    <a:srgbClr val="FF0000"/>
                  </a:solidFill>
                  <a:latin typeface="Tahoma"/>
                  <a:cs typeface="Tahoma"/>
                </a:rPr>
                <a:t>Global variables</a:t>
              </a:r>
              <a:endParaRPr lang="en-GB" sz="2400" dirty="0">
                <a:solidFill>
                  <a:srgbClr val="FF0000"/>
                </a:solidFill>
                <a:latin typeface="Tahoma"/>
                <a:cs typeface="Tahoma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3059832" y="4221088"/>
              <a:ext cx="1585320" cy="648072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2411760" y="4221088"/>
              <a:ext cx="1585320" cy="648072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717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Global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Local: inside a function</a:t>
            </a:r>
          </a:p>
          <a:p>
            <a:r>
              <a:rPr lang="en-GB" dirty="0" smtClean="0"/>
              <a:t>Global: outside a function</a:t>
            </a:r>
          </a:p>
          <a:p>
            <a:pPr lvl="1"/>
            <a:r>
              <a:rPr lang="en-GB" dirty="0" smtClean="0"/>
              <a:t>Variable inside (local) and outside (global) not </a:t>
            </a:r>
            <a:r>
              <a:rPr lang="en-GB" smtClean="0"/>
              <a:t>totally separate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115616" y="3550364"/>
            <a:ext cx="4572000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double() :</a:t>
            </a:r>
          </a:p>
          <a:p>
            <a:r>
              <a:rPr lang="en-GB" sz="2400" dirty="0">
                <a:latin typeface="Courier"/>
                <a:cs typeface="Courier"/>
              </a:rPr>
              <a:t>    global </a:t>
            </a:r>
            <a:r>
              <a:rPr lang="en-GB" sz="2400" dirty="0" err="1">
                <a:latin typeface="Courier"/>
                <a:cs typeface="Courier"/>
              </a:rPr>
              <a:t>num</a:t>
            </a:r>
            <a:endParaRPr lang="en-GB" sz="2400" dirty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    </a:t>
            </a:r>
            <a:r>
              <a:rPr lang="en-GB" sz="2400" dirty="0" err="1">
                <a:latin typeface="Courier"/>
                <a:cs typeface="Courier"/>
              </a:rPr>
              <a:t>num</a:t>
            </a:r>
            <a:r>
              <a:rPr lang="en-GB" sz="2400" dirty="0">
                <a:latin typeface="Courier"/>
                <a:cs typeface="Courier"/>
              </a:rPr>
              <a:t> = </a:t>
            </a:r>
            <a:r>
              <a:rPr lang="en-GB" sz="2400" dirty="0" err="1">
                <a:latin typeface="Courier"/>
                <a:cs typeface="Courier"/>
              </a:rPr>
              <a:t>num</a:t>
            </a:r>
            <a:r>
              <a:rPr lang="en-GB" sz="2400" dirty="0">
                <a:latin typeface="Courier"/>
                <a:cs typeface="Courier"/>
              </a:rPr>
              <a:t> * 2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num</a:t>
            </a:r>
            <a:r>
              <a:rPr lang="en-GB" sz="2400" dirty="0">
                <a:latin typeface="Courier"/>
                <a:cs typeface="Courier"/>
              </a:rPr>
              <a:t> = 10</a:t>
            </a:r>
          </a:p>
          <a:p>
            <a:r>
              <a:rPr lang="en-GB" sz="2400" dirty="0">
                <a:latin typeface="Courier"/>
                <a:cs typeface="Courier"/>
              </a:rPr>
              <a:t>double()</a:t>
            </a:r>
          </a:p>
          <a:p>
            <a:r>
              <a:rPr lang="en-GB" sz="2400" dirty="0">
                <a:latin typeface="Courier"/>
                <a:cs typeface="Courier"/>
              </a:rPr>
              <a:t>double()</a:t>
            </a:r>
          </a:p>
          <a:p>
            <a:r>
              <a:rPr lang="en-GB" sz="2400" dirty="0">
                <a:latin typeface="Courier"/>
                <a:cs typeface="Courier"/>
              </a:rPr>
              <a:t>print(</a:t>
            </a:r>
            <a:r>
              <a:rPr lang="en-GB" sz="2400" dirty="0" err="1">
                <a:latin typeface="Courier"/>
                <a:cs typeface="Courier"/>
              </a:rPr>
              <a:t>num</a:t>
            </a:r>
            <a:r>
              <a:rPr lang="en-GB" sz="2400" dirty="0">
                <a:latin typeface="Courier"/>
                <a:cs typeface="Courier"/>
              </a:rPr>
              <a:t>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907704" y="3933056"/>
            <a:ext cx="5688632" cy="576064"/>
            <a:chOff x="1907704" y="3933056"/>
            <a:chExt cx="5688632" cy="576064"/>
          </a:xfrm>
        </p:grpSpPr>
        <p:sp>
          <p:nvSpPr>
            <p:cNvPr id="5" name="Rectangle 4"/>
            <p:cNvSpPr/>
            <p:nvPr/>
          </p:nvSpPr>
          <p:spPr>
            <a:xfrm>
              <a:off x="1907704" y="3933056"/>
              <a:ext cx="1152128" cy="4320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AutoShape 6"/>
            <p:cNvSpPr>
              <a:spLocks/>
            </p:cNvSpPr>
            <p:nvPr/>
          </p:nvSpPr>
          <p:spPr bwMode="auto">
            <a:xfrm>
              <a:off x="6084168" y="4005064"/>
              <a:ext cx="1512168" cy="504056"/>
            </a:xfrm>
            <a:prstGeom prst="borderCallout2">
              <a:avLst>
                <a:gd name="adj1" fmla="val 20227"/>
                <a:gd name="adj2" fmla="val -6046"/>
                <a:gd name="adj3" fmla="val 23157"/>
                <a:gd name="adj4" fmla="val -23286"/>
                <a:gd name="adj5" fmla="val 11447"/>
                <a:gd name="adj6" fmla="val -200717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 smtClean="0">
                  <a:solidFill>
                    <a:srgbClr val="FF0000"/>
                  </a:solidFill>
                  <a:latin typeface="Tahoma" charset="0"/>
                </a:rPr>
                <a:t>Key word</a:t>
              </a:r>
              <a:endParaRPr lang="en-GB" sz="2400" dirty="0">
                <a:solidFill>
                  <a:srgbClr val="FF0000"/>
                </a:solidFill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6885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a List as a Parameter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152153"/>
          </a:xfrm>
        </p:spPr>
        <p:txBody>
          <a:bodyPr/>
          <a:lstStyle/>
          <a:p>
            <a:r>
              <a:rPr lang="en-GB" dirty="0" smtClean="0"/>
              <a:t>When a list is used as a parameter, you can change it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168352" y="2344812"/>
            <a:ext cx="45720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err="1">
                <a:latin typeface="Courier"/>
                <a:cs typeface="Courier"/>
              </a:rPr>
              <a:t>addZero</a:t>
            </a:r>
            <a:r>
              <a:rPr lang="en-GB" sz="2400" dirty="0">
                <a:latin typeface="Courier"/>
                <a:cs typeface="Courier"/>
              </a:rPr>
              <a:t>(</a:t>
            </a:r>
            <a:r>
              <a:rPr lang="en-GB" sz="2400" dirty="0" err="1">
                <a:latin typeface="Courier"/>
                <a:cs typeface="Courier"/>
              </a:rPr>
              <a:t>mylist</a:t>
            </a:r>
            <a:r>
              <a:rPr lang="en-GB" sz="2400" dirty="0">
                <a:latin typeface="Courier"/>
                <a:cs typeface="Courier"/>
              </a:rPr>
              <a:t>):</a:t>
            </a:r>
          </a:p>
          <a:p>
            <a:r>
              <a:rPr lang="en-GB" sz="2400" dirty="0">
                <a:latin typeface="Courier"/>
                <a:cs typeface="Courier"/>
              </a:rPr>
              <a:t>    </a:t>
            </a:r>
            <a:r>
              <a:rPr lang="en-GB" sz="2400" dirty="0" err="1">
                <a:latin typeface="Courier"/>
                <a:cs typeface="Courier"/>
              </a:rPr>
              <a:t>mylist.append</a:t>
            </a:r>
            <a:r>
              <a:rPr lang="en-GB" sz="2400" dirty="0">
                <a:latin typeface="Courier"/>
                <a:cs typeface="Courier"/>
              </a:rPr>
              <a:t>(0)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herList</a:t>
            </a:r>
            <a:r>
              <a:rPr lang="en-GB" sz="2400" dirty="0">
                <a:latin typeface="Courier"/>
                <a:cs typeface="Courier"/>
              </a:rPr>
              <a:t> = [1,2,3]</a:t>
            </a:r>
          </a:p>
          <a:p>
            <a:r>
              <a:rPr lang="en-GB" sz="2400" dirty="0" err="1">
                <a:latin typeface="Courier"/>
                <a:cs typeface="Courier"/>
              </a:rPr>
              <a:t>addZero</a:t>
            </a:r>
            <a:r>
              <a:rPr lang="en-GB" sz="2400" dirty="0">
                <a:latin typeface="Courier"/>
                <a:cs typeface="Courier"/>
              </a:rPr>
              <a:t>(</a:t>
            </a:r>
            <a:r>
              <a:rPr lang="en-GB" sz="2400" dirty="0" err="1">
                <a:latin typeface="Courier"/>
                <a:cs typeface="Courier"/>
              </a:rPr>
              <a:t>herList</a:t>
            </a:r>
            <a:r>
              <a:rPr lang="en-GB" sz="2400" dirty="0">
                <a:latin typeface="Courier"/>
                <a:cs typeface="Courier"/>
              </a:rPr>
              <a:t>)</a:t>
            </a:r>
          </a:p>
          <a:p>
            <a:r>
              <a:rPr lang="en-GB" sz="2400" dirty="0">
                <a:latin typeface="Courier"/>
                <a:cs typeface="Courier"/>
              </a:rPr>
              <a:t>print(</a:t>
            </a:r>
            <a:r>
              <a:rPr lang="en-GB" sz="2400" dirty="0" err="1">
                <a:latin typeface="Courier"/>
                <a:cs typeface="Courier"/>
              </a:rPr>
              <a:t>herList</a:t>
            </a:r>
            <a:r>
              <a:rPr lang="en-GB" sz="2400" dirty="0">
                <a:latin typeface="Courier"/>
                <a:cs typeface="Courier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0" y="4953942"/>
            <a:ext cx="4572000" cy="923330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GB" dirty="0">
                <a:latin typeface="Courier"/>
                <a:cs typeface="Courier"/>
              </a:rPr>
              <a:t>&gt;&gt;&gt; </a:t>
            </a:r>
          </a:p>
          <a:p>
            <a:r>
              <a:rPr lang="en-GB" dirty="0">
                <a:latin typeface="Courier"/>
                <a:cs typeface="Courier"/>
              </a:rPr>
              <a:t>[1, 2, 3, 0]</a:t>
            </a:r>
          </a:p>
          <a:p>
            <a:r>
              <a:rPr lang="en-GB" dirty="0">
                <a:latin typeface="Courier"/>
                <a:cs typeface="Courier"/>
              </a:rPr>
              <a:t>&gt;&gt;&gt; </a:t>
            </a:r>
          </a:p>
        </p:txBody>
      </p:sp>
    </p:spTree>
    <p:extLst>
      <p:ext uri="{BB962C8B-B14F-4D97-AF65-F5344CB8AC3E}">
        <p14:creationId xmlns:p14="http://schemas.microsoft.com/office/powerpoint/2010/main" val="2596009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Parameters and Assignment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4248497"/>
          </a:xfrm>
        </p:spPr>
        <p:txBody>
          <a:bodyPr/>
          <a:lstStyle/>
          <a:p>
            <a:r>
              <a:rPr lang="en-GB" dirty="0" smtClean="0"/>
              <a:t>There is a close parallel between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Parameter passing is like assignment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67544" y="2348880"/>
            <a:ext cx="457200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err="1" smtClean="0">
                <a:latin typeface="Courier"/>
                <a:cs typeface="Courier"/>
              </a:rPr>
              <a:t>myFunction</a:t>
            </a:r>
            <a:r>
              <a:rPr lang="en-GB" sz="2400" dirty="0" smtClean="0">
                <a:latin typeface="Courier"/>
                <a:cs typeface="Courier"/>
              </a:rPr>
              <a:t>(</a:t>
            </a:r>
            <a:r>
              <a:rPr lang="en-GB" sz="2400" dirty="0" err="1" smtClean="0">
                <a:latin typeface="Courier"/>
                <a:cs typeface="Courier"/>
              </a:rPr>
              <a:t>param</a:t>
            </a:r>
            <a:r>
              <a:rPr lang="en-GB" sz="2400" dirty="0" smtClean="0">
                <a:latin typeface="Courier"/>
                <a:cs typeface="Courier"/>
              </a:rPr>
              <a:t>) </a:t>
            </a:r>
            <a:r>
              <a:rPr lang="en-GB" sz="2400" dirty="0">
                <a:latin typeface="Courier"/>
                <a:cs typeface="Courier"/>
              </a:rPr>
              <a:t>:</a:t>
            </a:r>
          </a:p>
          <a:p>
            <a:r>
              <a:rPr lang="en-GB" sz="2400" dirty="0">
                <a:latin typeface="Courier"/>
                <a:cs typeface="Courier"/>
              </a:rPr>
              <a:t>    </a:t>
            </a:r>
            <a:r>
              <a:rPr lang="en-GB" sz="2400" i="1" dirty="0" smtClean="0">
                <a:solidFill>
                  <a:srgbClr val="0000FF"/>
                </a:solidFill>
                <a:latin typeface="Courier"/>
                <a:cs typeface="Courier"/>
              </a:rPr>
              <a:t>... statements</a:t>
            </a:r>
            <a:endParaRPr lang="en-GB" sz="24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num</a:t>
            </a:r>
            <a:r>
              <a:rPr lang="en-GB" sz="2400" dirty="0">
                <a:latin typeface="Courier"/>
                <a:cs typeface="Courier"/>
              </a:rPr>
              <a:t> = 10</a:t>
            </a:r>
          </a:p>
          <a:p>
            <a:r>
              <a:rPr lang="en-GB" sz="2400" dirty="0" err="1" smtClean="0">
                <a:latin typeface="Courier"/>
                <a:cs typeface="Courier"/>
              </a:rPr>
              <a:t>myFunction</a:t>
            </a:r>
            <a:r>
              <a:rPr lang="en-GB" sz="2400" dirty="0" smtClean="0">
                <a:latin typeface="Courier"/>
                <a:cs typeface="Courier"/>
              </a:rPr>
              <a:t>(</a:t>
            </a:r>
            <a:r>
              <a:rPr lang="en-GB" sz="2400" dirty="0" err="1" smtClean="0">
                <a:latin typeface="Courier"/>
                <a:cs typeface="Courier"/>
              </a:rPr>
              <a:t>num</a:t>
            </a:r>
            <a:r>
              <a:rPr lang="en-GB" sz="2400" dirty="0" smtClean="0">
                <a:latin typeface="Courier"/>
                <a:cs typeface="Courier"/>
              </a:rPr>
              <a:t>)</a:t>
            </a:r>
            <a:endParaRPr lang="en-GB" sz="2400" dirty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52528" y="3789040"/>
            <a:ext cx="3419872" cy="1200328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 err="1" smtClean="0">
                <a:latin typeface="Courier"/>
                <a:cs typeface="Courier"/>
              </a:rPr>
              <a:t>num</a:t>
            </a:r>
            <a:r>
              <a:rPr lang="en-GB" sz="2400" dirty="0" smtClean="0">
                <a:latin typeface="Courier"/>
                <a:cs typeface="Courier"/>
              </a:rPr>
              <a:t> </a:t>
            </a:r>
            <a:r>
              <a:rPr lang="en-GB" sz="2400" dirty="0">
                <a:latin typeface="Courier"/>
                <a:cs typeface="Courier"/>
              </a:rPr>
              <a:t>= </a:t>
            </a:r>
            <a:r>
              <a:rPr lang="en-GB" sz="2400" dirty="0" smtClean="0">
                <a:latin typeface="Courier"/>
                <a:cs typeface="Courier"/>
              </a:rPr>
              <a:t>10</a:t>
            </a:r>
          </a:p>
          <a:p>
            <a:r>
              <a:rPr lang="en-GB" sz="2400" dirty="0" err="1" smtClean="0">
                <a:latin typeface="Courier"/>
                <a:cs typeface="Courier"/>
              </a:rPr>
              <a:t>param</a:t>
            </a:r>
            <a:r>
              <a:rPr lang="en-GB" sz="2400" dirty="0" smtClean="0">
                <a:latin typeface="Courier"/>
                <a:cs typeface="Courier"/>
              </a:rPr>
              <a:t> = </a:t>
            </a:r>
            <a:r>
              <a:rPr lang="en-GB" sz="2400" dirty="0" err="1" smtClean="0">
                <a:latin typeface="Courier"/>
                <a:cs typeface="Courier"/>
              </a:rPr>
              <a:t>num</a:t>
            </a:r>
            <a:r>
              <a:rPr lang="en-GB" sz="2400" dirty="0" smtClean="0">
                <a:latin typeface="Courier"/>
                <a:cs typeface="Courier"/>
              </a:rPr>
              <a:t> </a:t>
            </a:r>
          </a:p>
          <a:p>
            <a:r>
              <a:rPr lang="en-GB" sz="2400" dirty="0">
                <a:solidFill>
                  <a:srgbClr val="0000FF"/>
                </a:solidFill>
                <a:latin typeface="Courier"/>
                <a:cs typeface="Courier"/>
              </a:rPr>
              <a:t>... </a:t>
            </a:r>
            <a:r>
              <a:rPr lang="en-GB" sz="2400" i="1" dirty="0" smtClean="0">
                <a:solidFill>
                  <a:srgbClr val="0000FF"/>
                </a:solidFill>
                <a:latin typeface="Courier"/>
                <a:cs typeface="Courier"/>
              </a:rPr>
              <a:t>statements</a:t>
            </a:r>
            <a:endParaRPr lang="en-GB" sz="2400" i="1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08813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Syllabus and </a:t>
            </a:r>
            <a:br>
              <a:rPr lang="en-GB" dirty="0" smtClean="0"/>
            </a:br>
            <a:r>
              <a:rPr lang="en-GB" dirty="0" smtClean="0"/>
              <a:t>Teaching Issues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99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Syllabus – Functions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Writing functions is AS not GCSE (OCR)</a:t>
            </a:r>
          </a:p>
          <a:p>
            <a:pPr lvl="1"/>
            <a:r>
              <a:rPr lang="en-GB" dirty="0" smtClean="0"/>
              <a:t>… but lots of related ideas</a:t>
            </a:r>
          </a:p>
          <a:p>
            <a:endParaRPr lang="en-GB" dirty="0" smtClean="0"/>
          </a:p>
          <a:p>
            <a:r>
              <a:rPr lang="en-GB" dirty="0" smtClean="0"/>
              <a:t>So why learn functions?</a:t>
            </a:r>
          </a:p>
          <a:p>
            <a:pPr lvl="1"/>
            <a:r>
              <a:rPr lang="en-GB" dirty="0" smtClean="0"/>
              <a:t>Using functions e.g. '</a:t>
            </a:r>
            <a:r>
              <a:rPr lang="en-GB" dirty="0" err="1" smtClean="0"/>
              <a:t>len</a:t>
            </a:r>
            <a:r>
              <a:rPr lang="en-GB" dirty="0" smtClean="0"/>
              <a:t>'</a:t>
            </a:r>
          </a:p>
          <a:p>
            <a:pPr lvl="1"/>
            <a:r>
              <a:rPr lang="en-GB" dirty="0" smtClean="0"/>
              <a:t>Planning solutions: breaking down a problem in parts</a:t>
            </a:r>
          </a:p>
          <a:p>
            <a:pPr lvl="1"/>
            <a:r>
              <a:rPr lang="en-GB" dirty="0" smtClean="0"/>
              <a:t>… some students will teach themselves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852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Programming is problem solving</a:t>
            </a:r>
          </a:p>
          <a:p>
            <a:r>
              <a:rPr lang="en-GB" dirty="0" smtClean="0"/>
              <a:t>Problems are solved in steps</a:t>
            </a:r>
          </a:p>
          <a:p>
            <a:r>
              <a:rPr lang="en-GB" dirty="0" smtClean="0"/>
              <a:t>Functions are for step-by-step programming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/>
              <a:t>D</a:t>
            </a:r>
            <a:r>
              <a:rPr lang="en-GB" dirty="0" smtClean="0"/>
              <a:t>efining functions is not essential for GCSE</a:t>
            </a:r>
          </a:p>
          <a:p>
            <a:pPr lvl="1"/>
            <a:r>
              <a:rPr lang="en-GB" dirty="0" smtClean="0"/>
              <a:t>Using them is!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4209</TotalTime>
  <Words>809</Words>
  <Application>Microsoft Macintosh PowerPoint</Application>
  <PresentationFormat>On-screen Show (4:3)</PresentationFormat>
  <Paragraphs>191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Newsprint</vt:lpstr>
      <vt:lpstr>Programming for GCSE Topic 8.1: Functions</vt:lpstr>
      <vt:lpstr>Outline</vt:lpstr>
      <vt:lpstr>What's a Function?</vt:lpstr>
      <vt:lpstr>BIG IDEA</vt:lpstr>
      <vt:lpstr>Simple Function Example</vt:lpstr>
      <vt:lpstr>Definition of a Function</vt:lpstr>
      <vt:lpstr>Calling a Function – I </vt:lpstr>
      <vt:lpstr>Calling a Function – II </vt:lpstr>
      <vt:lpstr>Program Order</vt:lpstr>
      <vt:lpstr>Words, Words …</vt:lpstr>
      <vt:lpstr>Example</vt:lpstr>
      <vt:lpstr>Example Solution</vt:lpstr>
      <vt:lpstr>Variables in Functions</vt:lpstr>
      <vt:lpstr>Variable Scope</vt:lpstr>
      <vt:lpstr>Scope: Simple Version</vt:lpstr>
      <vt:lpstr>Functions that Make Changes</vt:lpstr>
      <vt:lpstr>What is the Effect of a Function?</vt:lpstr>
      <vt:lpstr>Global Variables</vt:lpstr>
      <vt:lpstr>Using a List as a Parameter</vt:lpstr>
      <vt:lpstr>Parameters and Assignment</vt:lpstr>
      <vt:lpstr>Syllabus and  Teaching Issues</vt:lpstr>
      <vt:lpstr>Syllabus – Functions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78</cp:revision>
  <dcterms:created xsi:type="dcterms:W3CDTF">2012-04-25T07:26:20Z</dcterms:created>
  <dcterms:modified xsi:type="dcterms:W3CDTF">2014-05-01T19:10:01Z</dcterms:modified>
</cp:coreProperties>
</file>