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62" r:id="rId2"/>
    <p:sldId id="302" r:id="rId3"/>
    <p:sldId id="281" r:id="rId4"/>
    <p:sldId id="308" r:id="rId5"/>
    <p:sldId id="320" r:id="rId6"/>
    <p:sldId id="321" r:id="rId7"/>
    <p:sldId id="323" r:id="rId8"/>
    <p:sldId id="324" r:id="rId9"/>
    <p:sldId id="326" r:id="rId10"/>
    <p:sldId id="361" r:id="rId11"/>
    <p:sldId id="327" r:id="rId12"/>
    <p:sldId id="328" r:id="rId13"/>
    <p:sldId id="329" r:id="rId14"/>
    <p:sldId id="330" r:id="rId15"/>
    <p:sldId id="338" r:id="rId16"/>
    <p:sldId id="337" r:id="rId17"/>
    <p:sldId id="319" r:id="rId18"/>
    <p:sldId id="339" r:id="rId19"/>
    <p:sldId id="342" r:id="rId20"/>
    <p:sldId id="341" r:id="rId21"/>
    <p:sldId id="343" r:id="rId22"/>
    <p:sldId id="344" r:id="rId23"/>
    <p:sldId id="345" r:id="rId24"/>
    <p:sldId id="346" r:id="rId25"/>
    <p:sldId id="340" r:id="rId26"/>
    <p:sldId id="355" r:id="rId27"/>
    <p:sldId id="357" r:id="rId28"/>
    <p:sldId id="358" r:id="rId29"/>
    <p:sldId id="359" r:id="rId30"/>
    <p:sldId id="360" r:id="rId31"/>
    <p:sldId id="347" r:id="rId32"/>
    <p:sldId id="280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</a:t>
            </a:fld>
            <a:endParaRPr lang="en-GB" sz="12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 dirty="0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30171" indent="-28083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23340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72677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22013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471349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20685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370021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19357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F509186-EC93-9D4B-B5E4-379D6A8829B8}" type="slidenum">
              <a:rPr lang="en-US" sz="1200">
                <a:latin typeface="Arial" charset="0"/>
              </a:rPr>
              <a:pPr/>
              <a:t>5</a:t>
            </a:fld>
            <a:endParaRPr lang="en-US" sz="1200" dirty="0">
              <a:latin typeface="Arial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15" y="4343713"/>
            <a:ext cx="5028370" cy="4113862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30171" indent="-28083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23340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72677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22013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471349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20685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370021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19357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D0AAA91-1418-434A-9A4B-8CDD13D3234A}" type="slidenum">
              <a:rPr lang="en-US" sz="1200">
                <a:latin typeface="Arial" charset="0"/>
              </a:rPr>
              <a:pPr/>
              <a:t>6</a:t>
            </a:fld>
            <a:endParaRPr lang="en-US" sz="1200">
              <a:latin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15" y="4343713"/>
            <a:ext cx="5028370" cy="4113862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30171" indent="-28083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23340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72677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22013" indent="-224668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471349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20685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370021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19357" indent="-224668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9A4F8F22-EA4A-8943-BC02-8F8D112D7C2F}" type="slidenum">
              <a:rPr lang="en-US" sz="1200">
                <a:latin typeface="Arial" charset="0"/>
              </a:rPr>
              <a:pPr/>
              <a:t>16</a:t>
            </a:fld>
            <a:endParaRPr lang="en-US" sz="1200">
              <a:latin typeface="Arial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74688"/>
            <a:ext cx="4583113" cy="3438525"/>
          </a:xfrm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699" y="4346840"/>
            <a:ext cx="5090603" cy="4127934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5005" tIns="42503" rIns="85005" bIns="42503"/>
          <a:lstStyle/>
          <a:p>
            <a:pPr eaLnBrk="1" hangingPunct="1"/>
            <a:endParaRPr lang="fr-F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695996" indent="-267691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7076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499067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2737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5567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78398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1228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4059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 New Roman" charset="0"/>
              </a:rPr>
              <a:t>The University of Adelaide, School of Computer Science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695996" indent="-267691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7076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499067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2737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5567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78398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1228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4059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A7169349-A1B3-0A4C-9323-35171B800DDF}" type="datetime3">
              <a:rPr lang="en-US" sz="1200">
                <a:latin typeface="Times New Roman" charset="0"/>
              </a:rPr>
              <a:pPr/>
              <a:t>1 May 2014</a:t>
            </a:fld>
            <a:endParaRPr lang="en-US" sz="1200">
              <a:latin typeface="Times New Roman" charset="0"/>
            </a:endParaRPr>
          </a:p>
        </p:txBody>
      </p:sp>
      <p:sp>
        <p:nvSpPr>
          <p:cNvPr id="102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695996" indent="-267691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7076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499067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2737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5567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78398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1228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4059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 New Roman" charset="0"/>
              </a:rPr>
              <a:t>Chapter 2 — Instructions: Language of the Computer</a:t>
            </a:r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695996" indent="-267691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7076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499067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27372" indent="-214152" defTabSz="89230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5567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78398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12287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40592" indent="-214152" defTabSz="89230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C1516618-3B6E-3241-BF1F-F1998314CD71}" type="slidenum">
              <a:rPr lang="en-US" sz="1200">
                <a:latin typeface="Times New Roman" charset="0"/>
              </a:rPr>
              <a:pPr/>
              <a:t>20</a:t>
            </a:fld>
            <a:endParaRPr lang="en-US" sz="1200">
              <a:latin typeface="Times New Roman" charset="0"/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AU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148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695996" indent="-267691" defTabSz="87148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70762" indent="-214152" defTabSz="87148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499067" indent="-214152" defTabSz="87148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27372" indent="-214152" defTabSz="871482" eaLnBrk="0" hangingPunct="0"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55677" indent="-214152" defTabSz="87148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783982" indent="-214152" defTabSz="87148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12287" indent="-214152" defTabSz="87148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40592" indent="-214152" defTabSz="871482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DEF18AFD-4165-7E43-B1D2-600763278301}" type="slidenum">
              <a:rPr lang="en-US" sz="1200">
                <a:latin typeface="Arial" charset="0"/>
              </a:rPr>
              <a:pPr/>
              <a:t>21</a:t>
            </a:fld>
            <a:endParaRPr lang="en-US" sz="1200">
              <a:latin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7649E4E1-D305-FA40-B24D-8E22AEA80ECF}" type="slidenum">
              <a:rPr lang="en-US" sz="1200">
                <a:latin typeface="Arial" charset="0"/>
              </a:rPr>
              <a:pPr/>
              <a:t>27</a:t>
            </a:fld>
            <a:endParaRPr lang="en-US" sz="120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74688"/>
            <a:ext cx="4586288" cy="3440112"/>
          </a:xfrm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4443" y="4347196"/>
            <a:ext cx="5089115" cy="4126859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7947" tIns="43973" rIns="87947" bIns="43973"/>
          <a:lstStyle/>
          <a:p>
            <a:pPr eaLnBrk="1" hangingPunct="1"/>
            <a:endParaRPr lang="fr-F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List_of_assigned_/8_IPv4_address_blocks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root-servers.org/" TargetMode="External"/><Relationship Id="rId3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c.uk/" TargetMode="External"/><Relationship Id="rId3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7.2: Internet Components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80540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50566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Explain the main ideas of the Internet</a:t>
            </a:r>
          </a:p>
          <a:p>
            <a:endParaRPr lang="en-GB" dirty="0"/>
          </a:p>
          <a:p>
            <a:r>
              <a:rPr lang="en-GB" i="1" dirty="0" smtClean="0"/>
              <a:t>Why is it call the Internet?</a:t>
            </a:r>
          </a:p>
          <a:p>
            <a:r>
              <a:rPr lang="en-GB" i="1" dirty="0" smtClean="0"/>
              <a:t>How is it run? Is anyone in control?</a:t>
            </a:r>
          </a:p>
          <a:p>
            <a:r>
              <a:rPr lang="en-GB" i="1" dirty="0" smtClean="0"/>
              <a:t>What's the Internet architecture?</a:t>
            </a:r>
          </a:p>
          <a:p>
            <a:r>
              <a:rPr lang="en-GB" i="1" dirty="0" smtClean="0"/>
              <a:t>What's a router?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As with other network topics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Principles not just description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… not overwhelming complexity</a:t>
            </a: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The Internet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Hardware of the Internet</a:t>
            </a:r>
            <a:endParaRPr lang="en-US" dirty="0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86000"/>
            <a:ext cx="1676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2590800" y="2590800"/>
            <a:ext cx="41910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>
            <a:off x="2590800" y="2895600"/>
            <a:ext cx="4038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9718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18288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2590800" y="1905000"/>
            <a:ext cx="19050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 dirty="0">
                <a:latin typeface="Arial"/>
                <a:cs typeface="Arial"/>
              </a:rPr>
              <a:t>get a.mp3</a:t>
            </a:r>
          </a:p>
        </p:txBody>
      </p:sp>
      <p:sp>
        <p:nvSpPr>
          <p:cNvPr id="12297" name="Rectangle 10"/>
          <p:cNvSpPr>
            <a:spLocks noChangeArrowheads="1"/>
          </p:cNvSpPr>
          <p:nvPr/>
        </p:nvSpPr>
        <p:spPr bwMode="auto">
          <a:xfrm>
            <a:off x="914400" y="4419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298" name="Rectangle 11"/>
          <p:cNvSpPr>
            <a:spLocks noChangeArrowheads="1"/>
          </p:cNvSpPr>
          <p:nvPr/>
        </p:nvSpPr>
        <p:spPr bwMode="auto">
          <a:xfrm>
            <a:off x="1066800" y="5867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7620000" y="5715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0" name="Rectangle 13"/>
          <p:cNvSpPr>
            <a:spLocks noChangeArrowheads="1"/>
          </p:cNvSpPr>
          <p:nvPr/>
        </p:nvSpPr>
        <p:spPr bwMode="auto">
          <a:xfrm>
            <a:off x="7848600" y="4114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1" name="Oval 14"/>
          <p:cNvSpPr>
            <a:spLocks noChangeArrowheads="1"/>
          </p:cNvSpPr>
          <p:nvPr/>
        </p:nvSpPr>
        <p:spPr bwMode="auto">
          <a:xfrm>
            <a:off x="3886200" y="40386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2" name="Oval 15"/>
          <p:cNvSpPr>
            <a:spLocks noChangeArrowheads="1"/>
          </p:cNvSpPr>
          <p:nvPr/>
        </p:nvSpPr>
        <p:spPr bwMode="auto">
          <a:xfrm>
            <a:off x="2514600" y="4572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3" name="Oval 16"/>
          <p:cNvSpPr>
            <a:spLocks noChangeArrowheads="1"/>
          </p:cNvSpPr>
          <p:nvPr/>
        </p:nvSpPr>
        <p:spPr bwMode="auto">
          <a:xfrm>
            <a:off x="2971800" y="54102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4" name="Oval 17"/>
          <p:cNvSpPr>
            <a:spLocks noChangeArrowheads="1"/>
          </p:cNvSpPr>
          <p:nvPr/>
        </p:nvSpPr>
        <p:spPr bwMode="auto">
          <a:xfrm>
            <a:off x="5105400" y="5715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5" name="Oval 18"/>
          <p:cNvSpPr>
            <a:spLocks noChangeArrowheads="1"/>
          </p:cNvSpPr>
          <p:nvPr/>
        </p:nvSpPr>
        <p:spPr bwMode="auto">
          <a:xfrm>
            <a:off x="5486400" y="38862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6" name="Oval 19"/>
          <p:cNvSpPr>
            <a:spLocks noChangeArrowheads="1"/>
          </p:cNvSpPr>
          <p:nvPr/>
        </p:nvSpPr>
        <p:spPr bwMode="auto">
          <a:xfrm>
            <a:off x="6248400" y="48006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7" name="Oval 20"/>
          <p:cNvSpPr>
            <a:spLocks noChangeArrowheads="1"/>
          </p:cNvSpPr>
          <p:nvPr/>
        </p:nvSpPr>
        <p:spPr bwMode="auto">
          <a:xfrm>
            <a:off x="2133600" y="3657600"/>
            <a:ext cx="5105400" cy="2895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2308" name="Oval 21"/>
          <p:cNvSpPr>
            <a:spLocks noChangeArrowheads="1"/>
          </p:cNvSpPr>
          <p:nvPr/>
        </p:nvSpPr>
        <p:spPr bwMode="auto">
          <a:xfrm>
            <a:off x="4495800" y="48006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1981200" y="3581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 flipV="1">
            <a:off x="1600200" y="5791200"/>
            <a:ext cx="1371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flipV="1">
            <a:off x="6705600" y="4343400"/>
            <a:ext cx="1143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 flipV="1">
            <a:off x="6629400" y="3505200"/>
            <a:ext cx="83820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2" name="Line 26"/>
          <p:cNvSpPr>
            <a:spLocks noChangeShapeType="1"/>
          </p:cNvSpPr>
          <p:nvPr/>
        </p:nvSpPr>
        <p:spPr bwMode="auto">
          <a:xfrm>
            <a:off x="5638800" y="5943600"/>
            <a:ext cx="19812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1447800" y="4648200"/>
            <a:ext cx="1524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4" name="Line 28"/>
          <p:cNvSpPr>
            <a:spLocks noChangeShapeType="1"/>
          </p:cNvSpPr>
          <p:nvPr/>
        </p:nvSpPr>
        <p:spPr bwMode="auto">
          <a:xfrm flipV="1">
            <a:off x="3429000" y="4495800"/>
            <a:ext cx="5334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>
            <a:off x="4343400" y="44958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 flipV="1">
            <a:off x="4419600" y="4038600"/>
            <a:ext cx="10668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7" name="Line 31"/>
          <p:cNvSpPr>
            <a:spLocks noChangeShapeType="1"/>
          </p:cNvSpPr>
          <p:nvPr/>
        </p:nvSpPr>
        <p:spPr bwMode="auto">
          <a:xfrm flipV="1">
            <a:off x="3048000" y="4343400"/>
            <a:ext cx="838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8" name="Line 32"/>
          <p:cNvSpPr>
            <a:spLocks noChangeShapeType="1"/>
          </p:cNvSpPr>
          <p:nvPr/>
        </p:nvSpPr>
        <p:spPr bwMode="auto">
          <a:xfrm>
            <a:off x="3505200" y="5791200"/>
            <a:ext cx="1600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69" name="Line 33"/>
          <p:cNvSpPr>
            <a:spLocks noChangeShapeType="1"/>
          </p:cNvSpPr>
          <p:nvPr/>
        </p:nvSpPr>
        <p:spPr bwMode="auto">
          <a:xfrm>
            <a:off x="4953000" y="5257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70" name="Line 34"/>
          <p:cNvSpPr>
            <a:spLocks noChangeShapeType="1"/>
          </p:cNvSpPr>
          <p:nvPr/>
        </p:nvSpPr>
        <p:spPr bwMode="auto">
          <a:xfrm flipH="1">
            <a:off x="5562600" y="5181600"/>
            <a:ext cx="6858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71" name="Line 35"/>
          <p:cNvSpPr>
            <a:spLocks noChangeShapeType="1"/>
          </p:cNvSpPr>
          <p:nvPr/>
        </p:nvSpPr>
        <p:spPr bwMode="auto">
          <a:xfrm flipH="1">
            <a:off x="5029200" y="4953000"/>
            <a:ext cx="12192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4372" name="Line 36"/>
          <p:cNvSpPr>
            <a:spLocks noChangeShapeType="1"/>
          </p:cNvSpPr>
          <p:nvPr/>
        </p:nvSpPr>
        <p:spPr bwMode="auto">
          <a:xfrm>
            <a:off x="5943600" y="4343400"/>
            <a:ext cx="4572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2324" name="Rectangle 37"/>
          <p:cNvSpPr>
            <a:spLocks noChangeArrowheads="1"/>
          </p:cNvSpPr>
          <p:nvPr/>
        </p:nvSpPr>
        <p:spPr bwMode="auto">
          <a:xfrm>
            <a:off x="5884863" y="1792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GB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7424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Main Components</a:t>
            </a:r>
            <a:endParaRPr lang="en-US" dirty="0"/>
          </a:p>
        </p:txBody>
      </p:sp>
      <p:sp>
        <p:nvSpPr>
          <p:cNvPr id="1433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Hosts: computers running programs</a:t>
            </a:r>
          </a:p>
          <a:p>
            <a:pPr lvl="1"/>
            <a:r>
              <a:rPr lang="en-US" dirty="0" smtClean="0"/>
              <a:t>Client: makes requests to …</a:t>
            </a:r>
          </a:p>
          <a:p>
            <a:pPr lvl="1"/>
            <a:r>
              <a:rPr lang="en-US" dirty="0" smtClean="0"/>
              <a:t>Server: provides a service; waits for requests</a:t>
            </a:r>
          </a:p>
          <a:p>
            <a:pPr lvl="2"/>
            <a:r>
              <a:rPr lang="en-US" dirty="0" smtClean="0"/>
              <a:t>Email, Web, iTunes</a:t>
            </a:r>
          </a:p>
          <a:p>
            <a:endParaRPr lang="en-US" dirty="0" smtClean="0"/>
          </a:p>
          <a:p>
            <a:r>
              <a:rPr lang="en-US" dirty="0" smtClean="0"/>
              <a:t>Transmission lines</a:t>
            </a:r>
          </a:p>
          <a:p>
            <a:pPr lvl="1"/>
            <a:r>
              <a:rPr lang="en-US" dirty="0" smtClean="0"/>
              <a:t>Copper wire, optical </a:t>
            </a:r>
            <a:r>
              <a:rPr lang="en-US" dirty="0" err="1" smtClean="0"/>
              <a:t>fibre</a:t>
            </a:r>
            <a:r>
              <a:rPr lang="en-US" dirty="0" smtClean="0"/>
              <a:t>, or radio</a:t>
            </a:r>
          </a:p>
          <a:p>
            <a:endParaRPr lang="en-US" dirty="0" smtClean="0"/>
          </a:p>
          <a:p>
            <a:r>
              <a:rPr lang="en-US" dirty="0" smtClean="0"/>
              <a:t>Routers: specialized computers that connect multiple transmission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735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Packet Switching</a:t>
            </a:r>
            <a:endParaRPr lang="en-US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8077200" cy="4608512"/>
          </a:xfrm>
        </p:spPr>
        <p:txBody>
          <a:bodyPr/>
          <a:lstStyle/>
          <a:p>
            <a:r>
              <a:rPr lang="en-US" dirty="0" smtClean="0"/>
              <a:t>Split a message into chunks</a:t>
            </a:r>
          </a:p>
          <a:p>
            <a:r>
              <a:rPr lang="en-US" dirty="0" smtClean="0"/>
              <a:t>Add a header to each chunk </a:t>
            </a:r>
          </a:p>
          <a:p>
            <a:r>
              <a:rPr lang="en-US" dirty="0" smtClean="0"/>
              <a:t>Send packets independently</a:t>
            </a:r>
          </a:p>
          <a:p>
            <a:r>
              <a:rPr lang="en-US" dirty="0" smtClean="0"/>
              <a:t>Combine received packets</a:t>
            </a:r>
            <a:endParaRPr lang="en-US" dirty="0"/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419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5800"/>
            <a:ext cx="16002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Oval 6"/>
          <p:cNvSpPr>
            <a:spLocks noChangeArrowheads="1"/>
          </p:cNvSpPr>
          <p:nvPr/>
        </p:nvSpPr>
        <p:spPr bwMode="auto">
          <a:xfrm>
            <a:off x="3657600" y="40386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0" name="Oval 7"/>
          <p:cNvSpPr>
            <a:spLocks noChangeArrowheads="1"/>
          </p:cNvSpPr>
          <p:nvPr/>
        </p:nvSpPr>
        <p:spPr bwMode="auto">
          <a:xfrm>
            <a:off x="2667000" y="47244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1" name="Oval 8"/>
          <p:cNvSpPr>
            <a:spLocks noChangeArrowheads="1"/>
          </p:cNvSpPr>
          <p:nvPr/>
        </p:nvSpPr>
        <p:spPr bwMode="auto">
          <a:xfrm>
            <a:off x="3733800" y="54102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2" name="Oval 9"/>
          <p:cNvSpPr>
            <a:spLocks noChangeArrowheads="1"/>
          </p:cNvSpPr>
          <p:nvPr/>
        </p:nvSpPr>
        <p:spPr bwMode="auto">
          <a:xfrm>
            <a:off x="5486400" y="47244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V="1">
            <a:off x="4267200" y="5105400"/>
            <a:ext cx="1219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>
            <a:off x="4191000" y="4343400"/>
            <a:ext cx="12954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 flipV="1">
            <a:off x="3124200" y="4419600"/>
            <a:ext cx="533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3124200" y="5181600"/>
            <a:ext cx="609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1517" name="Rectangle 14"/>
          <p:cNvSpPr>
            <a:spLocks noChangeArrowheads="1"/>
          </p:cNvSpPr>
          <p:nvPr/>
        </p:nvSpPr>
        <p:spPr bwMode="auto">
          <a:xfrm>
            <a:off x="5884863" y="1792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GB" sz="2400">
              <a:latin typeface="Arial" charset="0"/>
            </a:endParaRPr>
          </a:p>
        </p:txBody>
      </p:sp>
      <p:sp>
        <p:nvSpPr>
          <p:cNvPr id="21518" name="Rectangle 15"/>
          <p:cNvSpPr>
            <a:spLocks noChangeArrowheads="1"/>
          </p:cNvSpPr>
          <p:nvPr/>
        </p:nvSpPr>
        <p:spPr bwMode="auto">
          <a:xfrm>
            <a:off x="152400" y="3581400"/>
            <a:ext cx="19050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/>
              <a:t>get a.mp3</a:t>
            </a:r>
          </a:p>
        </p:txBody>
      </p:sp>
      <p:grpSp>
        <p:nvGrpSpPr>
          <p:cNvPr id="21519" name="Group 16"/>
          <p:cNvGrpSpPr>
            <a:grpSpLocks/>
          </p:cNvGrpSpPr>
          <p:nvPr/>
        </p:nvGrpSpPr>
        <p:grpSpPr bwMode="auto">
          <a:xfrm>
            <a:off x="533400" y="4343400"/>
            <a:ext cx="1371600" cy="533400"/>
            <a:chOff x="288" y="3360"/>
            <a:chExt cx="864" cy="336"/>
          </a:xfrm>
        </p:grpSpPr>
        <p:sp>
          <p:nvSpPr>
            <p:cNvPr id="21536" name="Rectangle 17"/>
            <p:cNvSpPr>
              <a:spLocks noChangeArrowheads="1"/>
            </p:cNvSpPr>
            <p:nvPr/>
          </p:nvSpPr>
          <p:spPr bwMode="auto">
            <a:xfrm>
              <a:off x="672" y="3360"/>
              <a:ext cx="480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get</a:t>
              </a:r>
            </a:p>
          </p:txBody>
        </p:sp>
        <p:sp>
          <p:nvSpPr>
            <p:cNvPr id="21537" name="Rectangle 18"/>
            <p:cNvSpPr>
              <a:spLocks noChangeArrowheads="1"/>
            </p:cNvSpPr>
            <p:nvPr/>
          </p:nvSpPr>
          <p:spPr bwMode="auto">
            <a:xfrm>
              <a:off x="288" y="3360"/>
              <a:ext cx="384" cy="336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h1</a:t>
              </a:r>
            </a:p>
          </p:txBody>
        </p:sp>
      </p:grpSp>
      <p:grpSp>
        <p:nvGrpSpPr>
          <p:cNvPr id="21520" name="Group 19"/>
          <p:cNvGrpSpPr>
            <a:grpSpLocks/>
          </p:cNvGrpSpPr>
          <p:nvPr/>
        </p:nvGrpSpPr>
        <p:grpSpPr bwMode="auto">
          <a:xfrm>
            <a:off x="533400" y="5181600"/>
            <a:ext cx="1981200" cy="533400"/>
            <a:chOff x="288" y="3792"/>
            <a:chExt cx="1248" cy="336"/>
          </a:xfrm>
        </p:grpSpPr>
        <p:sp>
          <p:nvSpPr>
            <p:cNvPr id="21534" name="Rectangle 20"/>
            <p:cNvSpPr>
              <a:spLocks noChangeArrowheads="1"/>
            </p:cNvSpPr>
            <p:nvPr/>
          </p:nvSpPr>
          <p:spPr bwMode="auto">
            <a:xfrm>
              <a:off x="720" y="3792"/>
              <a:ext cx="81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a.mp3</a:t>
              </a:r>
            </a:p>
          </p:txBody>
        </p:sp>
        <p:sp>
          <p:nvSpPr>
            <p:cNvPr id="21535" name="Rectangle 21"/>
            <p:cNvSpPr>
              <a:spLocks noChangeArrowheads="1"/>
            </p:cNvSpPr>
            <p:nvPr/>
          </p:nvSpPr>
          <p:spPr bwMode="auto">
            <a:xfrm>
              <a:off x="288" y="3792"/>
              <a:ext cx="432" cy="336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h2</a:t>
              </a:r>
            </a:p>
          </p:txBody>
        </p:sp>
      </p:grpSp>
      <p:sp>
        <p:nvSpPr>
          <p:cNvPr id="49174" name="Line 22"/>
          <p:cNvSpPr>
            <a:spLocks noChangeShapeType="1"/>
          </p:cNvSpPr>
          <p:nvPr/>
        </p:nvSpPr>
        <p:spPr bwMode="auto">
          <a:xfrm flipV="1">
            <a:off x="1752600" y="5029200"/>
            <a:ext cx="914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 flipV="1">
            <a:off x="6019800" y="5029200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1523" name="Rectangle 24"/>
          <p:cNvSpPr>
            <a:spLocks noChangeArrowheads="1"/>
          </p:cNvSpPr>
          <p:nvPr/>
        </p:nvSpPr>
        <p:spPr bwMode="auto">
          <a:xfrm>
            <a:off x="6858000" y="3581400"/>
            <a:ext cx="19050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/>
              <a:t>get a.mp3</a:t>
            </a:r>
          </a:p>
        </p:txBody>
      </p:sp>
      <p:grpSp>
        <p:nvGrpSpPr>
          <p:cNvPr id="21524" name="Group 25"/>
          <p:cNvGrpSpPr>
            <a:grpSpLocks/>
          </p:cNvGrpSpPr>
          <p:nvPr/>
        </p:nvGrpSpPr>
        <p:grpSpPr bwMode="auto">
          <a:xfrm>
            <a:off x="6553200" y="4419600"/>
            <a:ext cx="1371600" cy="533400"/>
            <a:chOff x="288" y="3360"/>
            <a:chExt cx="864" cy="336"/>
          </a:xfrm>
        </p:grpSpPr>
        <p:sp>
          <p:nvSpPr>
            <p:cNvPr id="21532" name="Rectangle 26"/>
            <p:cNvSpPr>
              <a:spLocks noChangeArrowheads="1"/>
            </p:cNvSpPr>
            <p:nvPr/>
          </p:nvSpPr>
          <p:spPr bwMode="auto">
            <a:xfrm>
              <a:off x="672" y="3360"/>
              <a:ext cx="480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get</a:t>
              </a:r>
            </a:p>
          </p:txBody>
        </p:sp>
        <p:sp>
          <p:nvSpPr>
            <p:cNvPr id="21533" name="Rectangle 27"/>
            <p:cNvSpPr>
              <a:spLocks noChangeArrowheads="1"/>
            </p:cNvSpPr>
            <p:nvPr/>
          </p:nvSpPr>
          <p:spPr bwMode="auto">
            <a:xfrm>
              <a:off x="288" y="3360"/>
              <a:ext cx="384" cy="336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h1</a:t>
              </a:r>
            </a:p>
          </p:txBody>
        </p:sp>
      </p:grpSp>
      <p:grpSp>
        <p:nvGrpSpPr>
          <p:cNvPr id="21525" name="Group 28"/>
          <p:cNvGrpSpPr>
            <a:grpSpLocks/>
          </p:cNvGrpSpPr>
          <p:nvPr/>
        </p:nvGrpSpPr>
        <p:grpSpPr bwMode="auto">
          <a:xfrm>
            <a:off x="6553200" y="5105400"/>
            <a:ext cx="1981200" cy="533400"/>
            <a:chOff x="288" y="3792"/>
            <a:chExt cx="1248" cy="336"/>
          </a:xfrm>
        </p:grpSpPr>
        <p:sp>
          <p:nvSpPr>
            <p:cNvPr id="21530" name="Rectangle 29"/>
            <p:cNvSpPr>
              <a:spLocks noChangeArrowheads="1"/>
            </p:cNvSpPr>
            <p:nvPr/>
          </p:nvSpPr>
          <p:spPr bwMode="auto">
            <a:xfrm>
              <a:off x="720" y="3792"/>
              <a:ext cx="81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a.mp3</a:t>
              </a:r>
            </a:p>
          </p:txBody>
        </p:sp>
        <p:sp>
          <p:nvSpPr>
            <p:cNvPr id="21531" name="Rectangle 30"/>
            <p:cNvSpPr>
              <a:spLocks noChangeArrowheads="1"/>
            </p:cNvSpPr>
            <p:nvPr/>
          </p:nvSpPr>
          <p:spPr bwMode="auto">
            <a:xfrm>
              <a:off x="288" y="3792"/>
              <a:ext cx="432" cy="336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533400" indent="-533400"/>
              <a:r>
                <a:rPr lang="en-US"/>
                <a:t>h2</a:t>
              </a:r>
            </a:p>
          </p:txBody>
        </p:sp>
      </p:grpSp>
      <p:sp>
        <p:nvSpPr>
          <p:cNvPr id="49183" name="Freeform 31"/>
          <p:cNvSpPr>
            <a:spLocks/>
          </p:cNvSpPr>
          <p:nvPr/>
        </p:nvSpPr>
        <p:spPr bwMode="auto">
          <a:xfrm>
            <a:off x="1981200" y="3886200"/>
            <a:ext cx="4495800" cy="901700"/>
          </a:xfrm>
          <a:custGeom>
            <a:avLst/>
            <a:gdLst>
              <a:gd name="T0" fmla="*/ 0 w 2832"/>
              <a:gd name="T1" fmla="*/ 480 h 568"/>
              <a:gd name="T2" fmla="*/ 432 w 2832"/>
              <a:gd name="T3" fmla="*/ 480 h 568"/>
              <a:gd name="T4" fmla="*/ 1200 w 2832"/>
              <a:gd name="T5" fmla="*/ 0 h 568"/>
              <a:gd name="T6" fmla="*/ 2400 w 2832"/>
              <a:gd name="T7" fmla="*/ 480 h 568"/>
              <a:gd name="T8" fmla="*/ 2832 w 2832"/>
              <a:gd name="T9" fmla="*/ 52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2" h="568">
                <a:moveTo>
                  <a:pt x="0" y="480"/>
                </a:moveTo>
                <a:cubicBezTo>
                  <a:pt x="116" y="520"/>
                  <a:pt x="232" y="560"/>
                  <a:pt x="432" y="480"/>
                </a:cubicBezTo>
                <a:cubicBezTo>
                  <a:pt x="632" y="400"/>
                  <a:pt x="872" y="0"/>
                  <a:pt x="1200" y="0"/>
                </a:cubicBezTo>
                <a:cubicBezTo>
                  <a:pt x="1528" y="0"/>
                  <a:pt x="2128" y="392"/>
                  <a:pt x="2400" y="480"/>
                </a:cubicBezTo>
                <a:cubicBezTo>
                  <a:pt x="2672" y="568"/>
                  <a:pt x="2752" y="548"/>
                  <a:pt x="2832" y="528"/>
                </a:cubicBezTo>
              </a:path>
            </a:pathLst>
          </a:cu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9184" name="Freeform 32"/>
          <p:cNvSpPr>
            <a:spLocks/>
          </p:cNvSpPr>
          <p:nvPr/>
        </p:nvSpPr>
        <p:spPr bwMode="auto">
          <a:xfrm>
            <a:off x="2590800" y="5207000"/>
            <a:ext cx="3810000" cy="812800"/>
          </a:xfrm>
          <a:custGeom>
            <a:avLst/>
            <a:gdLst>
              <a:gd name="T0" fmla="*/ 0 w 2400"/>
              <a:gd name="T1" fmla="*/ 80 h 512"/>
              <a:gd name="T2" fmla="*/ 240 w 2400"/>
              <a:gd name="T3" fmla="*/ 80 h 512"/>
              <a:gd name="T4" fmla="*/ 816 w 2400"/>
              <a:gd name="T5" fmla="*/ 512 h 512"/>
              <a:gd name="T6" fmla="*/ 1968 w 2400"/>
              <a:gd name="T7" fmla="*/ 80 h 512"/>
              <a:gd name="T8" fmla="*/ 2400 w 2400"/>
              <a:gd name="T9" fmla="*/ 3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0" h="512">
                <a:moveTo>
                  <a:pt x="0" y="80"/>
                </a:moveTo>
                <a:cubicBezTo>
                  <a:pt x="52" y="44"/>
                  <a:pt x="104" y="8"/>
                  <a:pt x="240" y="80"/>
                </a:cubicBezTo>
                <a:cubicBezTo>
                  <a:pt x="376" y="152"/>
                  <a:pt x="528" y="512"/>
                  <a:pt x="816" y="512"/>
                </a:cubicBezTo>
                <a:cubicBezTo>
                  <a:pt x="1104" y="512"/>
                  <a:pt x="1704" y="160"/>
                  <a:pt x="1968" y="80"/>
                </a:cubicBezTo>
                <a:cubicBezTo>
                  <a:pt x="2232" y="0"/>
                  <a:pt x="2316" y="16"/>
                  <a:pt x="2400" y="32"/>
                </a:cubicBezTo>
              </a:path>
            </a:pathLst>
          </a:cu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9185" name="Line 33"/>
          <p:cNvSpPr>
            <a:spLocks noChangeShapeType="1"/>
          </p:cNvSpPr>
          <p:nvPr/>
        </p:nvSpPr>
        <p:spPr bwMode="auto">
          <a:xfrm>
            <a:off x="3962400" y="45720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9186" name="AutoShape 34"/>
          <p:cNvSpPr>
            <a:spLocks noChangeArrowheads="1"/>
          </p:cNvSpPr>
          <p:nvPr/>
        </p:nvSpPr>
        <p:spPr bwMode="auto">
          <a:xfrm flipV="1">
            <a:off x="304800" y="6096000"/>
            <a:ext cx="5715000" cy="533400"/>
          </a:xfrm>
          <a:prstGeom prst="wedgeRectCallout">
            <a:avLst>
              <a:gd name="adj1" fmla="val -40338"/>
              <a:gd name="adj2" fmla="val 119639"/>
            </a:avLst>
          </a:prstGeom>
          <a:solidFill>
            <a:srgbClr val="FFFF0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>
              <a:defRPr/>
            </a:pPr>
            <a:r>
              <a:rPr lang="en-US"/>
              <a:t>Address of Dest., Packet Id, etc</a:t>
            </a:r>
          </a:p>
        </p:txBody>
      </p:sp>
    </p:spTree>
    <p:extLst>
      <p:ext uri="{BB962C8B-B14F-4D97-AF65-F5344CB8AC3E}">
        <p14:creationId xmlns:p14="http://schemas.microsoft.com/office/powerpoint/2010/main" val="188132250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-27384"/>
            <a:ext cx="8712968" cy="1079500"/>
          </a:xfrm>
        </p:spPr>
        <p:txBody>
          <a:bodyPr/>
          <a:lstStyle/>
          <a:p>
            <a:r>
              <a:rPr lang="en-US" sz="3600" dirty="0" smtClean="0"/>
              <a:t>Routers in Packet Switched Network</a:t>
            </a:r>
            <a:endParaRPr lang="en-US" sz="3600" dirty="0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40768"/>
            <a:ext cx="7620000" cy="4536157"/>
          </a:xfrm>
        </p:spPr>
        <p:txBody>
          <a:bodyPr/>
          <a:lstStyle/>
          <a:p>
            <a:r>
              <a:rPr lang="en-US" dirty="0" smtClean="0"/>
              <a:t>Each router is a specialized computer that receives, stores and forwards packets.</a:t>
            </a:r>
            <a:endParaRPr lang="en-US" dirty="0"/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2438400" y="2819400"/>
            <a:ext cx="3810000" cy="3581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62" name="Line 22"/>
          <p:cNvSpPr>
            <a:spLocks noChangeShapeType="1"/>
          </p:cNvSpPr>
          <p:nvPr/>
        </p:nvSpPr>
        <p:spPr bwMode="auto">
          <a:xfrm>
            <a:off x="4343400" y="3200400"/>
            <a:ext cx="1524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63" name="Line 23"/>
          <p:cNvSpPr>
            <a:spLocks noChangeShapeType="1"/>
          </p:cNvSpPr>
          <p:nvPr/>
        </p:nvSpPr>
        <p:spPr bwMode="auto">
          <a:xfrm>
            <a:off x="4343400" y="3962400"/>
            <a:ext cx="1524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64" name="Line 24"/>
          <p:cNvSpPr>
            <a:spLocks noChangeShapeType="1"/>
          </p:cNvSpPr>
          <p:nvPr/>
        </p:nvSpPr>
        <p:spPr bwMode="auto">
          <a:xfrm>
            <a:off x="5867400" y="32004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65" name="Line 25"/>
          <p:cNvSpPr>
            <a:spLocks noChangeShapeType="1"/>
          </p:cNvSpPr>
          <p:nvPr/>
        </p:nvSpPr>
        <p:spPr bwMode="auto">
          <a:xfrm>
            <a:off x="5486400" y="32004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0" name="Line 30"/>
          <p:cNvSpPr>
            <a:spLocks noChangeShapeType="1"/>
          </p:cNvSpPr>
          <p:nvPr/>
        </p:nvSpPr>
        <p:spPr bwMode="auto">
          <a:xfrm>
            <a:off x="4343400" y="4191000"/>
            <a:ext cx="1524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1" name="Line 31"/>
          <p:cNvSpPr>
            <a:spLocks noChangeShapeType="1"/>
          </p:cNvSpPr>
          <p:nvPr/>
        </p:nvSpPr>
        <p:spPr bwMode="auto">
          <a:xfrm>
            <a:off x="4343400" y="4953000"/>
            <a:ext cx="1524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2" name="Line 32"/>
          <p:cNvSpPr>
            <a:spLocks noChangeShapeType="1"/>
          </p:cNvSpPr>
          <p:nvPr/>
        </p:nvSpPr>
        <p:spPr bwMode="auto">
          <a:xfrm>
            <a:off x="5867400" y="41910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3" name="Line 33"/>
          <p:cNvSpPr>
            <a:spLocks noChangeShapeType="1"/>
          </p:cNvSpPr>
          <p:nvPr/>
        </p:nvSpPr>
        <p:spPr bwMode="auto">
          <a:xfrm>
            <a:off x="5486400" y="41910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4" name="Line 34"/>
          <p:cNvSpPr>
            <a:spLocks noChangeShapeType="1"/>
          </p:cNvSpPr>
          <p:nvPr/>
        </p:nvSpPr>
        <p:spPr bwMode="auto">
          <a:xfrm>
            <a:off x="4343400" y="5257800"/>
            <a:ext cx="1524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5" name="Line 35"/>
          <p:cNvSpPr>
            <a:spLocks noChangeShapeType="1"/>
          </p:cNvSpPr>
          <p:nvPr/>
        </p:nvSpPr>
        <p:spPr bwMode="auto">
          <a:xfrm>
            <a:off x="4343400" y="6019800"/>
            <a:ext cx="1524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6" name="Line 36"/>
          <p:cNvSpPr>
            <a:spLocks noChangeShapeType="1"/>
          </p:cNvSpPr>
          <p:nvPr/>
        </p:nvSpPr>
        <p:spPr bwMode="auto">
          <a:xfrm>
            <a:off x="5867400" y="52578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7" name="Line 37"/>
          <p:cNvSpPr>
            <a:spLocks noChangeShapeType="1"/>
          </p:cNvSpPr>
          <p:nvPr/>
        </p:nvSpPr>
        <p:spPr bwMode="auto">
          <a:xfrm>
            <a:off x="5486400" y="52578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8" name="Line 38"/>
          <p:cNvSpPr>
            <a:spLocks noChangeShapeType="1"/>
          </p:cNvSpPr>
          <p:nvPr/>
        </p:nvSpPr>
        <p:spPr bwMode="auto">
          <a:xfrm>
            <a:off x="4724400" y="41910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79" name="Line 39"/>
          <p:cNvSpPr>
            <a:spLocks noChangeShapeType="1"/>
          </p:cNvSpPr>
          <p:nvPr/>
        </p:nvSpPr>
        <p:spPr bwMode="auto">
          <a:xfrm>
            <a:off x="5105400" y="4191000"/>
            <a:ext cx="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0" name="Line 40"/>
          <p:cNvSpPr>
            <a:spLocks noChangeShapeType="1"/>
          </p:cNvSpPr>
          <p:nvPr/>
        </p:nvSpPr>
        <p:spPr bwMode="auto">
          <a:xfrm flipV="1">
            <a:off x="5867400" y="2971800"/>
            <a:ext cx="1371600" cy="533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1" name="Line 41"/>
          <p:cNvSpPr>
            <a:spLocks noChangeShapeType="1"/>
          </p:cNvSpPr>
          <p:nvPr/>
        </p:nvSpPr>
        <p:spPr bwMode="auto">
          <a:xfrm flipV="1">
            <a:off x="5867400" y="4495800"/>
            <a:ext cx="1600200" cy="7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2" name="Line 42"/>
          <p:cNvSpPr>
            <a:spLocks noChangeShapeType="1"/>
          </p:cNvSpPr>
          <p:nvPr/>
        </p:nvSpPr>
        <p:spPr bwMode="auto">
          <a:xfrm>
            <a:off x="5867400" y="5638800"/>
            <a:ext cx="1752600" cy="533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3" name="Line 43"/>
          <p:cNvSpPr>
            <a:spLocks noChangeShapeType="1"/>
          </p:cNvSpPr>
          <p:nvPr/>
        </p:nvSpPr>
        <p:spPr bwMode="auto">
          <a:xfrm>
            <a:off x="1676400" y="2819400"/>
            <a:ext cx="1066800" cy="4572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4" name="Line 44"/>
          <p:cNvSpPr>
            <a:spLocks noChangeShapeType="1"/>
          </p:cNvSpPr>
          <p:nvPr/>
        </p:nvSpPr>
        <p:spPr bwMode="auto">
          <a:xfrm>
            <a:off x="1600200" y="4495800"/>
            <a:ext cx="11430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5" name="Line 45"/>
          <p:cNvSpPr>
            <a:spLocks noChangeShapeType="1"/>
          </p:cNvSpPr>
          <p:nvPr/>
        </p:nvSpPr>
        <p:spPr bwMode="auto">
          <a:xfrm flipV="1">
            <a:off x="1600200" y="5791200"/>
            <a:ext cx="1143000" cy="2286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6" name="Line 46"/>
          <p:cNvSpPr>
            <a:spLocks noChangeShapeType="1"/>
          </p:cNvSpPr>
          <p:nvPr/>
        </p:nvSpPr>
        <p:spPr bwMode="auto">
          <a:xfrm>
            <a:off x="2971800" y="3505200"/>
            <a:ext cx="1219200" cy="22098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7" name="Line 47"/>
          <p:cNvSpPr>
            <a:spLocks noChangeShapeType="1"/>
          </p:cNvSpPr>
          <p:nvPr/>
        </p:nvSpPr>
        <p:spPr bwMode="auto">
          <a:xfrm>
            <a:off x="3048000" y="3352800"/>
            <a:ext cx="1219200" cy="11430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8" name="Line 48"/>
          <p:cNvSpPr>
            <a:spLocks noChangeShapeType="1"/>
          </p:cNvSpPr>
          <p:nvPr/>
        </p:nvSpPr>
        <p:spPr bwMode="auto">
          <a:xfrm>
            <a:off x="3048000" y="3276600"/>
            <a:ext cx="1295400" cy="1524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89" name="Line 49"/>
          <p:cNvSpPr>
            <a:spLocks noChangeShapeType="1"/>
          </p:cNvSpPr>
          <p:nvPr/>
        </p:nvSpPr>
        <p:spPr bwMode="auto">
          <a:xfrm>
            <a:off x="2895600" y="4572000"/>
            <a:ext cx="13716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0" name="Line 50"/>
          <p:cNvSpPr>
            <a:spLocks noChangeShapeType="1"/>
          </p:cNvSpPr>
          <p:nvPr/>
        </p:nvSpPr>
        <p:spPr bwMode="auto">
          <a:xfrm flipV="1">
            <a:off x="2895600" y="3657600"/>
            <a:ext cx="1447800" cy="7620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1" name="Line 51"/>
          <p:cNvSpPr>
            <a:spLocks noChangeShapeType="1"/>
          </p:cNvSpPr>
          <p:nvPr/>
        </p:nvSpPr>
        <p:spPr bwMode="auto">
          <a:xfrm>
            <a:off x="2819400" y="4724400"/>
            <a:ext cx="1371600" cy="11430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2" name="Line 52"/>
          <p:cNvSpPr>
            <a:spLocks noChangeShapeType="1"/>
          </p:cNvSpPr>
          <p:nvPr/>
        </p:nvSpPr>
        <p:spPr bwMode="auto">
          <a:xfrm flipV="1">
            <a:off x="2819400" y="4724400"/>
            <a:ext cx="1371600" cy="10668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3" name="Line 53"/>
          <p:cNvSpPr>
            <a:spLocks noChangeShapeType="1"/>
          </p:cNvSpPr>
          <p:nvPr/>
        </p:nvSpPr>
        <p:spPr bwMode="auto">
          <a:xfrm>
            <a:off x="2895600" y="6019800"/>
            <a:ext cx="12954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4" name="Line 54"/>
          <p:cNvSpPr>
            <a:spLocks noChangeShapeType="1"/>
          </p:cNvSpPr>
          <p:nvPr/>
        </p:nvSpPr>
        <p:spPr bwMode="auto">
          <a:xfrm flipV="1">
            <a:off x="2743200" y="3505200"/>
            <a:ext cx="1524000" cy="20574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105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Multiplexing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229600" cy="2057400"/>
          </a:xfrm>
        </p:spPr>
        <p:txBody>
          <a:bodyPr/>
          <a:lstStyle/>
          <a:p>
            <a:pPr eaLnBrk="1" hangingPunct="1"/>
            <a:r>
              <a:rPr lang="en-GB" dirty="0">
                <a:latin typeface="Comic Sans MS" charset="0"/>
                <a:ea typeface="ＭＳ Ｐゴシック" charset="0"/>
                <a:cs typeface="ＭＳ Ｐゴシック" charset="0"/>
              </a:rPr>
              <a:t>Link can be shared between different data streams</a:t>
            </a:r>
          </a:p>
          <a:p>
            <a:pPr lvl="1" eaLnBrk="1" hangingPunct="1"/>
            <a:r>
              <a:rPr lang="en-GB" dirty="0">
                <a:latin typeface="Comic Sans MS" charset="0"/>
                <a:ea typeface="ＭＳ Ｐゴシック" charset="0"/>
              </a:rPr>
              <a:t>Division in </a:t>
            </a:r>
            <a:r>
              <a:rPr lang="en-GB" dirty="0" smtClean="0">
                <a:latin typeface="Comic Sans MS" charset="0"/>
                <a:ea typeface="ＭＳ Ｐゴシック" charset="0"/>
              </a:rPr>
              <a:t>time – as needed, not fixed</a:t>
            </a:r>
            <a:endParaRPr lang="en-GB" dirty="0">
              <a:latin typeface="Comic Sans MS" charset="0"/>
              <a:ea typeface="ＭＳ Ｐゴシック" charset="0"/>
            </a:endParaRPr>
          </a:p>
        </p:txBody>
      </p:sp>
      <p:sp>
        <p:nvSpPr>
          <p:cNvPr id="30723" name="Rectangle 10"/>
          <p:cNvSpPr>
            <a:spLocks noChangeArrowheads="1"/>
          </p:cNvSpPr>
          <p:nvPr/>
        </p:nvSpPr>
        <p:spPr bwMode="auto">
          <a:xfrm>
            <a:off x="914400" y="4419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4" name="Rectangle 11"/>
          <p:cNvSpPr>
            <a:spLocks noChangeArrowheads="1"/>
          </p:cNvSpPr>
          <p:nvPr/>
        </p:nvSpPr>
        <p:spPr bwMode="auto">
          <a:xfrm>
            <a:off x="1066800" y="5867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5" name="Rectangle 12"/>
          <p:cNvSpPr>
            <a:spLocks noChangeArrowheads="1"/>
          </p:cNvSpPr>
          <p:nvPr/>
        </p:nvSpPr>
        <p:spPr bwMode="auto">
          <a:xfrm>
            <a:off x="7620000" y="5715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6" name="Rectangle 13"/>
          <p:cNvSpPr>
            <a:spLocks noChangeArrowheads="1"/>
          </p:cNvSpPr>
          <p:nvPr/>
        </p:nvSpPr>
        <p:spPr bwMode="auto">
          <a:xfrm>
            <a:off x="7848600" y="4114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7" name="Oval 14"/>
          <p:cNvSpPr>
            <a:spLocks noChangeArrowheads="1"/>
          </p:cNvSpPr>
          <p:nvPr/>
        </p:nvSpPr>
        <p:spPr bwMode="auto">
          <a:xfrm>
            <a:off x="3886200" y="40386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8" name="Oval 15"/>
          <p:cNvSpPr>
            <a:spLocks noChangeArrowheads="1"/>
          </p:cNvSpPr>
          <p:nvPr/>
        </p:nvSpPr>
        <p:spPr bwMode="auto">
          <a:xfrm>
            <a:off x="2514600" y="4572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9" name="Oval 16"/>
          <p:cNvSpPr>
            <a:spLocks noChangeArrowheads="1"/>
          </p:cNvSpPr>
          <p:nvPr/>
        </p:nvSpPr>
        <p:spPr bwMode="auto">
          <a:xfrm>
            <a:off x="2971800" y="54102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0" name="Oval 17"/>
          <p:cNvSpPr>
            <a:spLocks noChangeArrowheads="1"/>
          </p:cNvSpPr>
          <p:nvPr/>
        </p:nvSpPr>
        <p:spPr bwMode="auto">
          <a:xfrm>
            <a:off x="5105400" y="5715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1" name="Oval 18"/>
          <p:cNvSpPr>
            <a:spLocks noChangeArrowheads="1"/>
          </p:cNvSpPr>
          <p:nvPr/>
        </p:nvSpPr>
        <p:spPr bwMode="auto">
          <a:xfrm>
            <a:off x="5486400" y="38862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2" name="Oval 19"/>
          <p:cNvSpPr>
            <a:spLocks noChangeArrowheads="1"/>
          </p:cNvSpPr>
          <p:nvPr/>
        </p:nvSpPr>
        <p:spPr bwMode="auto">
          <a:xfrm>
            <a:off x="6248400" y="48006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3" name="Oval 20"/>
          <p:cNvSpPr>
            <a:spLocks noChangeArrowheads="1"/>
          </p:cNvSpPr>
          <p:nvPr/>
        </p:nvSpPr>
        <p:spPr bwMode="auto">
          <a:xfrm>
            <a:off x="2133600" y="3657600"/>
            <a:ext cx="5105400" cy="2895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1981200" y="3581400"/>
            <a:ext cx="609600" cy="1066800"/>
          </a:xfrm>
          <a:prstGeom prst="line">
            <a:avLst/>
          </a:prstGeom>
          <a:noFill/>
          <a:ln w="38100" cmpd="sng">
            <a:solidFill>
              <a:srgbClr val="FF66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V="1">
            <a:off x="1600200" y="5791200"/>
            <a:ext cx="1371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V="1">
            <a:off x="6705600" y="4343400"/>
            <a:ext cx="1143000" cy="533400"/>
          </a:xfrm>
          <a:prstGeom prst="line">
            <a:avLst/>
          </a:prstGeom>
          <a:noFill/>
          <a:ln w="38100" cmpd="sng">
            <a:solidFill>
              <a:srgbClr val="3366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 flipV="1">
            <a:off x="6629400" y="3573463"/>
            <a:ext cx="822325" cy="1227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5638800" y="5943600"/>
            <a:ext cx="1981200" cy="1588"/>
          </a:xfrm>
          <a:prstGeom prst="line">
            <a:avLst/>
          </a:prstGeom>
          <a:noFill/>
          <a:ln w="38100" cmpd="sng">
            <a:solidFill>
              <a:srgbClr val="FF66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>
            <a:off x="1447800" y="4648200"/>
            <a:ext cx="1524000" cy="914400"/>
          </a:xfrm>
          <a:prstGeom prst="line">
            <a:avLst/>
          </a:prstGeom>
          <a:noFill/>
          <a:ln w="38100" cmpd="sng">
            <a:solidFill>
              <a:srgbClr val="3366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 flipV="1">
            <a:off x="3429000" y="4495800"/>
            <a:ext cx="533400" cy="990600"/>
          </a:xfrm>
          <a:prstGeom prst="line">
            <a:avLst/>
          </a:prstGeom>
          <a:noFill/>
          <a:ln w="38100" cmpd="sng">
            <a:solidFill>
              <a:srgbClr val="3366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V="1">
            <a:off x="4419600" y="4038600"/>
            <a:ext cx="10668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 flipV="1">
            <a:off x="3048000" y="4343400"/>
            <a:ext cx="838200" cy="381000"/>
          </a:xfrm>
          <a:prstGeom prst="line">
            <a:avLst/>
          </a:prstGeom>
          <a:noFill/>
          <a:ln w="38100" cmpd="sng">
            <a:solidFill>
              <a:srgbClr val="FF66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>
            <a:off x="3505200" y="5791200"/>
            <a:ext cx="1600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4356100" y="4508500"/>
            <a:ext cx="825500" cy="1282700"/>
          </a:xfrm>
          <a:prstGeom prst="line">
            <a:avLst/>
          </a:prstGeom>
          <a:noFill/>
          <a:ln w="38100" cmpd="sng">
            <a:solidFill>
              <a:srgbClr val="FF6600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 flipH="1">
            <a:off x="5562600" y="5181600"/>
            <a:ext cx="685800" cy="609600"/>
          </a:xfrm>
          <a:prstGeom prst="line">
            <a:avLst/>
          </a:prstGeom>
          <a:noFill/>
          <a:ln w="38100" cmpd="sng">
            <a:solidFill>
              <a:srgbClr val="3366FF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>
            <a:off x="5943600" y="4343400"/>
            <a:ext cx="4572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7" name="Rectangle 13"/>
          <p:cNvSpPr>
            <a:spLocks noChangeArrowheads="1"/>
          </p:cNvSpPr>
          <p:nvPr/>
        </p:nvSpPr>
        <p:spPr bwMode="auto">
          <a:xfrm>
            <a:off x="7451725" y="3284538"/>
            <a:ext cx="576263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48" name="Rectangle 13"/>
          <p:cNvSpPr>
            <a:spLocks noChangeArrowheads="1"/>
          </p:cNvSpPr>
          <p:nvPr/>
        </p:nvSpPr>
        <p:spPr bwMode="auto">
          <a:xfrm>
            <a:off x="1403350" y="3357563"/>
            <a:ext cx="576263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Line 33"/>
          <p:cNvSpPr>
            <a:spLocks noChangeShapeType="1"/>
          </p:cNvSpPr>
          <p:nvPr/>
        </p:nvSpPr>
        <p:spPr bwMode="auto">
          <a:xfrm>
            <a:off x="4427538" y="4595813"/>
            <a:ext cx="825500" cy="1281112"/>
          </a:xfrm>
          <a:prstGeom prst="line">
            <a:avLst/>
          </a:prstGeom>
          <a:noFill/>
          <a:ln w="38100" cmpd="sng">
            <a:solidFill>
              <a:srgbClr val="3366FF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4263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Remarkable!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Internet could have traffic jams</a:t>
            </a:r>
          </a:p>
          <a:p>
            <a:pPr lvl="1"/>
            <a:r>
              <a:rPr lang="en-GB" dirty="0" smtClean="0"/>
              <a:t>Shared communication lines</a:t>
            </a:r>
          </a:p>
          <a:p>
            <a:pPr lvl="1"/>
            <a:r>
              <a:rPr lang="en-GB" dirty="0" smtClean="0"/>
              <a:t>No central co-ordination</a:t>
            </a:r>
          </a:p>
          <a:p>
            <a:endParaRPr lang="en-GB" dirty="0"/>
          </a:p>
          <a:p>
            <a:r>
              <a:rPr lang="en-GB" dirty="0" smtClean="0"/>
              <a:t>Polite behaviour (particular in TCP) prevents traffic jams (network congestion)</a:t>
            </a:r>
          </a:p>
          <a:p>
            <a:pPr lvl="1"/>
            <a:r>
              <a:rPr lang="en-GB" dirty="0" smtClean="0"/>
              <a:t>… but no delivery guarantees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28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Networks Architecture</a:t>
            </a:r>
            <a:endParaRPr lang="en-GB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Lots of protocols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24935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Protocol</a:t>
            </a:r>
            <a:endParaRPr lang="en-US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Agreement on how to communicate </a:t>
            </a:r>
          </a:p>
          <a:p>
            <a:r>
              <a:rPr lang="en-US" dirty="0" smtClean="0"/>
              <a:t>Defines: </a:t>
            </a:r>
          </a:p>
          <a:p>
            <a:pPr lvl="1"/>
            <a:r>
              <a:rPr lang="en-US" dirty="0" smtClean="0"/>
              <a:t>format of a message</a:t>
            </a:r>
          </a:p>
          <a:p>
            <a:pPr lvl="1"/>
            <a:r>
              <a:rPr lang="en-US" dirty="0" smtClean="0"/>
              <a:t>actions when data sent &amp; received,</a:t>
            </a:r>
          </a:p>
          <a:p>
            <a:endParaRPr lang="en-US" dirty="0" smtClean="0"/>
          </a:p>
          <a:p>
            <a:r>
              <a:rPr lang="en-US" dirty="0" smtClean="0"/>
              <a:t>E.g. TCP, IP, UDP, HTTP, SMTP, Ethernet,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99932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545976" y="44624"/>
            <a:ext cx="8130480" cy="1079500"/>
          </a:xfrm>
        </p:spPr>
        <p:txBody>
          <a:bodyPr/>
          <a:lstStyle/>
          <a:p>
            <a:r>
              <a:rPr lang="en-US" dirty="0" smtClean="0"/>
              <a:t>One Protocol for the Internet?</a:t>
            </a:r>
            <a:endParaRPr lang="en-US" dirty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 many machines in the Internet</a:t>
            </a:r>
          </a:p>
          <a:p>
            <a:r>
              <a:rPr lang="en-US" dirty="0" smtClean="0"/>
              <a:t>Too many problems to solve/implement.</a:t>
            </a:r>
          </a:p>
          <a:p>
            <a:pPr lvl="1"/>
            <a:r>
              <a:rPr lang="en-US" dirty="0" smtClean="0"/>
              <a:t>How to request/receive web pages?</a:t>
            </a:r>
          </a:p>
          <a:p>
            <a:pPr lvl="1"/>
            <a:r>
              <a:rPr lang="en-US" dirty="0" smtClean="0"/>
              <a:t>How to split and combine packets?</a:t>
            </a:r>
          </a:p>
          <a:p>
            <a:pPr lvl="1"/>
            <a:r>
              <a:rPr lang="en-US" dirty="0" smtClean="0"/>
              <a:t>How to find a route to the destination?</a:t>
            </a:r>
          </a:p>
          <a:p>
            <a:pPr lvl="1"/>
            <a:r>
              <a:rPr lang="en-US" dirty="0" smtClean="0"/>
              <a:t>How to send data over physical cables?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Hard to introduce new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4653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Layered Architecture</a:t>
            </a:r>
            <a:endParaRPr lang="en-US" dirty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2488" y="1268760"/>
            <a:ext cx="8382000" cy="1626840"/>
          </a:xfrm>
        </p:spPr>
        <p:txBody>
          <a:bodyPr/>
          <a:lstStyle/>
          <a:p>
            <a:r>
              <a:rPr lang="en-US" dirty="0" smtClean="0"/>
              <a:t>Build a stack of layered protocols, each:</a:t>
            </a:r>
          </a:p>
          <a:p>
            <a:pPr lvl="1"/>
            <a:r>
              <a:rPr lang="en-US" dirty="0" smtClean="0"/>
              <a:t>solves only a few (not all) problems </a:t>
            </a:r>
          </a:p>
          <a:p>
            <a:pPr lvl="1"/>
            <a:r>
              <a:rPr lang="en-US" dirty="0" smtClean="0"/>
              <a:t>defines abstraction of the Internet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584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971800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Oval 21"/>
          <p:cNvSpPr>
            <a:spLocks noChangeArrowheads="1"/>
          </p:cNvSpPr>
          <p:nvPr/>
        </p:nvSpPr>
        <p:spPr bwMode="auto">
          <a:xfrm>
            <a:off x="3657600" y="5334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6" name="Oval 22"/>
          <p:cNvSpPr>
            <a:spLocks noChangeArrowheads="1"/>
          </p:cNvSpPr>
          <p:nvPr/>
        </p:nvSpPr>
        <p:spPr bwMode="auto">
          <a:xfrm>
            <a:off x="2667000" y="56388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7" name="Oval 23"/>
          <p:cNvSpPr>
            <a:spLocks noChangeArrowheads="1"/>
          </p:cNvSpPr>
          <p:nvPr/>
        </p:nvSpPr>
        <p:spPr bwMode="auto">
          <a:xfrm>
            <a:off x="3810000" y="6096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8" name="Oval 24"/>
          <p:cNvSpPr>
            <a:spLocks noChangeArrowheads="1"/>
          </p:cNvSpPr>
          <p:nvPr/>
        </p:nvSpPr>
        <p:spPr bwMode="auto">
          <a:xfrm>
            <a:off x="5562600" y="5715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 flipV="1">
            <a:off x="4343400" y="6096000"/>
            <a:ext cx="1219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>
            <a:off x="4191000" y="5638800"/>
            <a:ext cx="1371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 flipV="1">
            <a:off x="3200400" y="5638800"/>
            <a:ext cx="457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8" name="Line 28"/>
          <p:cNvSpPr>
            <a:spLocks noChangeShapeType="1"/>
          </p:cNvSpPr>
          <p:nvPr/>
        </p:nvSpPr>
        <p:spPr bwMode="auto">
          <a:xfrm>
            <a:off x="3200400" y="6019800"/>
            <a:ext cx="609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2057400" y="58674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 flipV="1">
            <a:off x="6096000" y="59436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67" name="Line 47"/>
          <p:cNvSpPr>
            <a:spLocks noChangeShapeType="1"/>
          </p:cNvSpPr>
          <p:nvPr/>
        </p:nvSpPr>
        <p:spPr bwMode="auto">
          <a:xfrm>
            <a:off x="3962400" y="5867400"/>
            <a:ext cx="76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5856" name="Rectangle 52"/>
          <p:cNvSpPr>
            <a:spLocks noChangeArrowheads="1"/>
          </p:cNvSpPr>
          <p:nvPr/>
        </p:nvSpPr>
        <p:spPr bwMode="auto">
          <a:xfrm>
            <a:off x="457200" y="5638800"/>
            <a:ext cx="1600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Data Link</a:t>
            </a:r>
            <a:endParaRPr lang="en-US"/>
          </a:p>
        </p:txBody>
      </p:sp>
      <p:sp>
        <p:nvSpPr>
          <p:cNvPr id="35857" name="Rectangle 53"/>
          <p:cNvSpPr>
            <a:spLocks noChangeArrowheads="1"/>
          </p:cNvSpPr>
          <p:nvPr/>
        </p:nvSpPr>
        <p:spPr bwMode="auto">
          <a:xfrm>
            <a:off x="381000" y="4876800"/>
            <a:ext cx="1447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Network</a:t>
            </a:r>
            <a:endParaRPr lang="en-US"/>
          </a:p>
        </p:txBody>
      </p:sp>
      <p:sp>
        <p:nvSpPr>
          <p:cNvPr id="35858" name="Rectangle 54"/>
          <p:cNvSpPr>
            <a:spLocks noChangeArrowheads="1"/>
          </p:cNvSpPr>
          <p:nvPr/>
        </p:nvSpPr>
        <p:spPr bwMode="auto">
          <a:xfrm>
            <a:off x="7239000" y="5715000"/>
            <a:ext cx="1600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Data Link</a:t>
            </a:r>
            <a:endParaRPr lang="en-US"/>
          </a:p>
        </p:txBody>
      </p:sp>
      <p:sp>
        <p:nvSpPr>
          <p:cNvPr id="35859" name="Rectangle 55"/>
          <p:cNvSpPr>
            <a:spLocks noChangeArrowheads="1"/>
          </p:cNvSpPr>
          <p:nvPr/>
        </p:nvSpPr>
        <p:spPr bwMode="auto">
          <a:xfrm>
            <a:off x="7239000" y="4876800"/>
            <a:ext cx="1447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Network</a:t>
            </a:r>
            <a:endParaRPr lang="en-US"/>
          </a:p>
        </p:txBody>
      </p:sp>
      <p:sp>
        <p:nvSpPr>
          <p:cNvPr id="30777" name="Rectangle 57"/>
          <p:cNvSpPr>
            <a:spLocks noChangeArrowheads="1"/>
          </p:cNvSpPr>
          <p:nvPr/>
        </p:nvSpPr>
        <p:spPr bwMode="auto">
          <a:xfrm>
            <a:off x="304800" y="2971800"/>
            <a:ext cx="1828800" cy="32766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78" name="Rectangle 58"/>
          <p:cNvSpPr>
            <a:spLocks noChangeArrowheads="1"/>
          </p:cNvSpPr>
          <p:nvPr/>
        </p:nvSpPr>
        <p:spPr bwMode="auto">
          <a:xfrm>
            <a:off x="7010400" y="2895600"/>
            <a:ext cx="1828800" cy="3429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62" name="Rectangle 60"/>
          <p:cNvSpPr>
            <a:spLocks noChangeArrowheads="1"/>
          </p:cNvSpPr>
          <p:nvPr/>
        </p:nvSpPr>
        <p:spPr bwMode="auto">
          <a:xfrm>
            <a:off x="381000" y="41148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Transport</a:t>
            </a:r>
            <a:endParaRPr lang="en-US"/>
          </a:p>
        </p:txBody>
      </p:sp>
      <p:sp>
        <p:nvSpPr>
          <p:cNvPr id="35863" name="Rectangle 61"/>
          <p:cNvSpPr>
            <a:spLocks noChangeArrowheads="1"/>
          </p:cNvSpPr>
          <p:nvPr/>
        </p:nvSpPr>
        <p:spPr bwMode="auto">
          <a:xfrm>
            <a:off x="7086600" y="41148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Transport</a:t>
            </a:r>
            <a:endParaRPr lang="en-US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>
            <a:off x="1143000" y="3733800"/>
            <a:ext cx="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1143000" y="45720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>
            <a:off x="1143000" y="53340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7" name="Line 67"/>
          <p:cNvSpPr>
            <a:spLocks noChangeShapeType="1"/>
          </p:cNvSpPr>
          <p:nvPr/>
        </p:nvSpPr>
        <p:spPr bwMode="auto">
          <a:xfrm>
            <a:off x="7848600" y="3657600"/>
            <a:ext cx="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8" name="Line 68"/>
          <p:cNvSpPr>
            <a:spLocks noChangeShapeType="1"/>
          </p:cNvSpPr>
          <p:nvPr/>
        </p:nvSpPr>
        <p:spPr bwMode="auto">
          <a:xfrm>
            <a:off x="7848600" y="45720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9" name="Line 69"/>
          <p:cNvSpPr>
            <a:spLocks noChangeShapeType="1"/>
          </p:cNvSpPr>
          <p:nvPr/>
        </p:nvSpPr>
        <p:spPr bwMode="auto">
          <a:xfrm>
            <a:off x="7848600" y="5334000"/>
            <a:ext cx="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2934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Layered Architecture</a:t>
            </a:r>
            <a:endParaRPr lang="en-US" dirty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2488" y="1268760"/>
            <a:ext cx="8382000" cy="1626840"/>
          </a:xfrm>
        </p:spPr>
        <p:txBody>
          <a:bodyPr/>
          <a:lstStyle/>
          <a:p>
            <a:r>
              <a:rPr lang="en-US" dirty="0" smtClean="0"/>
              <a:t>Build a stack of layered protocols, each:</a:t>
            </a:r>
          </a:p>
          <a:p>
            <a:pPr lvl="1"/>
            <a:r>
              <a:rPr lang="en-US" dirty="0" smtClean="0"/>
              <a:t>solves only a few (not all) problems </a:t>
            </a:r>
          </a:p>
          <a:p>
            <a:pPr lvl="1"/>
            <a:r>
              <a:rPr lang="en-US" dirty="0" smtClean="0"/>
              <a:t>defines abstraction of the Internet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584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971800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Oval 21"/>
          <p:cNvSpPr>
            <a:spLocks noChangeArrowheads="1"/>
          </p:cNvSpPr>
          <p:nvPr/>
        </p:nvSpPr>
        <p:spPr bwMode="auto">
          <a:xfrm>
            <a:off x="3657600" y="5334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6" name="Oval 22"/>
          <p:cNvSpPr>
            <a:spLocks noChangeArrowheads="1"/>
          </p:cNvSpPr>
          <p:nvPr/>
        </p:nvSpPr>
        <p:spPr bwMode="auto">
          <a:xfrm>
            <a:off x="2667000" y="56388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7" name="Oval 23"/>
          <p:cNvSpPr>
            <a:spLocks noChangeArrowheads="1"/>
          </p:cNvSpPr>
          <p:nvPr/>
        </p:nvSpPr>
        <p:spPr bwMode="auto">
          <a:xfrm>
            <a:off x="3810000" y="6096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8" name="Oval 24"/>
          <p:cNvSpPr>
            <a:spLocks noChangeArrowheads="1"/>
          </p:cNvSpPr>
          <p:nvPr/>
        </p:nvSpPr>
        <p:spPr bwMode="auto">
          <a:xfrm>
            <a:off x="5562600" y="57150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 flipV="1">
            <a:off x="4343400" y="6096000"/>
            <a:ext cx="1219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>
            <a:off x="4191000" y="5638800"/>
            <a:ext cx="1371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 flipV="1">
            <a:off x="3200400" y="5638800"/>
            <a:ext cx="457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8" name="Line 28"/>
          <p:cNvSpPr>
            <a:spLocks noChangeShapeType="1"/>
          </p:cNvSpPr>
          <p:nvPr/>
        </p:nvSpPr>
        <p:spPr bwMode="auto">
          <a:xfrm>
            <a:off x="3200400" y="6019800"/>
            <a:ext cx="609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2057400" y="58674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 flipV="1">
            <a:off x="6096000" y="59436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67" name="Line 47"/>
          <p:cNvSpPr>
            <a:spLocks noChangeShapeType="1"/>
          </p:cNvSpPr>
          <p:nvPr/>
        </p:nvSpPr>
        <p:spPr bwMode="auto">
          <a:xfrm>
            <a:off x="3962400" y="5867400"/>
            <a:ext cx="76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5856" name="Rectangle 52"/>
          <p:cNvSpPr>
            <a:spLocks noChangeArrowheads="1"/>
          </p:cNvSpPr>
          <p:nvPr/>
        </p:nvSpPr>
        <p:spPr bwMode="auto">
          <a:xfrm>
            <a:off x="457200" y="5638800"/>
            <a:ext cx="1600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Data Link</a:t>
            </a:r>
            <a:endParaRPr lang="en-US"/>
          </a:p>
        </p:txBody>
      </p:sp>
      <p:sp>
        <p:nvSpPr>
          <p:cNvPr id="35857" name="Rectangle 53"/>
          <p:cNvSpPr>
            <a:spLocks noChangeArrowheads="1"/>
          </p:cNvSpPr>
          <p:nvPr/>
        </p:nvSpPr>
        <p:spPr bwMode="auto">
          <a:xfrm>
            <a:off x="381000" y="4876800"/>
            <a:ext cx="1447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Network</a:t>
            </a:r>
            <a:endParaRPr lang="en-US"/>
          </a:p>
        </p:txBody>
      </p:sp>
      <p:sp>
        <p:nvSpPr>
          <p:cNvPr id="35858" name="Rectangle 54"/>
          <p:cNvSpPr>
            <a:spLocks noChangeArrowheads="1"/>
          </p:cNvSpPr>
          <p:nvPr/>
        </p:nvSpPr>
        <p:spPr bwMode="auto">
          <a:xfrm>
            <a:off x="7239000" y="5715000"/>
            <a:ext cx="1600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Data Link</a:t>
            </a:r>
            <a:endParaRPr lang="en-US"/>
          </a:p>
        </p:txBody>
      </p:sp>
      <p:sp>
        <p:nvSpPr>
          <p:cNvPr id="35859" name="Rectangle 55"/>
          <p:cNvSpPr>
            <a:spLocks noChangeArrowheads="1"/>
          </p:cNvSpPr>
          <p:nvPr/>
        </p:nvSpPr>
        <p:spPr bwMode="auto">
          <a:xfrm>
            <a:off x="7239000" y="4876800"/>
            <a:ext cx="1447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Network</a:t>
            </a:r>
            <a:endParaRPr lang="en-US"/>
          </a:p>
        </p:txBody>
      </p:sp>
      <p:sp>
        <p:nvSpPr>
          <p:cNvPr id="30777" name="Rectangle 57"/>
          <p:cNvSpPr>
            <a:spLocks noChangeArrowheads="1"/>
          </p:cNvSpPr>
          <p:nvPr/>
        </p:nvSpPr>
        <p:spPr bwMode="auto">
          <a:xfrm>
            <a:off x="304800" y="2971800"/>
            <a:ext cx="1828800" cy="32766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78" name="Rectangle 58"/>
          <p:cNvSpPr>
            <a:spLocks noChangeArrowheads="1"/>
          </p:cNvSpPr>
          <p:nvPr/>
        </p:nvSpPr>
        <p:spPr bwMode="auto">
          <a:xfrm>
            <a:off x="7010400" y="2895600"/>
            <a:ext cx="1828800" cy="3429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62" name="Rectangle 60"/>
          <p:cNvSpPr>
            <a:spLocks noChangeArrowheads="1"/>
          </p:cNvSpPr>
          <p:nvPr/>
        </p:nvSpPr>
        <p:spPr bwMode="auto">
          <a:xfrm>
            <a:off x="381000" y="41148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Transport</a:t>
            </a:r>
            <a:endParaRPr lang="en-US"/>
          </a:p>
        </p:txBody>
      </p:sp>
      <p:sp>
        <p:nvSpPr>
          <p:cNvPr id="35863" name="Rectangle 61"/>
          <p:cNvSpPr>
            <a:spLocks noChangeArrowheads="1"/>
          </p:cNvSpPr>
          <p:nvPr/>
        </p:nvSpPr>
        <p:spPr bwMode="auto">
          <a:xfrm>
            <a:off x="7086600" y="41148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533400" indent="-533400"/>
            <a:r>
              <a:rPr lang="en-US" sz="2400"/>
              <a:t>Transport</a:t>
            </a:r>
            <a:endParaRPr lang="en-US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>
            <a:off x="1143000" y="3733800"/>
            <a:ext cx="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1143000" y="45720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>
            <a:off x="1143000" y="53340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7" name="Line 67"/>
          <p:cNvSpPr>
            <a:spLocks noChangeShapeType="1"/>
          </p:cNvSpPr>
          <p:nvPr/>
        </p:nvSpPr>
        <p:spPr bwMode="auto">
          <a:xfrm>
            <a:off x="7848600" y="3657600"/>
            <a:ext cx="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8" name="Line 68"/>
          <p:cNvSpPr>
            <a:spLocks noChangeShapeType="1"/>
          </p:cNvSpPr>
          <p:nvPr/>
        </p:nvSpPr>
        <p:spPr bwMode="auto">
          <a:xfrm>
            <a:off x="7848600" y="45720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89" name="Line 69"/>
          <p:cNvSpPr>
            <a:spLocks noChangeShapeType="1"/>
          </p:cNvSpPr>
          <p:nvPr/>
        </p:nvSpPr>
        <p:spPr bwMode="auto">
          <a:xfrm>
            <a:off x="7848600" y="5334000"/>
            <a:ext cx="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2413248" y="5943600"/>
            <a:ext cx="4463008" cy="5334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/>
            <a:r>
              <a:rPr lang="en-US" sz="2400" dirty="0">
                <a:latin typeface="Arial"/>
                <a:cs typeface="Arial"/>
              </a:rPr>
              <a:t>Send data over </a:t>
            </a:r>
            <a:r>
              <a:rPr lang="en-US" sz="2400" dirty="0" smtClean="0">
                <a:latin typeface="Arial"/>
                <a:cs typeface="Arial"/>
              </a:rPr>
              <a:t>cable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2411760" y="4983832"/>
            <a:ext cx="4463008" cy="5334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/>
            <a:r>
              <a:rPr lang="en-US" sz="2400" dirty="0" smtClean="0">
                <a:latin typeface="Arial"/>
                <a:cs typeface="Arial"/>
              </a:rPr>
              <a:t>Find a route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2411760" y="4047728"/>
            <a:ext cx="4463008" cy="5334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/>
            <a:r>
              <a:rPr lang="en-US" sz="2400" dirty="0" smtClean="0">
                <a:latin typeface="Arial"/>
                <a:cs typeface="Arial"/>
              </a:rPr>
              <a:t>Split into packets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2411760" y="2996952"/>
            <a:ext cx="4463008" cy="5334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33400" indent="-533400" algn="ctr"/>
            <a:r>
              <a:rPr lang="en-US" sz="2400" dirty="0" smtClean="0">
                <a:latin typeface="Arial"/>
                <a:cs typeface="Arial"/>
              </a:rPr>
              <a:t>Request web page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003429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4624"/>
            <a:ext cx="8034338" cy="10795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Tahoma" charset="0"/>
                <a:ea typeface="ＭＳ Ｐゴシック" charset="0"/>
                <a:cs typeface="ＭＳ Ｐゴシック" charset="0"/>
              </a:rPr>
              <a:t>End </a:t>
            </a:r>
            <a:r>
              <a:rPr lang="en-US" sz="3600" dirty="0">
                <a:latin typeface="Tahoma" charset="0"/>
                <a:ea typeface="ＭＳ Ｐゴシック" charset="0"/>
                <a:cs typeface="ＭＳ Ｐゴシック" charset="0"/>
              </a:rPr>
              <a:t>Hosts vs. Routers</a:t>
            </a:r>
          </a:p>
        </p:txBody>
      </p:sp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693738" y="1739900"/>
            <a:ext cx="914400" cy="58261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703263" y="2932113"/>
            <a:ext cx="914400" cy="5826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>
            <a:off x="806450" y="1839913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800">
                <a:latin typeface="Times New Roman" charset="0"/>
              </a:rPr>
              <a:t>HTTP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890588" y="3030538"/>
            <a:ext cx="603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800">
                <a:latin typeface="Times New Roman" charset="0"/>
              </a:rPr>
              <a:t>TCP</a:t>
            </a:r>
          </a:p>
        </p:txBody>
      </p:sp>
      <p:grpSp>
        <p:nvGrpSpPr>
          <p:cNvPr id="46086" name="Group 7"/>
          <p:cNvGrpSpPr>
            <a:grpSpLocks/>
          </p:cNvGrpSpPr>
          <p:nvPr/>
        </p:nvGrpSpPr>
        <p:grpSpPr bwMode="auto">
          <a:xfrm>
            <a:off x="688975" y="4119563"/>
            <a:ext cx="914400" cy="582612"/>
            <a:chOff x="323" y="2664"/>
            <a:chExt cx="576" cy="367"/>
          </a:xfrm>
        </p:grpSpPr>
        <p:sp>
          <p:nvSpPr>
            <p:cNvPr id="46149" name="Rectangle 8"/>
            <p:cNvSpPr>
              <a:spLocks noChangeArrowheads="1"/>
            </p:cNvSpPr>
            <p:nvPr/>
          </p:nvSpPr>
          <p:spPr bwMode="auto">
            <a:xfrm>
              <a:off x="323" y="2664"/>
              <a:ext cx="576" cy="36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150" name="Text Box 9"/>
            <p:cNvSpPr txBox="1">
              <a:spLocks noChangeArrowheads="1"/>
            </p:cNvSpPr>
            <p:nvPr/>
          </p:nvSpPr>
          <p:spPr bwMode="auto">
            <a:xfrm>
              <a:off x="500" y="2729"/>
              <a:ext cx="244" cy="23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sz="1800">
                  <a:latin typeface="Times New Roman" charset="0"/>
                </a:rPr>
                <a:t>IP</a:t>
              </a:r>
            </a:p>
          </p:txBody>
        </p:sp>
      </p:grpSp>
      <p:sp>
        <p:nvSpPr>
          <p:cNvPr id="46087" name="Rectangle 10"/>
          <p:cNvSpPr>
            <a:spLocks noChangeArrowheads="1"/>
          </p:cNvSpPr>
          <p:nvPr/>
        </p:nvSpPr>
        <p:spPr bwMode="auto">
          <a:xfrm>
            <a:off x="669925" y="5349875"/>
            <a:ext cx="906463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88" name="Text Box 11"/>
          <p:cNvSpPr txBox="1">
            <a:spLocks noChangeArrowheads="1"/>
          </p:cNvSpPr>
          <p:nvPr/>
        </p:nvSpPr>
        <p:spPr bwMode="auto">
          <a:xfrm>
            <a:off x="677863" y="5387975"/>
            <a:ext cx="898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Ethernet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interface</a:t>
            </a:r>
          </a:p>
        </p:txBody>
      </p:sp>
      <p:sp>
        <p:nvSpPr>
          <p:cNvPr id="46089" name="Line 12"/>
          <p:cNvSpPr>
            <a:spLocks noChangeShapeType="1"/>
          </p:cNvSpPr>
          <p:nvPr/>
        </p:nvSpPr>
        <p:spPr bwMode="auto">
          <a:xfrm>
            <a:off x="1147763" y="231457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090" name="Line 13"/>
          <p:cNvSpPr>
            <a:spLocks noChangeShapeType="1"/>
          </p:cNvSpPr>
          <p:nvPr/>
        </p:nvSpPr>
        <p:spPr bwMode="auto">
          <a:xfrm>
            <a:off x="1147763" y="352107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091" name="Line 14"/>
          <p:cNvSpPr>
            <a:spLocks noChangeShapeType="1"/>
          </p:cNvSpPr>
          <p:nvPr/>
        </p:nvSpPr>
        <p:spPr bwMode="auto">
          <a:xfrm>
            <a:off x="1147763" y="4713288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092" name="Rectangle 15"/>
          <p:cNvSpPr>
            <a:spLocks noChangeArrowheads="1"/>
          </p:cNvSpPr>
          <p:nvPr/>
        </p:nvSpPr>
        <p:spPr bwMode="auto">
          <a:xfrm>
            <a:off x="538163" y="1538288"/>
            <a:ext cx="1303337" cy="4848225"/>
          </a:xfrm>
          <a:prstGeom prst="rect">
            <a:avLst/>
          </a:prstGeom>
          <a:noFill/>
          <a:ln w="9525">
            <a:solidFill>
              <a:srgbClr val="3333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93" name="Rectangle 16"/>
          <p:cNvSpPr>
            <a:spLocks noChangeArrowheads="1"/>
          </p:cNvSpPr>
          <p:nvPr/>
        </p:nvSpPr>
        <p:spPr bwMode="auto">
          <a:xfrm>
            <a:off x="7648575" y="1739900"/>
            <a:ext cx="914400" cy="58261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94" name="Rectangle 17"/>
          <p:cNvSpPr>
            <a:spLocks noChangeArrowheads="1"/>
          </p:cNvSpPr>
          <p:nvPr/>
        </p:nvSpPr>
        <p:spPr bwMode="auto">
          <a:xfrm>
            <a:off x="7658100" y="2932113"/>
            <a:ext cx="914400" cy="5826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95" name="Rectangle 18"/>
          <p:cNvSpPr>
            <a:spLocks noChangeArrowheads="1"/>
          </p:cNvSpPr>
          <p:nvPr/>
        </p:nvSpPr>
        <p:spPr bwMode="auto">
          <a:xfrm>
            <a:off x="7643813" y="4119563"/>
            <a:ext cx="914400" cy="58261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96" name="Rectangle 19"/>
          <p:cNvSpPr>
            <a:spLocks noChangeArrowheads="1"/>
          </p:cNvSpPr>
          <p:nvPr/>
        </p:nvSpPr>
        <p:spPr bwMode="auto">
          <a:xfrm>
            <a:off x="7659688" y="5310188"/>
            <a:ext cx="906462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097" name="Text Box 20"/>
          <p:cNvSpPr txBox="1">
            <a:spLocks noChangeArrowheads="1"/>
          </p:cNvSpPr>
          <p:nvPr/>
        </p:nvSpPr>
        <p:spPr bwMode="auto">
          <a:xfrm>
            <a:off x="7761288" y="1839913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800">
                <a:latin typeface="Times New Roman" charset="0"/>
              </a:rPr>
              <a:t>HTTP</a:t>
            </a:r>
          </a:p>
        </p:txBody>
      </p:sp>
      <p:sp>
        <p:nvSpPr>
          <p:cNvPr id="46098" name="Text Box 21"/>
          <p:cNvSpPr txBox="1">
            <a:spLocks noChangeArrowheads="1"/>
          </p:cNvSpPr>
          <p:nvPr/>
        </p:nvSpPr>
        <p:spPr bwMode="auto">
          <a:xfrm>
            <a:off x="7845425" y="3030538"/>
            <a:ext cx="603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800">
                <a:latin typeface="Times New Roman" charset="0"/>
              </a:rPr>
              <a:t>TCP</a:t>
            </a:r>
          </a:p>
        </p:txBody>
      </p:sp>
      <p:sp>
        <p:nvSpPr>
          <p:cNvPr id="46099" name="Text Box 22"/>
          <p:cNvSpPr txBox="1">
            <a:spLocks noChangeArrowheads="1"/>
          </p:cNvSpPr>
          <p:nvPr/>
        </p:nvSpPr>
        <p:spPr bwMode="auto">
          <a:xfrm>
            <a:off x="7940675" y="4235450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800">
                <a:latin typeface="Times New Roman" charset="0"/>
              </a:rPr>
              <a:t>IP</a:t>
            </a:r>
          </a:p>
        </p:txBody>
      </p:sp>
      <p:sp>
        <p:nvSpPr>
          <p:cNvPr id="46100" name="Text Box 23"/>
          <p:cNvSpPr txBox="1">
            <a:spLocks noChangeArrowheads="1"/>
          </p:cNvSpPr>
          <p:nvPr/>
        </p:nvSpPr>
        <p:spPr bwMode="auto">
          <a:xfrm>
            <a:off x="7683500" y="5349875"/>
            <a:ext cx="898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Ethernet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interface</a:t>
            </a:r>
          </a:p>
        </p:txBody>
      </p:sp>
      <p:sp>
        <p:nvSpPr>
          <p:cNvPr id="46101" name="Line 24"/>
          <p:cNvSpPr>
            <a:spLocks noChangeShapeType="1"/>
          </p:cNvSpPr>
          <p:nvPr/>
        </p:nvSpPr>
        <p:spPr bwMode="auto">
          <a:xfrm>
            <a:off x="8102600" y="231457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02" name="Line 25"/>
          <p:cNvSpPr>
            <a:spLocks noChangeShapeType="1"/>
          </p:cNvSpPr>
          <p:nvPr/>
        </p:nvSpPr>
        <p:spPr bwMode="auto">
          <a:xfrm>
            <a:off x="8102600" y="352107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03" name="Line 26"/>
          <p:cNvSpPr>
            <a:spLocks noChangeShapeType="1"/>
          </p:cNvSpPr>
          <p:nvPr/>
        </p:nvSpPr>
        <p:spPr bwMode="auto">
          <a:xfrm>
            <a:off x="8102600" y="4713288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04" name="Rectangle 27"/>
          <p:cNvSpPr>
            <a:spLocks noChangeArrowheads="1"/>
          </p:cNvSpPr>
          <p:nvPr/>
        </p:nvSpPr>
        <p:spPr bwMode="auto">
          <a:xfrm>
            <a:off x="7493000" y="1538288"/>
            <a:ext cx="1303338" cy="4848225"/>
          </a:xfrm>
          <a:prstGeom prst="rect">
            <a:avLst/>
          </a:prstGeom>
          <a:noFill/>
          <a:ln w="9525">
            <a:solidFill>
              <a:srgbClr val="3333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5" name="Line 28"/>
          <p:cNvSpPr>
            <a:spLocks noChangeShapeType="1"/>
          </p:cNvSpPr>
          <p:nvPr/>
        </p:nvSpPr>
        <p:spPr bwMode="auto">
          <a:xfrm>
            <a:off x="1139825" y="5935663"/>
            <a:ext cx="0" cy="373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06" name="Line 29"/>
          <p:cNvSpPr>
            <a:spLocks noChangeShapeType="1"/>
          </p:cNvSpPr>
          <p:nvPr/>
        </p:nvSpPr>
        <p:spPr bwMode="auto">
          <a:xfrm>
            <a:off x="808038" y="6308725"/>
            <a:ext cx="2327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6107" name="Group 30"/>
          <p:cNvGrpSpPr>
            <a:grpSpLocks/>
          </p:cNvGrpSpPr>
          <p:nvPr/>
        </p:nvGrpSpPr>
        <p:grpSpPr bwMode="auto">
          <a:xfrm>
            <a:off x="2905125" y="4148138"/>
            <a:ext cx="914400" cy="582612"/>
            <a:chOff x="323" y="2664"/>
            <a:chExt cx="576" cy="367"/>
          </a:xfrm>
        </p:grpSpPr>
        <p:sp>
          <p:nvSpPr>
            <p:cNvPr id="46147" name="Rectangle 31"/>
            <p:cNvSpPr>
              <a:spLocks noChangeArrowheads="1"/>
            </p:cNvSpPr>
            <p:nvPr/>
          </p:nvSpPr>
          <p:spPr bwMode="auto">
            <a:xfrm>
              <a:off x="323" y="2664"/>
              <a:ext cx="576" cy="36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148" name="Text Box 32"/>
            <p:cNvSpPr txBox="1">
              <a:spLocks noChangeArrowheads="1"/>
            </p:cNvSpPr>
            <p:nvPr/>
          </p:nvSpPr>
          <p:spPr bwMode="auto">
            <a:xfrm>
              <a:off x="500" y="2729"/>
              <a:ext cx="244" cy="23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sz="1800">
                  <a:latin typeface="Times New Roman" charset="0"/>
                </a:rPr>
                <a:t>IP</a:t>
              </a:r>
            </a:p>
          </p:txBody>
        </p:sp>
      </p:grpSp>
      <p:grpSp>
        <p:nvGrpSpPr>
          <p:cNvPr id="46108" name="Group 33"/>
          <p:cNvGrpSpPr>
            <a:grpSpLocks/>
          </p:cNvGrpSpPr>
          <p:nvPr/>
        </p:nvGrpSpPr>
        <p:grpSpPr bwMode="auto">
          <a:xfrm>
            <a:off x="5549900" y="4148138"/>
            <a:ext cx="914400" cy="582612"/>
            <a:chOff x="323" y="2664"/>
            <a:chExt cx="576" cy="367"/>
          </a:xfrm>
        </p:grpSpPr>
        <p:sp>
          <p:nvSpPr>
            <p:cNvPr id="46145" name="Rectangle 34"/>
            <p:cNvSpPr>
              <a:spLocks noChangeArrowheads="1"/>
            </p:cNvSpPr>
            <p:nvPr/>
          </p:nvSpPr>
          <p:spPr bwMode="auto">
            <a:xfrm>
              <a:off x="323" y="2664"/>
              <a:ext cx="576" cy="36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146" name="Text Box 35"/>
            <p:cNvSpPr txBox="1">
              <a:spLocks noChangeArrowheads="1"/>
            </p:cNvSpPr>
            <p:nvPr/>
          </p:nvSpPr>
          <p:spPr bwMode="auto">
            <a:xfrm>
              <a:off x="500" y="2729"/>
              <a:ext cx="244" cy="23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sz="1800">
                  <a:latin typeface="Times New Roman" charset="0"/>
                </a:rPr>
                <a:t>IP</a:t>
              </a:r>
            </a:p>
          </p:txBody>
        </p:sp>
      </p:grpSp>
      <p:sp>
        <p:nvSpPr>
          <p:cNvPr id="46109" name="Rectangle 36"/>
          <p:cNvSpPr>
            <a:spLocks noChangeArrowheads="1"/>
          </p:cNvSpPr>
          <p:nvPr/>
        </p:nvSpPr>
        <p:spPr bwMode="auto">
          <a:xfrm>
            <a:off x="2306638" y="5349875"/>
            <a:ext cx="906462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110" name="Text Box 37"/>
          <p:cNvSpPr txBox="1">
            <a:spLocks noChangeArrowheads="1"/>
          </p:cNvSpPr>
          <p:nvPr/>
        </p:nvSpPr>
        <p:spPr bwMode="auto">
          <a:xfrm>
            <a:off x="2306638" y="5349875"/>
            <a:ext cx="898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Ethernet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interface</a:t>
            </a:r>
          </a:p>
        </p:txBody>
      </p:sp>
      <p:grpSp>
        <p:nvGrpSpPr>
          <p:cNvPr id="46111" name="Group 38"/>
          <p:cNvGrpSpPr>
            <a:grpSpLocks/>
          </p:cNvGrpSpPr>
          <p:nvPr/>
        </p:nvGrpSpPr>
        <p:grpSpPr bwMode="auto">
          <a:xfrm>
            <a:off x="6205538" y="5324475"/>
            <a:ext cx="914400" cy="606425"/>
            <a:chOff x="323" y="3421"/>
            <a:chExt cx="581" cy="367"/>
          </a:xfrm>
        </p:grpSpPr>
        <p:sp>
          <p:nvSpPr>
            <p:cNvPr id="46143" name="Rectangle 39"/>
            <p:cNvSpPr>
              <a:spLocks noChangeArrowheads="1"/>
            </p:cNvSpPr>
            <p:nvPr/>
          </p:nvSpPr>
          <p:spPr bwMode="auto">
            <a:xfrm>
              <a:off x="323" y="3421"/>
              <a:ext cx="576" cy="36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144" name="Text Box 40"/>
            <p:cNvSpPr txBox="1">
              <a:spLocks noChangeArrowheads="1"/>
            </p:cNvSpPr>
            <p:nvPr/>
          </p:nvSpPr>
          <p:spPr bwMode="auto">
            <a:xfrm>
              <a:off x="333" y="3429"/>
              <a:ext cx="571" cy="322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1600">
                  <a:latin typeface="Times New Roman" charset="0"/>
                </a:rPr>
                <a:t>Ethernet</a:t>
              </a:r>
            </a:p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1600">
                  <a:latin typeface="Times New Roman" charset="0"/>
                </a:rPr>
                <a:t>interface</a:t>
              </a:r>
            </a:p>
          </p:txBody>
        </p:sp>
      </p:grpSp>
      <p:sp>
        <p:nvSpPr>
          <p:cNvPr id="46112" name="Line 41"/>
          <p:cNvSpPr>
            <a:spLocks noChangeShapeType="1"/>
          </p:cNvSpPr>
          <p:nvPr/>
        </p:nvSpPr>
        <p:spPr bwMode="auto">
          <a:xfrm flipH="1">
            <a:off x="2744788" y="5964238"/>
            <a:ext cx="1587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13" name="Line 42"/>
          <p:cNvSpPr>
            <a:spLocks noChangeShapeType="1"/>
          </p:cNvSpPr>
          <p:nvPr/>
        </p:nvSpPr>
        <p:spPr bwMode="auto">
          <a:xfrm flipH="1">
            <a:off x="2725738" y="4727575"/>
            <a:ext cx="541337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14" name="Line 43"/>
          <p:cNvSpPr>
            <a:spLocks noChangeShapeType="1"/>
          </p:cNvSpPr>
          <p:nvPr/>
        </p:nvSpPr>
        <p:spPr bwMode="auto">
          <a:xfrm>
            <a:off x="3529013" y="4741863"/>
            <a:ext cx="541337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15" name="Rectangle 44"/>
          <p:cNvSpPr>
            <a:spLocks noChangeArrowheads="1"/>
          </p:cNvSpPr>
          <p:nvPr/>
        </p:nvSpPr>
        <p:spPr bwMode="auto">
          <a:xfrm>
            <a:off x="3614738" y="5324475"/>
            <a:ext cx="906462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116" name="Text Box 45"/>
          <p:cNvSpPr txBox="1">
            <a:spLocks noChangeArrowheads="1"/>
          </p:cNvSpPr>
          <p:nvPr/>
        </p:nvSpPr>
        <p:spPr bwMode="auto">
          <a:xfrm>
            <a:off x="3635375" y="5349875"/>
            <a:ext cx="898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SONET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interface</a:t>
            </a:r>
          </a:p>
        </p:txBody>
      </p:sp>
      <p:sp>
        <p:nvSpPr>
          <p:cNvPr id="46117" name="Rectangle 46"/>
          <p:cNvSpPr>
            <a:spLocks noChangeArrowheads="1"/>
          </p:cNvSpPr>
          <p:nvPr/>
        </p:nvSpPr>
        <p:spPr bwMode="auto">
          <a:xfrm>
            <a:off x="4889500" y="5337175"/>
            <a:ext cx="906463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118" name="Text Box 47"/>
          <p:cNvSpPr txBox="1">
            <a:spLocks noChangeArrowheads="1"/>
          </p:cNvSpPr>
          <p:nvPr/>
        </p:nvSpPr>
        <p:spPr bwMode="auto">
          <a:xfrm>
            <a:off x="4902200" y="5387975"/>
            <a:ext cx="898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SONET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600">
                <a:latin typeface="Times New Roman" charset="0"/>
              </a:rPr>
              <a:t>interface</a:t>
            </a:r>
          </a:p>
        </p:txBody>
      </p:sp>
      <p:sp>
        <p:nvSpPr>
          <p:cNvPr id="46119" name="Line 48"/>
          <p:cNvSpPr>
            <a:spLocks noChangeShapeType="1"/>
          </p:cNvSpPr>
          <p:nvPr/>
        </p:nvSpPr>
        <p:spPr bwMode="auto">
          <a:xfrm flipH="1">
            <a:off x="6680200" y="5924550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0" name="Line 49"/>
          <p:cNvSpPr>
            <a:spLocks noChangeShapeType="1"/>
          </p:cNvSpPr>
          <p:nvPr/>
        </p:nvSpPr>
        <p:spPr bwMode="auto">
          <a:xfrm flipH="1">
            <a:off x="6223000" y="6270625"/>
            <a:ext cx="2327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1" name="Line 50"/>
          <p:cNvSpPr>
            <a:spLocks noChangeShapeType="1"/>
          </p:cNvSpPr>
          <p:nvPr/>
        </p:nvSpPr>
        <p:spPr bwMode="auto">
          <a:xfrm>
            <a:off x="8132763" y="5927725"/>
            <a:ext cx="1587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2" name="Line 51"/>
          <p:cNvSpPr>
            <a:spLocks noChangeShapeType="1"/>
          </p:cNvSpPr>
          <p:nvPr/>
        </p:nvSpPr>
        <p:spPr bwMode="auto">
          <a:xfrm flipH="1">
            <a:off x="5302250" y="4754563"/>
            <a:ext cx="541338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3" name="Line 52"/>
          <p:cNvSpPr>
            <a:spLocks noChangeShapeType="1"/>
          </p:cNvSpPr>
          <p:nvPr/>
        </p:nvSpPr>
        <p:spPr bwMode="auto">
          <a:xfrm>
            <a:off x="6119813" y="4754563"/>
            <a:ext cx="527050" cy="595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4" name="Rectangle 53"/>
          <p:cNvSpPr>
            <a:spLocks noChangeArrowheads="1"/>
          </p:cNvSpPr>
          <p:nvPr/>
        </p:nvSpPr>
        <p:spPr bwMode="auto">
          <a:xfrm>
            <a:off x="2144713" y="3948113"/>
            <a:ext cx="2522537" cy="216217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25" name="Rectangle 54"/>
          <p:cNvSpPr>
            <a:spLocks noChangeArrowheads="1"/>
          </p:cNvSpPr>
          <p:nvPr/>
        </p:nvSpPr>
        <p:spPr bwMode="auto">
          <a:xfrm>
            <a:off x="4776788" y="3948113"/>
            <a:ext cx="2522537" cy="216217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26" name="Line 55"/>
          <p:cNvSpPr>
            <a:spLocks noChangeShapeType="1"/>
          </p:cNvSpPr>
          <p:nvPr/>
        </p:nvSpPr>
        <p:spPr bwMode="auto">
          <a:xfrm flipH="1">
            <a:off x="4054475" y="5926138"/>
            <a:ext cx="1588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7" name="Line 56"/>
          <p:cNvSpPr>
            <a:spLocks noChangeShapeType="1"/>
          </p:cNvSpPr>
          <p:nvPr/>
        </p:nvSpPr>
        <p:spPr bwMode="auto">
          <a:xfrm flipH="1">
            <a:off x="5314950" y="5938838"/>
            <a:ext cx="1588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8" name="Line 57"/>
          <p:cNvSpPr>
            <a:spLocks noChangeShapeType="1"/>
          </p:cNvSpPr>
          <p:nvPr/>
        </p:nvSpPr>
        <p:spPr bwMode="auto">
          <a:xfrm>
            <a:off x="4071938" y="6270625"/>
            <a:ext cx="12461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29" name="Text Box 58"/>
          <p:cNvSpPr txBox="1">
            <a:spLocks noChangeArrowheads="1"/>
          </p:cNvSpPr>
          <p:nvPr/>
        </p:nvSpPr>
        <p:spPr bwMode="auto">
          <a:xfrm>
            <a:off x="762000" y="1089025"/>
            <a:ext cx="727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1">
                <a:solidFill>
                  <a:srgbClr val="3333FF"/>
                </a:solidFill>
                <a:latin typeface="Times New Roman" charset="0"/>
              </a:rPr>
              <a:t>host</a:t>
            </a:r>
          </a:p>
        </p:txBody>
      </p:sp>
      <p:sp>
        <p:nvSpPr>
          <p:cNvPr id="46130" name="Text Box 59"/>
          <p:cNvSpPr txBox="1">
            <a:spLocks noChangeArrowheads="1"/>
          </p:cNvSpPr>
          <p:nvPr/>
        </p:nvSpPr>
        <p:spPr bwMode="auto">
          <a:xfrm>
            <a:off x="7716838" y="1074738"/>
            <a:ext cx="727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1">
                <a:solidFill>
                  <a:srgbClr val="3333FF"/>
                </a:solidFill>
                <a:latin typeface="Times New Roman" charset="0"/>
              </a:rPr>
              <a:t>host</a:t>
            </a:r>
          </a:p>
        </p:txBody>
      </p:sp>
      <p:sp>
        <p:nvSpPr>
          <p:cNvPr id="46131" name="Text Box 60"/>
          <p:cNvSpPr txBox="1">
            <a:spLocks noChangeArrowheads="1"/>
          </p:cNvSpPr>
          <p:nvPr/>
        </p:nvSpPr>
        <p:spPr bwMode="auto">
          <a:xfrm>
            <a:off x="2882900" y="3471863"/>
            <a:ext cx="101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1">
                <a:solidFill>
                  <a:srgbClr val="FF0000"/>
                </a:solidFill>
                <a:latin typeface="Times New Roman" charset="0"/>
              </a:rPr>
              <a:t>router</a:t>
            </a:r>
          </a:p>
        </p:txBody>
      </p:sp>
      <p:sp>
        <p:nvSpPr>
          <p:cNvPr id="46132" name="Text Box 61"/>
          <p:cNvSpPr txBox="1">
            <a:spLocks noChangeArrowheads="1"/>
          </p:cNvSpPr>
          <p:nvPr/>
        </p:nvSpPr>
        <p:spPr bwMode="auto">
          <a:xfrm>
            <a:off x="5513388" y="3486150"/>
            <a:ext cx="101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1">
                <a:solidFill>
                  <a:srgbClr val="FF0000"/>
                </a:solidFill>
                <a:latin typeface="Times New Roman" charset="0"/>
              </a:rPr>
              <a:t>router</a:t>
            </a:r>
          </a:p>
        </p:txBody>
      </p:sp>
      <p:sp>
        <p:nvSpPr>
          <p:cNvPr id="46133" name="Line 62"/>
          <p:cNvSpPr>
            <a:spLocks noChangeShapeType="1"/>
          </p:cNvSpPr>
          <p:nvPr/>
        </p:nvSpPr>
        <p:spPr bwMode="auto">
          <a:xfrm>
            <a:off x="1619250" y="2036763"/>
            <a:ext cx="60404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34" name="Line 63"/>
          <p:cNvSpPr>
            <a:spLocks noChangeShapeType="1"/>
          </p:cNvSpPr>
          <p:nvPr/>
        </p:nvSpPr>
        <p:spPr bwMode="auto">
          <a:xfrm>
            <a:off x="1647825" y="3227388"/>
            <a:ext cx="60404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35" name="Text Box 64"/>
          <p:cNvSpPr txBox="1">
            <a:spLocks noChangeArrowheads="1"/>
          </p:cNvSpPr>
          <p:nvPr/>
        </p:nvSpPr>
        <p:spPr bwMode="auto">
          <a:xfrm>
            <a:off x="3906838" y="1571625"/>
            <a:ext cx="2155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1">
                <a:solidFill>
                  <a:srgbClr val="FF9900"/>
                </a:solidFill>
                <a:latin typeface="Times New Roman" charset="0"/>
              </a:rPr>
              <a:t>HTTP message</a:t>
            </a:r>
          </a:p>
        </p:txBody>
      </p:sp>
      <p:sp>
        <p:nvSpPr>
          <p:cNvPr id="46136" name="Text Box 65"/>
          <p:cNvSpPr txBox="1">
            <a:spLocks noChangeArrowheads="1"/>
          </p:cNvSpPr>
          <p:nvPr/>
        </p:nvSpPr>
        <p:spPr bwMode="auto">
          <a:xfrm>
            <a:off x="4005263" y="2776538"/>
            <a:ext cx="1936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400" b="1">
                <a:solidFill>
                  <a:srgbClr val="FF9900"/>
                </a:solidFill>
                <a:latin typeface="Times New Roman" charset="0"/>
              </a:rPr>
              <a:t>TCP segment</a:t>
            </a:r>
          </a:p>
        </p:txBody>
      </p:sp>
      <p:sp>
        <p:nvSpPr>
          <p:cNvPr id="46137" name="Text Box 69"/>
          <p:cNvSpPr txBox="1">
            <a:spLocks noChangeArrowheads="1"/>
          </p:cNvSpPr>
          <p:nvPr/>
        </p:nvSpPr>
        <p:spPr bwMode="auto">
          <a:xfrm>
            <a:off x="1677988" y="4057650"/>
            <a:ext cx="1220787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000" b="1">
                <a:solidFill>
                  <a:srgbClr val="FF9900"/>
                </a:solidFill>
                <a:latin typeface="Times New Roman" charset="0"/>
              </a:rPr>
              <a:t>IP packet</a:t>
            </a:r>
          </a:p>
        </p:txBody>
      </p:sp>
      <p:sp>
        <p:nvSpPr>
          <p:cNvPr id="46138" name="Text Box 70"/>
          <p:cNvSpPr txBox="1">
            <a:spLocks noChangeArrowheads="1"/>
          </p:cNvSpPr>
          <p:nvPr/>
        </p:nvSpPr>
        <p:spPr bwMode="auto">
          <a:xfrm>
            <a:off x="6499225" y="4086225"/>
            <a:ext cx="1220788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000" b="1">
                <a:solidFill>
                  <a:srgbClr val="FF9900"/>
                </a:solidFill>
                <a:latin typeface="Times New Roman" charset="0"/>
              </a:rPr>
              <a:t>IP packet</a:t>
            </a:r>
          </a:p>
        </p:txBody>
      </p:sp>
      <p:sp>
        <p:nvSpPr>
          <p:cNvPr id="46139" name="Text Box 71"/>
          <p:cNvSpPr txBox="1">
            <a:spLocks noChangeArrowheads="1"/>
          </p:cNvSpPr>
          <p:nvPr/>
        </p:nvSpPr>
        <p:spPr bwMode="auto">
          <a:xfrm>
            <a:off x="4102100" y="4071938"/>
            <a:ext cx="1220788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000" b="1">
                <a:solidFill>
                  <a:srgbClr val="FF9900"/>
                </a:solidFill>
                <a:latin typeface="Times New Roman" charset="0"/>
              </a:rPr>
              <a:t>IP packet</a:t>
            </a:r>
          </a:p>
        </p:txBody>
      </p:sp>
      <p:sp>
        <p:nvSpPr>
          <p:cNvPr id="46140" name="Line 66"/>
          <p:cNvSpPr>
            <a:spLocks noChangeShapeType="1"/>
          </p:cNvSpPr>
          <p:nvPr/>
        </p:nvSpPr>
        <p:spPr bwMode="auto">
          <a:xfrm flipV="1">
            <a:off x="1620838" y="4432300"/>
            <a:ext cx="13017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41" name="Line 67"/>
          <p:cNvSpPr>
            <a:spLocks noChangeShapeType="1"/>
          </p:cNvSpPr>
          <p:nvPr/>
        </p:nvSpPr>
        <p:spPr bwMode="auto">
          <a:xfrm flipV="1">
            <a:off x="3851275" y="4446588"/>
            <a:ext cx="17446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42" name="Line 68"/>
          <p:cNvSpPr>
            <a:spLocks noChangeShapeType="1"/>
          </p:cNvSpPr>
          <p:nvPr/>
        </p:nvSpPr>
        <p:spPr bwMode="auto">
          <a:xfrm flipV="1">
            <a:off x="6469063" y="4432300"/>
            <a:ext cx="11763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84232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GB" dirty="0" smtClean="0"/>
              <a:t>emarkable!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one knows how many Internet computers</a:t>
            </a:r>
          </a:p>
          <a:p>
            <a:r>
              <a:rPr lang="en-GB" dirty="0" smtClean="0"/>
              <a:t>Decentralised organisation</a:t>
            </a:r>
          </a:p>
          <a:p>
            <a:r>
              <a:rPr lang="en-GB" dirty="0" smtClean="0"/>
              <a:t>Many link standards</a:t>
            </a:r>
          </a:p>
          <a:p>
            <a:pPr lvl="1"/>
            <a:r>
              <a:rPr lang="en-GB" dirty="0" smtClean="0"/>
              <a:t>Ethernet</a:t>
            </a:r>
          </a:p>
          <a:p>
            <a:pPr lvl="1"/>
            <a:r>
              <a:rPr lang="en-GB" dirty="0" err="1" smtClean="0"/>
              <a:t>Wifi</a:t>
            </a:r>
            <a:endParaRPr lang="en-GB" dirty="0" smtClean="0"/>
          </a:p>
          <a:p>
            <a:pPr lvl="1"/>
            <a:r>
              <a:rPr lang="en-GB" dirty="0" smtClean="0"/>
              <a:t>… fibre optic</a:t>
            </a:r>
          </a:p>
          <a:p>
            <a:r>
              <a:rPr lang="en-GB" dirty="0" smtClean="0"/>
              <a:t>Internet evolves: new applications</a:t>
            </a:r>
          </a:p>
        </p:txBody>
      </p:sp>
    </p:spTree>
    <p:extLst>
      <p:ext uri="{BB962C8B-B14F-4D97-AF65-F5344CB8AC3E}">
        <p14:creationId xmlns:p14="http://schemas.microsoft.com/office/powerpoint/2010/main" val="333179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Analogy: Post</a:t>
            </a:r>
            <a:endParaRPr lang="en-US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5976" y="1340768"/>
            <a:ext cx="7986464" cy="4248150"/>
          </a:xfrm>
        </p:spPr>
        <p:txBody>
          <a:bodyPr/>
          <a:lstStyle/>
          <a:p>
            <a:r>
              <a:rPr lang="en-US" altLang="ja-JP" dirty="0" smtClean="0">
                <a:solidFill>
                  <a:srgbClr val="008000"/>
                </a:solidFill>
              </a:rPr>
              <a:t>Address</a:t>
            </a:r>
            <a:r>
              <a:rPr lang="en-US" altLang="ja-JP" dirty="0" smtClean="0"/>
              <a:t>: town + house – </a:t>
            </a:r>
            <a:r>
              <a:rPr lang="en-US" altLang="ja-JP" dirty="0" smtClean="0">
                <a:solidFill>
                  <a:srgbClr val="FF0000"/>
                </a:solidFill>
              </a:rPr>
              <a:t>IP address</a:t>
            </a:r>
          </a:p>
          <a:p>
            <a:pPr lvl="1"/>
            <a:r>
              <a:rPr lang="en-US" altLang="ja-JP" dirty="0" smtClean="0"/>
              <a:t>Network + host</a:t>
            </a:r>
          </a:p>
          <a:p>
            <a:r>
              <a:rPr lang="en-US" altLang="ja-JP" dirty="0" smtClean="0">
                <a:solidFill>
                  <a:srgbClr val="008000"/>
                </a:solidFill>
              </a:rPr>
              <a:t>Mail sorting</a:t>
            </a:r>
            <a:r>
              <a:rPr lang="en-US" altLang="ja-JP" dirty="0" smtClean="0"/>
              <a:t> – </a:t>
            </a:r>
            <a:r>
              <a:rPr lang="en-US" altLang="ja-JP" dirty="0" smtClean="0">
                <a:solidFill>
                  <a:srgbClr val="FF0000"/>
                </a:solidFill>
              </a:rPr>
              <a:t>router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dirty="0" smtClean="0"/>
              <a:t>Letters find their way: you do not know where the sorting offices are</a:t>
            </a:r>
          </a:p>
          <a:p>
            <a:r>
              <a:rPr lang="en-US" altLang="ja-JP" dirty="0" smtClean="0"/>
              <a:t>Various </a:t>
            </a:r>
            <a:r>
              <a:rPr lang="en-US" altLang="ja-JP" dirty="0" smtClean="0">
                <a:solidFill>
                  <a:srgbClr val="FF0000"/>
                </a:solidFill>
              </a:rPr>
              <a:t>data links</a:t>
            </a:r>
          </a:p>
          <a:p>
            <a:pPr lvl="1"/>
            <a:r>
              <a:rPr lang="en-US" altLang="ja-JP" dirty="0" smtClean="0">
                <a:solidFill>
                  <a:srgbClr val="008000"/>
                </a:solidFill>
              </a:rPr>
              <a:t>Post by train, van, bike</a:t>
            </a:r>
          </a:p>
          <a:p>
            <a:r>
              <a:rPr lang="en-US" altLang="ja-JP" dirty="0" smtClean="0"/>
              <a:t>Shared infrastructure</a:t>
            </a:r>
          </a:p>
          <a:p>
            <a:pPr lvl="1"/>
            <a:r>
              <a:rPr lang="en-US" altLang="ja-JP" dirty="0" smtClean="0"/>
              <a:t>You post a letter when you want – capacity? </a:t>
            </a:r>
            <a:endParaRPr lang="en-GB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132707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IP Addresses</a:t>
            </a:r>
            <a:endParaRPr lang="en-US" dirty="0"/>
          </a:p>
        </p:txBody>
      </p:sp>
      <p:sp>
        <p:nvSpPr>
          <p:cNvPr id="15362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12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Internetworking</a:t>
            </a:r>
            <a:endParaRPr lang="en-AU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218" name="Picture 5" descr="f03-14-9780123850591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5849938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635375" y="3667125"/>
            <a:ext cx="5329238" cy="2930525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Internetwork</a:t>
            </a:r>
          </a:p>
          <a:p>
            <a:pPr lvl="1"/>
            <a:r>
              <a:rPr lang="en-US" dirty="0">
                <a:latin typeface="Comic Sans MS" charset="0"/>
                <a:ea typeface="ＭＳ Ｐゴシック" charset="0"/>
              </a:rPr>
              <a:t>Interconnected </a:t>
            </a:r>
            <a:r>
              <a:rPr lang="en-US" dirty="0" smtClean="0">
                <a:latin typeface="Comic Sans MS" charset="0"/>
                <a:ea typeface="ＭＳ Ｐゴシック" charset="0"/>
              </a:rPr>
              <a:t>networks</a:t>
            </a:r>
          </a:p>
          <a:p>
            <a:pPr lvl="1"/>
            <a:r>
              <a:rPr lang="en-US" dirty="0" smtClean="0">
                <a:latin typeface="Comic Sans MS" charset="0"/>
                <a:sym typeface="Wingdings"/>
              </a:rPr>
              <a:t> 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sym typeface="Wingdings"/>
              </a:rPr>
              <a:t>network address</a:t>
            </a:r>
            <a:r>
              <a:rPr lang="en-US" dirty="0" smtClean="0">
                <a:latin typeface="Comic Sans MS" charset="0"/>
                <a:ea typeface="ＭＳ Ｐゴシック" charset="0"/>
              </a:rPr>
              <a:t> </a:t>
            </a:r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r>
              <a:rPr lang="en-US" dirty="0">
                <a:latin typeface="Comic Sans MS" charset="0"/>
              </a:rPr>
              <a:t>H</a:t>
            </a:r>
            <a:r>
              <a:rPr lang="en-US" dirty="0" smtClean="0">
                <a:latin typeface="Comic Sans MS" charset="0"/>
                <a:ea typeface="ＭＳ Ｐゴシック" charset="0"/>
              </a:rPr>
              <a:t>ost</a:t>
            </a:r>
            <a:r>
              <a:rPr lang="en-US" dirty="0">
                <a:latin typeface="Comic Sans MS" charset="0"/>
                <a:ea typeface="ＭＳ Ｐゴシック" charset="0"/>
              </a:rPr>
              <a:t>-host to packet </a:t>
            </a:r>
            <a:r>
              <a:rPr lang="en-US" dirty="0" smtClean="0">
                <a:latin typeface="Comic Sans MS" charset="0"/>
                <a:ea typeface="ＭＳ Ｐゴシック" charset="0"/>
              </a:rPr>
              <a:t>delivery</a:t>
            </a:r>
          </a:p>
          <a:p>
            <a:pPr lvl="1"/>
            <a:r>
              <a:rPr lang="en-US" dirty="0" smtClean="0">
                <a:latin typeface="Comic Sans MS" charset="0"/>
                <a:sym typeface="Wingdings"/>
              </a:rPr>
              <a:t> 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sym typeface="Wingdings"/>
              </a:rPr>
              <a:t>host address</a:t>
            </a:r>
            <a:endParaRPr lang="en-US" dirty="0">
              <a:solidFill>
                <a:srgbClr val="FF0000"/>
              </a:solidFill>
              <a:latin typeface="Comic Sans MS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  <a:p>
            <a:pPr lvl="1"/>
            <a:endParaRPr lang="en-US" dirty="0">
              <a:latin typeface="Comic Sans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56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IP Address</a:t>
            </a:r>
            <a:endParaRPr lang="en-US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computers (hosts) on the Internet</a:t>
            </a:r>
          </a:p>
          <a:p>
            <a:pPr lvl="1"/>
            <a:r>
              <a:rPr lang="en-US" dirty="0" smtClean="0"/>
              <a:t>Globally unique</a:t>
            </a:r>
          </a:p>
          <a:p>
            <a:r>
              <a:rPr lang="en-US" dirty="0" smtClean="0"/>
              <a:t>Consists of 4 bytes. Written as </a:t>
            </a:r>
            <a:r>
              <a:rPr lang="ja-JP" altLang="en-US" dirty="0" smtClean="0"/>
              <a:t>“</a:t>
            </a:r>
            <a:r>
              <a:rPr lang="en-US" altLang="ja-JP" dirty="0" err="1" smtClean="0"/>
              <a:t>aa.bb.cc.dd</a:t>
            </a:r>
            <a:r>
              <a:rPr lang="ja-JP" altLang="en-US" dirty="0" smtClean="0"/>
              <a:t>”</a:t>
            </a:r>
            <a:endParaRPr lang="en-GB" altLang="ja-JP" dirty="0" smtClean="0"/>
          </a:p>
          <a:p>
            <a:pPr lvl="1"/>
            <a:r>
              <a:rPr lang="en-GB" altLang="ja-JP" dirty="0" smtClean="0"/>
              <a:t>Hierarchical: network + host</a:t>
            </a:r>
          </a:p>
          <a:p>
            <a:pPr lvl="1"/>
            <a:r>
              <a:rPr lang="en-GB" altLang="ja-JP" dirty="0" smtClean="0"/>
              <a:t>Router: multiple addresses</a:t>
            </a:r>
            <a:endParaRPr lang="en-US" altLang="ja-JP" dirty="0" smtClean="0"/>
          </a:p>
          <a:p>
            <a:r>
              <a:rPr lang="en-US" dirty="0" smtClean="0"/>
              <a:t>E.g. (Real)</a:t>
            </a:r>
          </a:p>
          <a:p>
            <a:pPr lvl="1"/>
            <a:r>
              <a:rPr lang="en-US" dirty="0" err="1" smtClean="0"/>
              <a:t>www.amazon.co.uk</a:t>
            </a:r>
            <a:r>
              <a:rPr lang="en-US" dirty="0" smtClean="0"/>
              <a:t> : 87.238.85.129</a:t>
            </a:r>
          </a:p>
          <a:p>
            <a:pPr lvl="1"/>
            <a:r>
              <a:rPr lang="en-US" dirty="0" err="1" smtClean="0"/>
              <a:t>www.facebook.com</a:t>
            </a:r>
            <a:r>
              <a:rPr lang="en-US" dirty="0" smtClean="0"/>
              <a:t> : 204.15.20.80</a:t>
            </a:r>
          </a:p>
          <a:p>
            <a:pPr lvl="1"/>
            <a:r>
              <a:rPr lang="en-US" dirty="0" err="1" smtClean="0"/>
              <a:t>www.eecs.qmul.ac.uk</a:t>
            </a:r>
            <a:r>
              <a:rPr lang="en-US" dirty="0" smtClean="0"/>
              <a:t> : 138.37.95.150</a:t>
            </a:r>
          </a:p>
          <a:p>
            <a:pPr lvl="1"/>
            <a:r>
              <a:rPr lang="en-US" dirty="0" err="1" smtClean="0"/>
              <a:t>frank.eecs.qmul.ac.uk</a:t>
            </a:r>
            <a:r>
              <a:rPr lang="en-US" dirty="0" smtClean="0"/>
              <a:t> : 138.37.88.242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518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058150" cy="1079500"/>
          </a:xfrm>
        </p:spPr>
        <p:txBody>
          <a:bodyPr/>
          <a:lstStyle/>
          <a:p>
            <a:r>
              <a:rPr lang="en-US" dirty="0" smtClean="0"/>
              <a:t>How Are Addresses Allocated?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762000" y="2277194"/>
            <a:ext cx="7620000" cy="4248150"/>
          </a:xfrm>
        </p:spPr>
        <p:txBody>
          <a:bodyPr/>
          <a:lstStyle/>
          <a:p>
            <a:r>
              <a:rPr lang="en-US" dirty="0" smtClean="0"/>
              <a:t>IANA </a:t>
            </a:r>
          </a:p>
          <a:p>
            <a:pPr lvl="1"/>
            <a:r>
              <a:rPr lang="en-US" dirty="0" smtClean="0"/>
              <a:t>manages the IP address space allocations globally </a:t>
            </a:r>
          </a:p>
          <a:p>
            <a:pPr lvl="1"/>
            <a:r>
              <a:rPr lang="en-US" dirty="0" smtClean="0"/>
              <a:t>delegates five regional Internet registries (RIRs)</a:t>
            </a:r>
          </a:p>
          <a:p>
            <a:r>
              <a:rPr lang="en-US" dirty="0" smtClean="0"/>
              <a:t>IANA is managed by ICANN</a:t>
            </a:r>
          </a:p>
          <a:p>
            <a:pPr lvl="1"/>
            <a:r>
              <a:rPr lang="en-US" dirty="0" smtClean="0"/>
              <a:t>under contract to the US Department of Commerce </a:t>
            </a:r>
          </a:p>
          <a:p>
            <a:r>
              <a:rPr lang="en-US" dirty="0" smtClean="0"/>
              <a:t>Regional Internet Registries</a:t>
            </a:r>
          </a:p>
          <a:p>
            <a:pPr lvl="1"/>
            <a:r>
              <a:rPr lang="en-US" dirty="0" smtClean="0"/>
              <a:t>allocate IP address blocks to local ISPs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850" y="1301750"/>
            <a:ext cx="8496300" cy="8318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IANA The Internet Assigned Numbers Authority 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ICANN Internet Corporation for Assigned Names and Numbers </a:t>
            </a:r>
          </a:p>
        </p:txBody>
      </p:sp>
    </p:spTree>
    <p:extLst>
      <p:ext uri="{BB962C8B-B14F-4D97-AF65-F5344CB8AC3E}">
        <p14:creationId xmlns:p14="http://schemas.microsoft.com/office/powerpoint/2010/main" val="2579335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Regional Internet Registries</a:t>
            </a:r>
            <a:endParaRPr lang="en-US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762000" y="1196752"/>
            <a:ext cx="7620000" cy="4248150"/>
          </a:xfrm>
        </p:spPr>
        <p:txBody>
          <a:bodyPr/>
          <a:lstStyle/>
          <a:p>
            <a:r>
              <a:rPr lang="en-US" dirty="0" err="1" smtClean="0"/>
              <a:t>Réseaux</a:t>
            </a:r>
            <a:r>
              <a:rPr lang="en-US" dirty="0" smtClean="0"/>
              <a:t> IP </a:t>
            </a:r>
            <a:r>
              <a:rPr lang="en-US" dirty="0" err="1" smtClean="0"/>
              <a:t>Européens</a:t>
            </a:r>
            <a:r>
              <a:rPr lang="en-US" dirty="0" smtClean="0"/>
              <a:t> Network Coordination Centre (RIPE) for Europe, the Middle East, and Central Asia</a:t>
            </a:r>
            <a:endParaRPr lang="en-US" dirty="0"/>
          </a:p>
        </p:txBody>
      </p:sp>
      <p:pic>
        <p:nvPicPr>
          <p:cNvPr id="2662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1150"/>
            <a:ext cx="9144000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46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Who Got the Addresses?</a:t>
            </a:r>
            <a:endParaRPr lang="en-US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762000" y="1268760"/>
            <a:ext cx="7620000" cy="4248150"/>
          </a:xfrm>
        </p:spPr>
        <p:txBody>
          <a:bodyPr/>
          <a:lstStyle/>
          <a:p>
            <a:r>
              <a:rPr lang="en-US" dirty="0" smtClean="0"/>
              <a:t>Class A (16 million hosts) see: </a:t>
            </a:r>
            <a:r>
              <a:rPr lang="en-US" dirty="0" smtClean="0">
                <a:hlinkClick r:id="rId2"/>
              </a:rPr>
              <a:t>http://en.wikipedia.org/wiki/List_of_assigned_/8_IPv4_address_blocks</a:t>
            </a:r>
            <a:r>
              <a:rPr lang="en-US" dirty="0" smtClean="0"/>
              <a:t> </a:t>
            </a:r>
          </a:p>
          <a:p>
            <a:r>
              <a:rPr lang="en-US" dirty="0" smtClean="0"/>
              <a:t>25.0.0.0/8 UK Ministry of </a:t>
            </a:r>
            <a:r>
              <a:rPr lang="en-US" dirty="0" err="1" smtClean="0"/>
              <a:t>Defence</a:t>
            </a:r>
            <a:r>
              <a:rPr lang="en-US" dirty="0" smtClean="0"/>
              <a:t> (RSRE)</a:t>
            </a:r>
          </a:p>
          <a:p>
            <a:r>
              <a:rPr lang="en-US" dirty="0" smtClean="0"/>
              <a:t>51.0.0.0/8 UK Government Department for Work and Pensions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0825" y="4370388"/>
            <a:ext cx="8532813" cy="163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AS3161 Queen Mary and Westfield College (</a:t>
            </a:r>
            <a:r>
              <a:rPr lang="en-US" sz="2000" dirty="0" err="1"/>
              <a:t>SuperJANET</a:t>
            </a:r>
            <a:r>
              <a:rPr lang="en-US" sz="2000" dirty="0"/>
              <a:t> SMDS)</a:t>
            </a:r>
          </a:p>
          <a:p>
            <a:pPr>
              <a:defRPr/>
            </a:pPr>
            <a:r>
              <a:rPr lang="en-US" sz="2000" dirty="0"/>
              <a:t>161.23.0.0/16 		Queen Mary and Westfield College</a:t>
            </a:r>
          </a:p>
          <a:p>
            <a:pPr>
              <a:defRPr/>
            </a:pPr>
            <a:r>
              <a:rPr lang="en-US" sz="2000" dirty="0"/>
              <a:t>138.37.0.0/16 		Queen Mary and Westfield College</a:t>
            </a:r>
          </a:p>
          <a:p>
            <a:pPr>
              <a:defRPr/>
            </a:pPr>
            <a:r>
              <a:rPr lang="en-US" sz="2000" dirty="0"/>
              <a:t>192.135.234.0/24 	Queen Mary and Westfield College</a:t>
            </a:r>
          </a:p>
          <a:p>
            <a:pPr>
              <a:defRPr/>
            </a:pPr>
            <a:r>
              <a:rPr lang="en-US" sz="2000" dirty="0"/>
              <a:t>192.135.231.0/24 	Queen Mary and Westfield College</a:t>
            </a:r>
          </a:p>
        </p:txBody>
      </p:sp>
    </p:spTree>
    <p:extLst>
      <p:ext uri="{BB962C8B-B14F-4D97-AF65-F5344CB8AC3E}">
        <p14:creationId xmlns:p14="http://schemas.microsoft.com/office/powerpoint/2010/main" val="583657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Configuration</a:t>
            </a:r>
            <a:endParaRPr lang="en-GB" dirty="0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DNS – an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13523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Remarkable!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centralised configuration</a:t>
            </a:r>
          </a:p>
          <a:p>
            <a:endParaRPr lang="en-GB" dirty="0" smtClean="0"/>
          </a:p>
          <a:p>
            <a:r>
              <a:rPr lang="en-GB" dirty="0" smtClean="0"/>
              <a:t>Automatic configuration</a:t>
            </a:r>
          </a:p>
          <a:p>
            <a:pPr lvl="1"/>
            <a:r>
              <a:rPr lang="en-GB" dirty="0" smtClean="0"/>
              <a:t>Granny takes laptop to coffee shop</a:t>
            </a:r>
          </a:p>
          <a:p>
            <a:pPr lvl="1"/>
            <a:r>
              <a:rPr lang="en-GB" dirty="0" smtClean="0"/>
              <a:t>… IP address allocated</a:t>
            </a:r>
          </a:p>
          <a:p>
            <a:pPr lvl="1"/>
            <a:r>
              <a:rPr lang="en-GB" dirty="0" smtClean="0"/>
              <a:t>… connected to Internet</a:t>
            </a:r>
          </a:p>
          <a:p>
            <a:pPr lvl="1"/>
            <a:r>
              <a:rPr lang="en-GB" dirty="0" smtClean="0"/>
              <a:t>… can send mail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0608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Domain Name System (DNS)</a:t>
            </a:r>
            <a:endParaRPr lang="en-US"/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Translate URL </a:t>
            </a:r>
            <a:r>
              <a:rPr lang="en-US" dirty="0" smtClean="0">
                <a:sym typeface="Wingdings"/>
              </a:rPr>
              <a:t> IP</a:t>
            </a:r>
          </a:p>
          <a:p>
            <a:pPr lvl="1"/>
            <a:r>
              <a:rPr lang="en-US" dirty="0" smtClean="0">
                <a:sym typeface="Wingdings"/>
              </a:rPr>
              <a:t>Yellow pages of the Internet</a:t>
            </a:r>
          </a:p>
          <a:p>
            <a:endParaRPr lang="en-US" dirty="0">
              <a:sym typeface="Wingdings"/>
            </a:endParaRPr>
          </a:p>
          <a:p>
            <a:r>
              <a:rPr lang="en-US" dirty="0" smtClean="0"/>
              <a:t>Decentralized management</a:t>
            </a:r>
          </a:p>
          <a:p>
            <a:endParaRPr lang="en-US" dirty="0"/>
          </a:p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8491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DNS Root Servers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4188" y="1362075"/>
            <a:ext cx="8478837" cy="46482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Comic Sans MS" charset="0"/>
                <a:ea typeface="ＭＳ Ｐゴシック" charset="0"/>
                <a:cs typeface="ＭＳ Ｐゴシック" charset="0"/>
              </a:rPr>
              <a:t>13+ </a:t>
            </a:r>
            <a:r>
              <a:rPr lang="en-US" sz="2400" dirty="0">
                <a:latin typeface="Comic Sans MS" charset="0"/>
                <a:ea typeface="ＭＳ Ｐゴシック" charset="0"/>
                <a:cs typeface="ＭＳ Ｐゴシック" charset="0"/>
              </a:rPr>
              <a:t>root servers (see </a:t>
            </a:r>
            <a:r>
              <a:rPr lang="en-US" sz="2400" dirty="0">
                <a:latin typeface="Comic Sans MS" charset="0"/>
                <a:ea typeface="ＭＳ Ｐゴシック" charset="0"/>
                <a:cs typeface="ＭＳ Ｐゴシック" charset="0"/>
                <a:hlinkClick r:id="rId2"/>
              </a:rPr>
              <a:t>http://www.root-servers.org/</a:t>
            </a:r>
            <a:r>
              <a:rPr lang="en-US" sz="2400" dirty="0">
                <a:latin typeface="Comic Sans MS" charset="0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/>
            <a:r>
              <a:rPr lang="en-US" sz="2400" dirty="0">
                <a:latin typeface="Comic Sans MS" charset="0"/>
                <a:ea typeface="ＭＳ Ｐゴシック" charset="0"/>
                <a:cs typeface="ＭＳ Ｐゴシック" charset="0"/>
              </a:rPr>
              <a:t>Labeled A through M</a:t>
            </a:r>
          </a:p>
        </p:txBody>
      </p:sp>
      <p:sp>
        <p:nvSpPr>
          <p:cNvPr id="29700" name="AutoShape 4"/>
          <p:cNvSpPr>
            <a:spLocks noChangeAspect="1" noChangeArrowheads="1"/>
          </p:cNvSpPr>
          <p:nvPr/>
        </p:nvSpPr>
        <p:spPr bwMode="auto">
          <a:xfrm>
            <a:off x="481013" y="3089275"/>
            <a:ext cx="7234237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29701" name="Picture 5" descr="worl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>
              <a:spcBef>
                <a:spcPct val="0"/>
              </a:spcBef>
            </a:pPr>
            <a:endParaRPr lang="en-US" sz="2400">
              <a:latin typeface="Times New Roman" charset="0"/>
            </a:endParaRPr>
          </a:p>
        </p:txBody>
      </p:sp>
      <p:sp>
        <p:nvSpPr>
          <p:cNvPr id="29704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F  Internet Software C. Palo</a:t>
            </a:r>
            <a:r>
              <a:rPr lang="en-US" sz="12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>
                <a:solidFill>
                  <a:srgbClr val="000000"/>
                </a:solidFill>
                <a:latin typeface="Arial" charset="0"/>
              </a:rPr>
              <a:t>Alto, CA (and 17 other locations)</a:t>
            </a:r>
          </a:p>
          <a:p>
            <a:pPr algn="ctr">
              <a:spcBef>
                <a:spcPct val="0"/>
              </a:spcBef>
            </a:pPr>
            <a:endParaRPr lang="en-US" sz="3200">
              <a:latin typeface="Times New Roman" charset="0"/>
            </a:endParaRPr>
          </a:p>
        </p:txBody>
      </p:sp>
      <p:sp>
        <p:nvSpPr>
          <p:cNvPr id="29706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>
                <a:latin typeface="Arial" charset="0"/>
              </a:rPr>
              <a:t>Autonomica,</a:t>
            </a:r>
            <a:r>
              <a:rPr lang="en-US" sz="1400">
                <a:solidFill>
                  <a:srgbClr val="000000"/>
                </a:solidFill>
                <a:latin typeface="Arial" charset="0"/>
              </a:rPr>
              <a:t> Stockholm (plus 3 other locations)</a:t>
            </a:r>
          </a:p>
        </p:txBody>
      </p:sp>
      <p:sp>
        <p:nvSpPr>
          <p:cNvPr id="29708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K RIPE London (also Amsterdam, Frankfurt)</a:t>
            </a:r>
            <a:endParaRPr lang="en-US" sz="3200">
              <a:latin typeface="Times New Roman" charset="0"/>
            </a:endParaRPr>
          </a:p>
        </p:txBody>
      </p:sp>
      <p:sp>
        <p:nvSpPr>
          <p:cNvPr id="29710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>
              <a:latin typeface="Times New Roman" charset="0"/>
            </a:endParaRPr>
          </a:p>
        </p:txBody>
      </p:sp>
      <p:sp>
        <p:nvSpPr>
          <p:cNvPr id="29712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/>
          <a:lstStyle>
            <a:lvl1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A Verisign, Dulles, VA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C Cogent, Herndon, VA (also Los Angeles)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G US DoD Vienna, VA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Arial" charset="0"/>
              </a:rPr>
              <a:t>J Verisign, ( 11 locations)</a:t>
            </a:r>
          </a:p>
          <a:p>
            <a:pPr algn="ctr"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981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523056" y="44624"/>
            <a:ext cx="8153400" cy="1079500"/>
          </a:xfrm>
        </p:spPr>
        <p:txBody>
          <a:bodyPr/>
          <a:lstStyle/>
          <a:p>
            <a:pPr algn="ctr"/>
            <a:r>
              <a:rPr lang="en-US" sz="3600" dirty="0" smtClean="0"/>
              <a:t>Top Level Domain (TLD) Servers</a:t>
            </a:r>
            <a:endParaRPr lang="en-US" sz="3600" dirty="0"/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fr</a:t>
            </a:r>
            <a:r>
              <a:rPr lang="en-US" dirty="0" smtClean="0"/>
              <a:t>, </a:t>
            </a:r>
            <a:r>
              <a:rPr lang="en-US" dirty="0" err="1" smtClean="0"/>
              <a:t>ca</a:t>
            </a:r>
            <a:r>
              <a:rPr lang="en-US" dirty="0" smtClean="0"/>
              <a:t>, </a:t>
            </a:r>
            <a:r>
              <a:rPr lang="en-US" dirty="0" err="1" smtClean="0"/>
              <a:t>jp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  <a:endParaRPr lang="en-US" dirty="0"/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107504" y="4077072"/>
            <a:ext cx="3672408" cy="138499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FF0000"/>
                </a:solidFill>
                <a:latin typeface="Arial"/>
                <a:cs typeface="Arial"/>
              </a:rPr>
              <a:t>Nominet</a:t>
            </a:r>
            <a:r>
              <a:rPr lang="en-GB" sz="2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sz="2800" dirty="0">
                <a:solidFill>
                  <a:srgbClr val="FF0000"/>
                </a:solidFill>
                <a:latin typeface="Arial"/>
                <a:cs typeface="Arial"/>
                <a:hlinkClick r:id="rId2"/>
              </a:rPr>
              <a:t>www.nic.uk</a:t>
            </a:r>
            <a:r>
              <a:rPr lang="en-GB" sz="2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</a:p>
          <a:p>
            <a:r>
              <a:rPr lang="en-GB" sz="2800" dirty="0">
                <a:solidFill>
                  <a:srgbClr val="FF0000"/>
                </a:solidFill>
                <a:latin typeface="Arial"/>
                <a:cs typeface="Arial"/>
              </a:rPr>
              <a:t>the Internet registry</a:t>
            </a:r>
          </a:p>
          <a:p>
            <a:r>
              <a:rPr lang="en-GB" sz="2800" dirty="0">
                <a:solidFill>
                  <a:srgbClr val="FF0000"/>
                </a:solidFill>
                <a:latin typeface="Arial"/>
                <a:cs typeface="Arial"/>
              </a:rPr>
              <a:t>for .</a:t>
            </a:r>
            <a:r>
              <a:rPr lang="en-GB" sz="2800" dirty="0" err="1">
                <a:solidFill>
                  <a:srgbClr val="FF0000"/>
                </a:solidFill>
                <a:latin typeface="Arial"/>
                <a:cs typeface="Arial"/>
              </a:rPr>
              <a:t>uk</a:t>
            </a:r>
            <a:r>
              <a:rPr lang="en-GB" sz="2800" dirty="0">
                <a:solidFill>
                  <a:srgbClr val="FF0000"/>
                </a:solidFill>
                <a:latin typeface="Arial"/>
                <a:cs typeface="Arial"/>
              </a:rPr>
              <a:t> domain </a:t>
            </a:r>
            <a:r>
              <a:rPr lang="en-GB" sz="2800" dirty="0" smtClean="0">
                <a:solidFill>
                  <a:srgbClr val="FF0000"/>
                </a:solidFill>
                <a:latin typeface="Arial"/>
                <a:cs typeface="Arial"/>
              </a:rPr>
              <a:t>names</a:t>
            </a:r>
            <a:endParaRPr lang="en-GB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0725" name="Picture 7" descr="C:\Documents and Settings\William Marsh\Desktop\masthe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53"/>
          <a:stretch>
            <a:fillRect/>
          </a:stretch>
        </p:blipFill>
        <p:spPr bwMode="auto">
          <a:xfrm>
            <a:off x="3912576" y="4588395"/>
            <a:ext cx="5483960" cy="15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09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Authoritative DNS Servers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84784"/>
            <a:ext cx="7620000" cy="4752553"/>
          </a:xfrm>
        </p:spPr>
        <p:txBody>
          <a:bodyPr/>
          <a:lstStyle/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 public records for hosts at an organization</a:t>
            </a:r>
          </a:p>
          <a:p>
            <a:pPr lvl="1"/>
            <a:r>
              <a:rPr lang="en-US" dirty="0" smtClean="0"/>
              <a:t>For the organization</a:t>
            </a:r>
            <a:r>
              <a:rPr lang="ja-JP" altLang="en-US" dirty="0" smtClean="0"/>
              <a:t>’</a:t>
            </a:r>
            <a:r>
              <a:rPr lang="en-US" dirty="0" smtClean="0"/>
              <a:t>s servers (e.g., Web and mail)</a:t>
            </a:r>
          </a:p>
          <a:p>
            <a:pPr lvl="1"/>
            <a:r>
              <a:rPr lang="en-US" dirty="0" smtClean="0"/>
              <a:t>Can be maintained locally or by a service provider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START-</a:t>
            </a:r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register a new .com?</a:t>
            </a:r>
          </a:p>
          <a:p>
            <a:pPr lvl="1"/>
            <a:r>
              <a:rPr lang="en-US" dirty="0" smtClean="0"/>
              <a:t>Add to the .com TLD</a:t>
            </a:r>
          </a:p>
          <a:p>
            <a:r>
              <a:rPr lang="en-US" dirty="0" smtClean="0"/>
              <a:t>Add a new domain to </a:t>
            </a:r>
            <a:r>
              <a:rPr lang="en-US" dirty="0" err="1" smtClean="0"/>
              <a:t>myco.com</a:t>
            </a:r>
            <a:endParaRPr lang="en-US" dirty="0" smtClean="0"/>
          </a:p>
          <a:p>
            <a:pPr lvl="1"/>
            <a:r>
              <a:rPr lang="en-US" dirty="0" smtClean="0"/>
              <a:t>Add to the </a:t>
            </a:r>
            <a:r>
              <a:rPr lang="en-US" dirty="0" err="1" smtClean="0"/>
              <a:t>myco</a:t>
            </a:r>
            <a:r>
              <a:rPr lang="en-US" dirty="0" smtClean="0"/>
              <a:t> authoritative sever</a:t>
            </a:r>
          </a:p>
        </p:txBody>
      </p:sp>
    </p:spTree>
    <p:extLst>
      <p:ext uri="{BB962C8B-B14F-4D97-AF65-F5344CB8AC3E}">
        <p14:creationId xmlns:p14="http://schemas.microsoft.com/office/powerpoint/2010/main" val="1315045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146206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Internet – connected networks</a:t>
            </a:r>
          </a:p>
          <a:p>
            <a:pPr lvl="1"/>
            <a:r>
              <a:rPr lang="en-GB" dirty="0" smtClean="0"/>
              <a:t>Independently run</a:t>
            </a:r>
          </a:p>
          <a:p>
            <a:r>
              <a:rPr lang="en-GB" dirty="0" smtClean="0"/>
              <a:t>Agreed protocols</a:t>
            </a:r>
          </a:p>
          <a:p>
            <a:pPr lvl="1"/>
            <a:r>
              <a:rPr lang="en-GB" dirty="0" smtClean="0"/>
              <a:t>'IP' for an Internet address</a:t>
            </a:r>
            <a:endParaRPr lang="en-GB" dirty="0"/>
          </a:p>
          <a:p>
            <a:r>
              <a:rPr lang="en-GB" dirty="0" smtClean="0"/>
              <a:t>Decentralised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3681</TotalTime>
  <Words>1081</Words>
  <Application>Microsoft Macintosh PowerPoint</Application>
  <PresentationFormat>On-screen Show (4:3)</PresentationFormat>
  <Paragraphs>263</Paragraphs>
  <Slides>32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Newsprint</vt:lpstr>
      <vt:lpstr>Programming for GCSE Topic 7.2: Internet Components</vt:lpstr>
      <vt:lpstr>Aims</vt:lpstr>
      <vt:lpstr>Teaching Issue</vt:lpstr>
      <vt:lpstr>The Internet</vt:lpstr>
      <vt:lpstr> Hardware of the Internet</vt:lpstr>
      <vt:lpstr>Three Main Components</vt:lpstr>
      <vt:lpstr>Packet Switching</vt:lpstr>
      <vt:lpstr>Routers in Packet Switched Network</vt:lpstr>
      <vt:lpstr>Multiplexing</vt:lpstr>
      <vt:lpstr>Remarkable!</vt:lpstr>
      <vt:lpstr>Networks Architecture</vt:lpstr>
      <vt:lpstr>Protocol</vt:lpstr>
      <vt:lpstr>One Protocol for the Internet?</vt:lpstr>
      <vt:lpstr>Layered Architecture</vt:lpstr>
      <vt:lpstr>Layered Architecture</vt:lpstr>
      <vt:lpstr>End Hosts vs. Routers</vt:lpstr>
      <vt:lpstr>Remarkable!</vt:lpstr>
      <vt:lpstr>Internet Analogy: Post</vt:lpstr>
      <vt:lpstr>IP Addresses</vt:lpstr>
      <vt:lpstr>Internetworking</vt:lpstr>
      <vt:lpstr>IP Address</vt:lpstr>
      <vt:lpstr>How Are Addresses Allocated?</vt:lpstr>
      <vt:lpstr>Regional Internet Registries</vt:lpstr>
      <vt:lpstr>Who Got the Addresses?</vt:lpstr>
      <vt:lpstr>Configuration</vt:lpstr>
      <vt:lpstr>Remarkable!</vt:lpstr>
      <vt:lpstr>Domain Name System (DNS)</vt:lpstr>
      <vt:lpstr>DNS Root Servers</vt:lpstr>
      <vt:lpstr>Top Level Domain (TLD) Servers</vt:lpstr>
      <vt:lpstr>Authoritative DNS Servers</vt:lpstr>
      <vt:lpstr>Summary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77</cp:revision>
  <dcterms:created xsi:type="dcterms:W3CDTF">2012-04-25T07:26:20Z</dcterms:created>
  <dcterms:modified xsi:type="dcterms:W3CDTF">2014-05-01T19:07:17Z</dcterms:modified>
</cp:coreProperties>
</file>