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384" r:id="rId2"/>
    <p:sldId id="348" r:id="rId3"/>
    <p:sldId id="363" r:id="rId4"/>
    <p:sldId id="349" r:id="rId5"/>
    <p:sldId id="347" r:id="rId6"/>
    <p:sldId id="350" r:id="rId7"/>
    <p:sldId id="353" r:id="rId8"/>
    <p:sldId id="352" r:id="rId9"/>
    <p:sldId id="354" r:id="rId10"/>
    <p:sldId id="357" r:id="rId11"/>
    <p:sldId id="373" r:id="rId12"/>
    <p:sldId id="379" r:id="rId13"/>
    <p:sldId id="355" r:id="rId14"/>
    <p:sldId id="374" r:id="rId15"/>
    <p:sldId id="377" r:id="rId16"/>
    <p:sldId id="383" r:id="rId17"/>
    <p:sldId id="356" r:id="rId18"/>
    <p:sldId id="358" r:id="rId19"/>
    <p:sldId id="378" r:id="rId20"/>
    <p:sldId id="375" r:id="rId21"/>
    <p:sldId id="361" r:id="rId22"/>
    <p:sldId id="359" r:id="rId23"/>
    <p:sldId id="360" r:id="rId24"/>
    <p:sldId id="362" r:id="rId25"/>
    <p:sldId id="380" r:id="rId26"/>
    <p:sldId id="376" r:id="rId27"/>
    <p:sldId id="381" r:id="rId28"/>
    <p:sldId id="382" r:id="rId29"/>
    <p:sldId id="367" r:id="rId30"/>
    <p:sldId id="366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55" d="100"/>
          <a:sy n="55" d="100"/>
        </p:scale>
        <p:origin x="-4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D5B4915F-DB33-A746-9949-AC9268BC1BA3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4</a:t>
            </a:fld>
            <a:endParaRPr lang="en-GB" sz="1200" dirty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 dirty="0"/>
          </a:p>
        </p:txBody>
      </p:sp>
      <p:sp>
        <p:nvSpPr>
          <p:cNvPr id="32772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2773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2475" cy="3422650"/>
          </a:xfrm>
          <a:ln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22CEB-1C6E-7A43-81D2-E3AC5FA082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16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22CEB-1C6E-7A43-81D2-E3AC5FA082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16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GB" noProof="0" smtClean="0"/>
              <a:pPr>
                <a:defRPr/>
              </a:pPr>
              <a:t>01/05/2014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noProof="0" smtClean="0"/>
              <a:t>Queen Mary, University of London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noProof="0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US" sz="4400" dirty="0"/>
              <a:t>Topic 7.1: Principles of Communication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096810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773710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Activity 1</a:t>
            </a:r>
          </a:p>
          <a:p>
            <a:pPr lvl="1"/>
            <a:r>
              <a:rPr lang="en-GB" dirty="0" smtClean="0"/>
              <a:t>Encoding and modulation</a:t>
            </a:r>
          </a:p>
          <a:p>
            <a:pPr lvl="1"/>
            <a:r>
              <a:rPr lang="en-GB" dirty="0" smtClean="0"/>
              <a:t>Error correction</a:t>
            </a:r>
          </a:p>
          <a:p>
            <a:pPr lvl="1"/>
            <a:r>
              <a:rPr lang="en-GB" dirty="0" smtClean="0"/>
              <a:t>Multiplexing</a:t>
            </a:r>
          </a:p>
          <a:p>
            <a:pPr lvl="1"/>
            <a:r>
              <a:rPr lang="en-GB" dirty="0" smtClean="0"/>
              <a:t>Communicate in both directions</a:t>
            </a:r>
          </a:p>
          <a:p>
            <a:r>
              <a:rPr lang="en-GB" dirty="0" smtClean="0"/>
              <a:t>Activity 2</a:t>
            </a:r>
          </a:p>
          <a:p>
            <a:pPr lvl="1"/>
            <a:r>
              <a:rPr lang="en-GB" dirty="0" smtClean="0"/>
              <a:t>Low-level communication</a:t>
            </a:r>
          </a:p>
          <a:p>
            <a:pPr lvl="1"/>
            <a:r>
              <a:rPr lang="en-GB" dirty="0" smtClean="0"/>
              <a:t>Clock synchronisation</a:t>
            </a:r>
          </a:p>
          <a:p>
            <a:pPr lvl="1"/>
            <a:r>
              <a:rPr lang="en-GB" dirty="0" smtClean="0"/>
              <a:t>Framing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4014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Teaching Issues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502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Teaching Issue</a:t>
            </a:r>
            <a:endParaRPr lang="en-GB" dirty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0" y="1412776"/>
            <a:ext cx="7914456" cy="4464149"/>
          </a:xfrm>
        </p:spPr>
        <p:txBody>
          <a:bodyPr/>
          <a:lstStyle/>
          <a:p>
            <a:r>
              <a:rPr lang="en-GB" dirty="0" smtClean="0"/>
              <a:t>GCSE material on networks and communication lack concepts</a:t>
            </a:r>
          </a:p>
          <a:p>
            <a:pPr lvl="1"/>
            <a:r>
              <a:rPr lang="en-GB" dirty="0" smtClean="0"/>
              <a:t>It is also quite out of date</a:t>
            </a:r>
          </a:p>
          <a:p>
            <a:endParaRPr lang="en-GB" dirty="0"/>
          </a:p>
          <a:p>
            <a:r>
              <a:rPr lang="en-GB" dirty="0" smtClean="0"/>
              <a:t>Principles</a:t>
            </a:r>
          </a:p>
          <a:p>
            <a:r>
              <a:rPr lang="en-GB" dirty="0" smtClean="0"/>
              <a:t>Real-world examples</a:t>
            </a:r>
          </a:p>
          <a:p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96059816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88913"/>
            <a:ext cx="7620000" cy="647799"/>
          </a:xfrm>
        </p:spPr>
        <p:txBody>
          <a:bodyPr/>
          <a:lstStyle/>
          <a:p>
            <a:r>
              <a:rPr lang="en-US" dirty="0" smtClean="0"/>
              <a:t>From the specification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23528" y="1052737"/>
            <a:ext cx="8352928" cy="5328591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ts val="0"/>
              </a:spcBef>
            </a:pPr>
            <a:r>
              <a:rPr lang="en-US" b="1" dirty="0" smtClean="0"/>
              <a:t>OCR GCSE Computing. </a:t>
            </a:r>
            <a:r>
              <a:rPr lang="en-GB" dirty="0" smtClean="0"/>
              <a:t>Candidates should be able to:</a:t>
            </a:r>
          </a:p>
          <a:p>
            <a:pPr>
              <a:spcBef>
                <a:spcPts val="0"/>
              </a:spcBef>
            </a:pPr>
            <a:r>
              <a:rPr lang="en-GB" dirty="0" smtClean="0"/>
              <a:t>(a) explain </a:t>
            </a:r>
            <a:r>
              <a:rPr lang="en-GB" dirty="0"/>
              <a:t>the advantages of networking stand-alone computers into a local area network</a:t>
            </a:r>
          </a:p>
          <a:p>
            <a:pPr>
              <a:spcBef>
                <a:spcPts val="0"/>
              </a:spcBef>
            </a:pPr>
            <a:r>
              <a:rPr lang="en-GB" dirty="0"/>
              <a:t>(b</a:t>
            </a:r>
            <a:r>
              <a:rPr lang="en-GB" dirty="0" smtClean="0"/>
              <a:t>) describe </a:t>
            </a:r>
            <a:r>
              <a:rPr lang="en-GB" dirty="0"/>
              <a:t>the hardware needed to connect stand-alone computers into a local area network, including hub/switches, wireless access points</a:t>
            </a:r>
          </a:p>
          <a:p>
            <a:pPr>
              <a:spcBef>
                <a:spcPts val="0"/>
              </a:spcBef>
            </a:pPr>
            <a:r>
              <a:rPr lang="en-GB" dirty="0" smtClean="0"/>
              <a:t>(c) explain </a:t>
            </a:r>
            <a:r>
              <a:rPr lang="en-GB" dirty="0"/>
              <a:t>the different roles of computers in a client-server and a peer-to-peer network</a:t>
            </a:r>
          </a:p>
          <a:p>
            <a:pPr>
              <a:spcBef>
                <a:spcPts val="0"/>
              </a:spcBef>
            </a:pPr>
            <a:r>
              <a:rPr lang="en-GB" dirty="0"/>
              <a:t>(d</a:t>
            </a:r>
            <a:r>
              <a:rPr lang="en-GB" dirty="0" smtClean="0"/>
              <a:t>) describe</a:t>
            </a:r>
            <a:r>
              <a:rPr lang="en-GB" dirty="0"/>
              <a:t>, using diagrams or otherwise, the ring, bus and star network </a:t>
            </a:r>
            <a:r>
              <a:rPr lang="en-GB" dirty="0" smtClean="0"/>
              <a:t>topologies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0208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88913"/>
            <a:ext cx="7620000" cy="647799"/>
          </a:xfrm>
        </p:spPr>
        <p:txBody>
          <a:bodyPr/>
          <a:lstStyle/>
          <a:p>
            <a:r>
              <a:rPr lang="en-US" dirty="0" smtClean="0"/>
              <a:t>From the specification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39552" y="1052737"/>
            <a:ext cx="8136904" cy="5616623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ts val="0"/>
              </a:spcBef>
            </a:pPr>
            <a:r>
              <a:rPr lang="en-US" b="1" dirty="0" smtClean="0"/>
              <a:t>OCR GCSE Computing. </a:t>
            </a:r>
            <a:r>
              <a:rPr lang="en-GB" dirty="0" smtClean="0"/>
              <a:t>Candidates should be able to:</a:t>
            </a:r>
          </a:p>
          <a:p>
            <a:pPr>
              <a:spcBef>
                <a:spcPts val="0"/>
              </a:spcBef>
            </a:pPr>
            <a:r>
              <a:rPr lang="en-GB" dirty="0" smtClean="0"/>
              <a:t>(</a:t>
            </a:r>
            <a:r>
              <a:rPr lang="en-GB" dirty="0"/>
              <a:t>e</a:t>
            </a:r>
            <a:r>
              <a:rPr lang="en-GB" dirty="0" smtClean="0"/>
              <a:t>) describe </a:t>
            </a:r>
            <a:r>
              <a:rPr lang="en-GB" dirty="0"/>
              <a:t>the differences between a local area network and a wide area network such as the internet</a:t>
            </a:r>
          </a:p>
          <a:p>
            <a:pPr>
              <a:spcBef>
                <a:spcPts val="0"/>
              </a:spcBef>
            </a:pPr>
            <a:r>
              <a:rPr lang="en-GB" dirty="0"/>
              <a:t>(f</a:t>
            </a:r>
            <a:r>
              <a:rPr lang="en-GB" dirty="0" smtClean="0"/>
              <a:t>) explain </a:t>
            </a:r>
            <a:r>
              <a:rPr lang="en-GB" dirty="0"/>
              <a:t>the terms IP addressing, MAC addressing, packet and protocols</a:t>
            </a:r>
          </a:p>
          <a:p>
            <a:pPr>
              <a:spcBef>
                <a:spcPts val="0"/>
              </a:spcBef>
            </a:pPr>
            <a:r>
              <a:rPr lang="en-GB" dirty="0"/>
              <a:t>(g</a:t>
            </a:r>
            <a:r>
              <a:rPr lang="en-GB" dirty="0" smtClean="0"/>
              <a:t>) explain </a:t>
            </a:r>
            <a:r>
              <a:rPr lang="en-GB" dirty="0"/>
              <a:t>the need for security measures in networks, such as user access levels, suitable passwords and encryption techniques</a:t>
            </a:r>
          </a:p>
          <a:p>
            <a:pPr>
              <a:spcBef>
                <a:spcPts val="0"/>
              </a:spcBef>
            </a:pPr>
            <a:r>
              <a:rPr lang="en-GB" dirty="0"/>
              <a:t>(h</a:t>
            </a:r>
            <a:r>
              <a:rPr lang="en-GB" dirty="0" smtClean="0"/>
              <a:t>) describe </a:t>
            </a:r>
            <a:r>
              <a:rPr lang="en-GB" dirty="0"/>
              <a:t>and justify network policies such as acceptable use, disaster recovery, failover, back up, archiving.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02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913"/>
            <a:ext cx="8424936" cy="1079500"/>
          </a:xfrm>
        </p:spPr>
        <p:txBody>
          <a:bodyPr/>
          <a:lstStyle/>
          <a:p>
            <a:r>
              <a:rPr lang="en-GB" sz="3600" dirty="0" smtClean="0"/>
              <a:t>Activity: Transmitting Data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Simple activity</a:t>
            </a:r>
          </a:p>
          <a:p>
            <a:pPr lvl="1"/>
            <a:r>
              <a:rPr lang="en-GB" dirty="0" smtClean="0"/>
              <a:t>Exchange data</a:t>
            </a:r>
          </a:p>
          <a:p>
            <a:pPr lvl="1"/>
            <a:r>
              <a:rPr lang="en-GB" dirty="0" smtClean="0"/>
              <a:t>Look at principles</a:t>
            </a:r>
          </a:p>
          <a:p>
            <a:pPr lvl="1"/>
            <a:endParaRPr lang="en-GB" dirty="0" smtClean="0"/>
          </a:p>
          <a:p>
            <a:r>
              <a:rPr lang="en-GB" dirty="0"/>
              <a:t>Elaborate activity</a:t>
            </a:r>
          </a:p>
          <a:p>
            <a:pPr lvl="1"/>
            <a:r>
              <a:rPr lang="en-GB" dirty="0" smtClean="0"/>
              <a:t>Notice problem</a:t>
            </a:r>
          </a:p>
          <a:p>
            <a:pPr lvl="1"/>
            <a:r>
              <a:rPr lang="en-GB" dirty="0" smtClean="0"/>
              <a:t>New principle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094312" y="2060848"/>
            <a:ext cx="3726160" cy="17543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5400" b="1" dirty="0"/>
              <a:t>What's a </a:t>
            </a:r>
            <a:r>
              <a:rPr lang="en-GB" sz="5400" b="1" dirty="0" smtClean="0"/>
              <a:t>protocol</a:t>
            </a: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742603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Basic Activity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4392488" cy="223224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>
                <a:latin typeface="Tahoma"/>
                <a:cs typeface="Tahoma"/>
              </a:rPr>
              <a:t>Sending station</a:t>
            </a:r>
          </a:p>
          <a:p>
            <a:pPr lvl="1"/>
            <a:r>
              <a:rPr lang="en-GB" dirty="0" smtClean="0">
                <a:latin typeface="Tahoma"/>
                <a:cs typeface="Tahoma"/>
              </a:rPr>
              <a:t>Application: create a message</a:t>
            </a:r>
          </a:p>
          <a:p>
            <a:pPr lvl="1"/>
            <a:r>
              <a:rPr lang="en-GB" dirty="0" smtClean="0">
                <a:latin typeface="Tahoma"/>
                <a:cs typeface="Tahoma"/>
              </a:rPr>
              <a:t>Code: text </a:t>
            </a:r>
            <a:r>
              <a:rPr lang="en-GB" dirty="0" smtClean="0">
                <a:latin typeface="Tahoma"/>
                <a:cs typeface="Tahoma"/>
                <a:sym typeface="Wingdings"/>
              </a:rPr>
              <a:t> </a:t>
            </a:r>
            <a:r>
              <a:rPr lang="en-GB" dirty="0" smtClean="0">
                <a:latin typeface="Tahoma"/>
                <a:cs typeface="Tahoma"/>
              </a:rPr>
              <a:t>binary</a:t>
            </a:r>
          </a:p>
          <a:p>
            <a:pPr lvl="1"/>
            <a:r>
              <a:rPr lang="en-GB" dirty="0" smtClean="0">
                <a:latin typeface="Tahoma"/>
                <a:cs typeface="Tahoma"/>
              </a:rPr>
              <a:t>Modulate: binary </a:t>
            </a:r>
            <a:r>
              <a:rPr lang="en-GB" dirty="0" smtClean="0">
                <a:latin typeface="Tahoma"/>
                <a:cs typeface="Tahoma"/>
                <a:sym typeface="Wingdings"/>
              </a:rPr>
              <a:t> </a:t>
            </a:r>
            <a:r>
              <a:rPr lang="en-GB" dirty="0" smtClean="0">
                <a:latin typeface="Tahoma"/>
                <a:cs typeface="Tahoma"/>
              </a:rPr>
              <a:t>noise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139952" y="4365104"/>
            <a:ext cx="4530080" cy="2376264"/>
          </a:xfrm>
          <a:prstGeom prst="rect">
            <a:avLst/>
          </a:prstGeo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8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1pPr>
            <a:lvl2pPr marL="593725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2pPr>
            <a:lvl3pPr marL="868363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3pPr>
            <a:lvl4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4pPr>
            <a:lvl5pPr marL="1371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Receiving station</a:t>
            </a:r>
          </a:p>
          <a:p>
            <a:pPr lvl="1"/>
            <a:r>
              <a:rPr lang="en-GB" dirty="0" smtClean="0"/>
              <a:t>Demodulate: noise </a:t>
            </a:r>
            <a:r>
              <a:rPr lang="en-GB" dirty="0" smtClean="0">
                <a:sym typeface="Wingdings"/>
              </a:rPr>
              <a:t> binary</a:t>
            </a:r>
          </a:p>
          <a:p>
            <a:pPr lvl="1"/>
            <a:r>
              <a:rPr lang="en-GB" dirty="0" smtClean="0">
                <a:sym typeface="Wingdings"/>
              </a:rPr>
              <a:t>Decode: binary  text</a:t>
            </a:r>
          </a:p>
          <a:p>
            <a:pPr lvl="1"/>
            <a:r>
              <a:rPr lang="en-GB" dirty="0" smtClean="0"/>
              <a:t>Application: enjoy message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6981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Basic Activity – Code 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0211589"/>
              </p:ext>
            </p:extLst>
          </p:nvPr>
        </p:nvGraphicFramePr>
        <p:xfrm>
          <a:off x="1122040" y="1268413"/>
          <a:ext cx="6906344" cy="55473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320426"/>
                <a:gridCol w="1871690"/>
                <a:gridCol w="1370545"/>
                <a:gridCol w="234368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Space</a:t>
                      </a:r>
                      <a:endParaRPr lang="en-GB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00000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01110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A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00001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O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01111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B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00010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P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10000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C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00011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Q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10001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D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00100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R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10010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E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00101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S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10011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F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00110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T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10100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G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00111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U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10101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H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01000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V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10110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I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01001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W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10111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J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01010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X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11000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K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01011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Y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11001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L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01100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Z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11010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M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>
                          <a:latin typeface="Courier"/>
                          <a:cs typeface="Courier"/>
                        </a:rPr>
                        <a:t>01101</a:t>
                      </a:r>
                      <a:endParaRPr lang="en-GB" sz="2000" b="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?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ourier"/>
                          <a:cs typeface="Courier"/>
                        </a:rPr>
                        <a:t>11011</a:t>
                      </a:r>
                      <a:endParaRPr lang="en-GB" sz="2000" dirty="0">
                        <a:latin typeface="Courier"/>
                        <a:cs typeface="Courier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9518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Transmitting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762000" y="4077071"/>
            <a:ext cx="7620000" cy="1799853"/>
          </a:xfrm>
        </p:spPr>
        <p:txBody>
          <a:bodyPr/>
          <a:lstStyle/>
          <a:p>
            <a:r>
              <a:rPr lang="en-GB" dirty="0" smtClean="0"/>
              <a:t>Message format</a:t>
            </a:r>
          </a:p>
          <a:p>
            <a:pPr lvl="1"/>
            <a:r>
              <a:rPr lang="en-GB" dirty="0" smtClean="0"/>
              <a:t>Read &amp; transmit binary </a:t>
            </a:r>
            <a:r>
              <a:rPr lang="en-GB" b="1" dirty="0" smtClean="0"/>
              <a:t>left to right</a:t>
            </a:r>
            <a:endParaRPr lang="en-GB" b="1" dirty="0"/>
          </a:p>
        </p:txBody>
      </p:sp>
      <p:sp>
        <p:nvSpPr>
          <p:cNvPr id="4" name="Rectangle 3"/>
          <p:cNvSpPr/>
          <p:nvPr/>
        </p:nvSpPr>
        <p:spPr>
          <a:xfrm>
            <a:off x="2058144" y="1484784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E</a:t>
            </a:r>
          </a:p>
        </p:txBody>
      </p:sp>
      <p:sp>
        <p:nvSpPr>
          <p:cNvPr id="5" name="Rectangle 4"/>
          <p:cNvSpPr/>
          <p:nvPr/>
        </p:nvSpPr>
        <p:spPr>
          <a:xfrm>
            <a:off x="1410072" y="1484784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L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576" y="1484784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P</a:t>
            </a:r>
          </a:p>
        </p:txBody>
      </p:sp>
      <p:sp>
        <p:nvSpPr>
          <p:cNvPr id="7" name="Rectangle 6"/>
          <p:cNvSpPr/>
          <p:nvPr/>
        </p:nvSpPr>
        <p:spPr>
          <a:xfrm>
            <a:off x="2699792" y="1484784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1403648" y="2636912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dirty="0" smtClean="0"/>
              <a:t>01100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611560" y="2636912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dirty="0" smtClean="0"/>
              <a:t>10000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2195736" y="2636912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dirty="0" smtClean="0"/>
              <a:t>00101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2987824" y="2636912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dirty="0" smtClean="0"/>
              <a:t>01000</a:t>
            </a:r>
            <a:endParaRPr lang="en-GB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987824" y="2060848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339752" y="2060848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619672" y="2060848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978024" y="2060848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067944" y="2924944"/>
            <a:ext cx="1433736" cy="0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516216" y="2636912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21" name="Rectangle 20"/>
          <p:cNvSpPr/>
          <p:nvPr/>
        </p:nvSpPr>
        <p:spPr>
          <a:xfrm>
            <a:off x="5724128" y="2636912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22" name="Rectangle 21"/>
          <p:cNvSpPr/>
          <p:nvPr/>
        </p:nvSpPr>
        <p:spPr>
          <a:xfrm>
            <a:off x="7308304" y="2636912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/>
        </p:nvSpPr>
        <p:spPr>
          <a:xfrm>
            <a:off x="8100392" y="2636912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24" name="Rectangle 23"/>
          <p:cNvSpPr/>
          <p:nvPr/>
        </p:nvSpPr>
        <p:spPr>
          <a:xfrm>
            <a:off x="7602760" y="3717032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Rectangle 24"/>
          <p:cNvSpPr/>
          <p:nvPr/>
        </p:nvSpPr>
        <p:spPr>
          <a:xfrm>
            <a:off x="6954688" y="3717032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Rectangle 25"/>
          <p:cNvSpPr/>
          <p:nvPr/>
        </p:nvSpPr>
        <p:spPr>
          <a:xfrm>
            <a:off x="6300192" y="3717032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Rectangle 26"/>
          <p:cNvSpPr/>
          <p:nvPr/>
        </p:nvSpPr>
        <p:spPr>
          <a:xfrm>
            <a:off x="8244408" y="3717032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8309992" y="3212976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7661920" y="3212976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941840" y="3212976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300192" y="3212976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Line Callout 2 12"/>
          <p:cNvSpPr/>
          <p:nvPr/>
        </p:nvSpPr>
        <p:spPr>
          <a:xfrm>
            <a:off x="5652120" y="476672"/>
            <a:ext cx="1656184" cy="108012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1579"/>
              <a:gd name="adj6" fmla="val -5614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Two noises to signal</a:t>
            </a:r>
            <a:endParaRPr lang="en-GB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5529426"/>
            <a:ext cx="3384376" cy="707886"/>
          </a:xfrm>
          <a:prstGeom prst="rect">
            <a:avLst/>
          </a:prstGeom>
          <a:ln w="76200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4000" dirty="0">
                <a:latin typeface="Courier"/>
                <a:cs typeface="Courier"/>
              </a:rPr>
              <a:t>E</a:t>
            </a:r>
            <a:r>
              <a:rPr lang="en-GB" sz="4000" dirty="0" smtClean="0">
                <a:latin typeface="Courier"/>
                <a:cs typeface="Courier"/>
              </a:rPr>
              <a:t>  00101</a:t>
            </a:r>
            <a:endParaRPr lang="en-GB" sz="4000" dirty="0">
              <a:latin typeface="Courier"/>
              <a:cs typeface="Courier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362400" y="5877272"/>
            <a:ext cx="1433736" cy="0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620127" y="5373216"/>
            <a:ext cx="400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Courier"/>
                <a:cs typeface="Courier"/>
              </a:rPr>
              <a:t>0</a:t>
            </a:r>
            <a:endParaRPr lang="en-GB" sz="2800" dirty="0">
              <a:latin typeface="Courier"/>
              <a:cs typeface="Courier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524328" y="5373216"/>
            <a:ext cx="400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latin typeface="Courier"/>
                <a:cs typeface="Courier"/>
              </a:rPr>
              <a:t>0</a:t>
            </a:r>
            <a:endParaRPr lang="en-GB" sz="2800" dirty="0">
              <a:latin typeface="Courier"/>
              <a:cs typeface="Courier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724128" y="5373216"/>
            <a:ext cx="400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urier"/>
                <a:cs typeface="Courier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63852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Layout – Seating 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251520" y="2276872"/>
            <a:ext cx="3528392" cy="1224136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323528" y="3789040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1763688" y="3789040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203848" y="3789040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-36512" y="4509120"/>
            <a:ext cx="1650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Application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403648" y="4829090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Encoder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771800" y="4509120"/>
            <a:ext cx="1609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Transmitter</a:t>
            </a:r>
            <a:endParaRPr lang="en-GB" sz="2400" dirty="0"/>
          </a:p>
        </p:txBody>
      </p:sp>
      <p:sp>
        <p:nvSpPr>
          <p:cNvPr id="10" name="Rectangle 9"/>
          <p:cNvSpPr/>
          <p:nvPr/>
        </p:nvSpPr>
        <p:spPr>
          <a:xfrm>
            <a:off x="5436096" y="2276872"/>
            <a:ext cx="3528392" cy="1224136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508104" y="3789040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6948264" y="3789040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8388424" y="3789040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7596336" y="4509120"/>
            <a:ext cx="1650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Application</a:t>
            </a:r>
            <a:endParaRPr lang="en-GB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562765" y="4829090"/>
            <a:ext cx="1227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Decoder</a:t>
            </a:r>
            <a:endParaRPr lang="en-GB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148064" y="4509120"/>
            <a:ext cx="1278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Receiver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43412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Transmission in Practice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Data can be sent using 2 signals</a:t>
            </a:r>
          </a:p>
          <a:p>
            <a:pPr lvl="1"/>
            <a:r>
              <a:rPr lang="en-GB" dirty="0" smtClean="0"/>
              <a:t>Two noises resembles 'frequency' modulation (FM)</a:t>
            </a:r>
          </a:p>
          <a:p>
            <a:endParaRPr lang="en-GB" dirty="0"/>
          </a:p>
          <a:p>
            <a:r>
              <a:rPr lang="en-GB" dirty="0" smtClean="0"/>
              <a:t>Real modulation schemes </a:t>
            </a:r>
            <a:r>
              <a:rPr lang="en-GB" b="1" dirty="0" smtClean="0"/>
              <a:t>very</a:t>
            </a:r>
            <a:r>
              <a:rPr lang="en-GB" dirty="0" smtClean="0"/>
              <a:t> complex</a:t>
            </a:r>
          </a:p>
          <a:p>
            <a:pPr lvl="1"/>
            <a:r>
              <a:rPr lang="en-GB" dirty="0" smtClean="0"/>
              <a:t>Achieve very high data rates over twisted pair</a:t>
            </a:r>
          </a:p>
          <a:p>
            <a:pPr lvl="1"/>
            <a:r>
              <a:rPr lang="en-GB" dirty="0" smtClean="0"/>
              <a:t>E.g. see </a:t>
            </a:r>
            <a:r>
              <a:rPr lang="en-GB" dirty="0"/>
              <a:t>W</a:t>
            </a:r>
            <a:r>
              <a:rPr lang="en-GB" dirty="0" smtClean="0"/>
              <a:t>ikipedia article on OFDM 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1011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Elaborations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Error detect using Parity</a:t>
            </a:r>
          </a:p>
          <a:p>
            <a:pPr lvl="1"/>
            <a:r>
              <a:rPr lang="en-GB" dirty="0" smtClean="0"/>
              <a:t>Add a parity bit</a:t>
            </a:r>
          </a:p>
          <a:p>
            <a:pPr lvl="1"/>
            <a:r>
              <a:rPr lang="en-GB" dirty="0" smtClean="0"/>
              <a:t>Acknowledge safe receipt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Send two messages at once</a:t>
            </a:r>
          </a:p>
          <a:p>
            <a:pPr lvl="1"/>
            <a:r>
              <a:rPr lang="en-GB" dirty="0" smtClean="0"/>
              <a:t>Two applications on each computer</a:t>
            </a:r>
          </a:p>
          <a:p>
            <a:pPr lvl="1"/>
            <a:r>
              <a:rPr lang="en-GB" dirty="0" smtClean="0"/>
              <a:t>Share link – </a:t>
            </a:r>
            <a:r>
              <a:rPr lang="en-GB" b="1" dirty="0" smtClean="0"/>
              <a:t>multiplex</a:t>
            </a:r>
            <a:r>
              <a:rPr lang="en-GB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Reply to a message</a:t>
            </a:r>
          </a:p>
          <a:p>
            <a:pPr lvl="1"/>
            <a:r>
              <a:rPr lang="en-GB" dirty="0" smtClean="0"/>
              <a:t>Communication in both directions</a:t>
            </a:r>
          </a:p>
          <a:p>
            <a:pPr lvl="1"/>
            <a:r>
              <a:rPr lang="en-GB" dirty="0" smtClean="0"/>
              <a:t>Channel is </a:t>
            </a:r>
            <a:r>
              <a:rPr lang="en-GB" b="1" dirty="0" smtClean="0"/>
              <a:t>multiple access</a:t>
            </a:r>
          </a:p>
        </p:txBody>
      </p:sp>
    </p:spTree>
    <p:extLst>
      <p:ext uri="{BB962C8B-B14F-4D97-AF65-F5344CB8AC3E}">
        <p14:creationId xmlns:p14="http://schemas.microsoft.com/office/powerpoint/2010/main" val="1024313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Elaboration 1: Parity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554088" y="2348880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E</a:t>
            </a:r>
          </a:p>
        </p:txBody>
      </p:sp>
      <p:sp>
        <p:nvSpPr>
          <p:cNvPr id="5" name="Rectangle 4"/>
          <p:cNvSpPr/>
          <p:nvPr/>
        </p:nvSpPr>
        <p:spPr>
          <a:xfrm>
            <a:off x="906016" y="2348880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L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2348880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P</a:t>
            </a:r>
          </a:p>
        </p:txBody>
      </p:sp>
      <p:sp>
        <p:nvSpPr>
          <p:cNvPr id="7" name="Rectangle 6"/>
          <p:cNvSpPr/>
          <p:nvPr/>
        </p:nvSpPr>
        <p:spPr>
          <a:xfrm>
            <a:off x="2195736" y="2348880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899592" y="3501008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dirty="0" smtClean="0"/>
              <a:t>01100</a:t>
            </a:r>
            <a:r>
              <a:rPr lang="en-GB" b="1" dirty="0" smtClean="0"/>
              <a:t>0</a:t>
            </a:r>
            <a:endParaRPr lang="en-GB" b="1" dirty="0"/>
          </a:p>
        </p:txBody>
      </p:sp>
      <p:sp>
        <p:nvSpPr>
          <p:cNvPr id="10" name="Rectangle 9"/>
          <p:cNvSpPr/>
          <p:nvPr/>
        </p:nvSpPr>
        <p:spPr>
          <a:xfrm>
            <a:off x="107504" y="3501008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dirty="0" smtClean="0"/>
              <a:t>10000</a:t>
            </a:r>
            <a:r>
              <a:rPr lang="en-GB" b="1" dirty="0" smtClean="0"/>
              <a:t>1</a:t>
            </a:r>
            <a:endParaRPr lang="en-GB" b="1" dirty="0"/>
          </a:p>
        </p:txBody>
      </p:sp>
      <p:sp>
        <p:nvSpPr>
          <p:cNvPr id="11" name="Rectangle 10"/>
          <p:cNvSpPr/>
          <p:nvPr/>
        </p:nvSpPr>
        <p:spPr>
          <a:xfrm>
            <a:off x="1691680" y="3501008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dirty="0" smtClean="0"/>
              <a:t>00101</a:t>
            </a:r>
            <a:r>
              <a:rPr lang="en-GB" b="1" dirty="0" smtClean="0"/>
              <a:t>0</a:t>
            </a:r>
            <a:endParaRPr lang="en-GB" b="1" dirty="0"/>
          </a:p>
        </p:txBody>
      </p:sp>
      <p:sp>
        <p:nvSpPr>
          <p:cNvPr id="12" name="Rectangle 11"/>
          <p:cNvSpPr/>
          <p:nvPr/>
        </p:nvSpPr>
        <p:spPr>
          <a:xfrm>
            <a:off x="2483768" y="3501008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dirty="0" smtClean="0"/>
              <a:t>01000</a:t>
            </a:r>
            <a:r>
              <a:rPr lang="en-GB" b="1" dirty="0" smtClean="0"/>
              <a:t>1</a:t>
            </a:r>
            <a:endParaRPr lang="en-GB" b="1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483768" y="2924944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835696" y="2924944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115616" y="2924944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73968" y="2924944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563888" y="3789040"/>
            <a:ext cx="1433736" cy="0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012160" y="3501008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21" name="Rectangle 20"/>
          <p:cNvSpPr/>
          <p:nvPr/>
        </p:nvSpPr>
        <p:spPr>
          <a:xfrm>
            <a:off x="5220072" y="3501008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22" name="Rectangle 21"/>
          <p:cNvSpPr/>
          <p:nvPr/>
        </p:nvSpPr>
        <p:spPr>
          <a:xfrm>
            <a:off x="6804248" y="3501008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/>
        </p:nvSpPr>
        <p:spPr>
          <a:xfrm>
            <a:off x="7596336" y="3501008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24" name="Rectangle 23"/>
          <p:cNvSpPr/>
          <p:nvPr/>
        </p:nvSpPr>
        <p:spPr>
          <a:xfrm>
            <a:off x="7098704" y="4581128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Rectangle 24"/>
          <p:cNvSpPr/>
          <p:nvPr/>
        </p:nvSpPr>
        <p:spPr>
          <a:xfrm>
            <a:off x="6450632" y="4581128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Rectangle 25"/>
          <p:cNvSpPr/>
          <p:nvPr/>
        </p:nvSpPr>
        <p:spPr>
          <a:xfrm>
            <a:off x="5796136" y="4581128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Rectangle 26"/>
          <p:cNvSpPr/>
          <p:nvPr/>
        </p:nvSpPr>
        <p:spPr>
          <a:xfrm>
            <a:off x="7740352" y="4581128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7805936" y="4077072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7157864" y="4077072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437784" y="4077072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796136" y="4077072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Line Callout 2 12"/>
          <p:cNvSpPr/>
          <p:nvPr/>
        </p:nvSpPr>
        <p:spPr>
          <a:xfrm>
            <a:off x="3419872" y="1700808"/>
            <a:ext cx="2376264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92790"/>
              <a:gd name="adj6" fmla="val -2112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Transmitter: </a:t>
            </a:r>
            <a:br>
              <a:rPr lang="en-GB" sz="2400" dirty="0" smtClean="0"/>
            </a:br>
            <a:r>
              <a:rPr lang="en-GB" sz="2400" dirty="0" smtClean="0"/>
              <a:t>5 bits </a:t>
            </a:r>
            <a:r>
              <a:rPr lang="en-GB" sz="2400" dirty="0" smtClean="0">
                <a:sym typeface="Wingdings"/>
              </a:rPr>
              <a:t> 6 bits</a:t>
            </a:r>
            <a:endParaRPr lang="en-GB" sz="2400" dirty="0"/>
          </a:p>
        </p:txBody>
      </p:sp>
      <p:sp>
        <p:nvSpPr>
          <p:cNvPr id="32" name="Line Callout 2 31"/>
          <p:cNvSpPr/>
          <p:nvPr/>
        </p:nvSpPr>
        <p:spPr>
          <a:xfrm flipH="1">
            <a:off x="1759496" y="4365104"/>
            <a:ext cx="2888704" cy="64807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8988"/>
              <a:gd name="adj6" fmla="val -1808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Receiver shouts 'OK'</a:t>
            </a:r>
            <a:endParaRPr lang="en-GB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611560" y="5745450"/>
            <a:ext cx="3384376" cy="707886"/>
          </a:xfrm>
          <a:prstGeom prst="rect">
            <a:avLst/>
          </a:prstGeom>
          <a:ln w="76200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4000" dirty="0" smtClean="0">
                <a:latin typeface="Courier"/>
                <a:cs typeface="Courier"/>
              </a:rPr>
              <a:t>A  00001</a:t>
            </a:r>
            <a:r>
              <a:rPr lang="en-GB" sz="4000" dirty="0" smtClean="0">
                <a:solidFill>
                  <a:srgbClr val="FF0000"/>
                </a:solidFill>
                <a:latin typeface="Courier"/>
                <a:cs typeface="Courier"/>
              </a:rPr>
              <a:t>1</a:t>
            </a:r>
            <a:endParaRPr lang="en-GB" sz="4000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4362400" y="5877272"/>
            <a:ext cx="1433736" cy="0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606085" y="5354052"/>
            <a:ext cx="36323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latin typeface="Courier"/>
                <a:cs typeface="Courier"/>
              </a:rPr>
              <a:t>1</a:t>
            </a:r>
            <a:r>
              <a:rPr lang="en-GB" sz="2800" dirty="0" smtClean="0">
                <a:latin typeface="Courier"/>
                <a:cs typeface="Courier"/>
              </a:rPr>
              <a:t>  1  0  0  0  0</a:t>
            </a:r>
            <a:endParaRPr lang="en-GB" sz="2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734718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Parity: Roles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68412"/>
            <a:ext cx="7620000" cy="5040907"/>
          </a:xfrm>
        </p:spPr>
        <p:txBody>
          <a:bodyPr/>
          <a:lstStyle/>
          <a:p>
            <a:r>
              <a:rPr lang="en-GB" dirty="0" smtClean="0"/>
              <a:t>Transmitter adds parity bit</a:t>
            </a:r>
          </a:p>
          <a:p>
            <a:pPr lvl="1"/>
            <a:r>
              <a:rPr lang="en-GB" dirty="0" smtClean="0"/>
              <a:t>All code words have an </a:t>
            </a:r>
            <a:r>
              <a:rPr lang="en-GB" b="1" dirty="0" smtClean="0"/>
              <a:t>even</a:t>
            </a:r>
            <a:r>
              <a:rPr lang="en-GB" dirty="0" smtClean="0"/>
              <a:t> number of '1' digits</a:t>
            </a:r>
          </a:p>
          <a:p>
            <a:pPr lvl="1"/>
            <a:r>
              <a:rPr lang="en-GB" dirty="0" smtClean="0"/>
              <a:t>Parity bit at right hand side: transmitted last</a:t>
            </a:r>
          </a:p>
          <a:p>
            <a:r>
              <a:rPr lang="en-GB" dirty="0" smtClean="0"/>
              <a:t>Receiver's decoder counts '1'</a:t>
            </a:r>
          </a:p>
          <a:p>
            <a:pPr lvl="1"/>
            <a:r>
              <a:rPr lang="en-GB" dirty="0" smtClean="0"/>
              <a:t>ACK (acknowledge) correct code word</a:t>
            </a:r>
          </a:p>
          <a:p>
            <a:pPr lvl="1"/>
            <a:r>
              <a:rPr lang="en-GB" dirty="0" smtClean="0"/>
              <a:t>Delete the parity bit</a:t>
            </a:r>
          </a:p>
          <a:p>
            <a:r>
              <a:rPr lang="en-GB" dirty="0" smtClean="0"/>
              <a:t>Retransmission</a:t>
            </a:r>
          </a:p>
          <a:p>
            <a:pPr lvl="1"/>
            <a:r>
              <a:rPr lang="en-GB" dirty="0" smtClean="0"/>
              <a:t>If no acknowledgement then RETRANSMIT the code word</a:t>
            </a:r>
          </a:p>
        </p:txBody>
      </p:sp>
    </p:spTree>
    <p:extLst>
      <p:ext uri="{BB962C8B-B14F-4D97-AF65-F5344CB8AC3E}">
        <p14:creationId xmlns:p14="http://schemas.microsoft.com/office/powerpoint/2010/main" val="3558610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Practice: Parity and ACK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620000" cy="4248150"/>
          </a:xfrm>
        </p:spPr>
        <p:txBody>
          <a:bodyPr/>
          <a:lstStyle/>
          <a:p>
            <a:r>
              <a:rPr lang="en-GB" dirty="0" smtClean="0"/>
              <a:t>Error detection VITAL</a:t>
            </a:r>
          </a:p>
          <a:p>
            <a:pPr lvl="1"/>
            <a:r>
              <a:rPr lang="en-GB" dirty="0" smtClean="0"/>
              <a:t>Parity cannot detect two </a:t>
            </a:r>
            <a:r>
              <a:rPr lang="en-GB" dirty="0" err="1" smtClean="0"/>
              <a:t>erros</a:t>
            </a:r>
            <a:endParaRPr lang="en-GB" dirty="0" smtClean="0"/>
          </a:p>
          <a:p>
            <a:pPr lvl="1"/>
            <a:r>
              <a:rPr lang="en-GB" dirty="0" smtClean="0"/>
              <a:t>CRC – more complex than parity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By shouting 'ok', we have cheated</a:t>
            </a:r>
          </a:p>
          <a:p>
            <a:pPr lvl="1"/>
            <a:r>
              <a:rPr lang="en-GB" dirty="0" smtClean="0"/>
              <a:t>It's a third symbol!</a:t>
            </a:r>
          </a:p>
          <a:p>
            <a:endParaRPr lang="en-GB" dirty="0"/>
          </a:p>
          <a:p>
            <a:r>
              <a:rPr lang="en-GB" dirty="0" smtClean="0"/>
              <a:t>ACK is a separate message (a reply)</a:t>
            </a:r>
          </a:p>
          <a:p>
            <a:pPr lvl="1"/>
            <a:r>
              <a:rPr lang="en-GB" dirty="0" smtClean="0"/>
              <a:t>Latency: if you have to wait for a ACK then the messages over long distances are slow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8177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Elaboration 2: Multiplex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96752"/>
            <a:ext cx="7620000" cy="576089"/>
          </a:xfrm>
        </p:spPr>
        <p:txBody>
          <a:bodyPr/>
          <a:lstStyle/>
          <a:p>
            <a:r>
              <a:rPr lang="en-GB" dirty="0" smtClean="0"/>
              <a:t>How can we share link?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554088" y="2060848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E</a:t>
            </a:r>
          </a:p>
        </p:txBody>
      </p:sp>
      <p:sp>
        <p:nvSpPr>
          <p:cNvPr id="5" name="Rectangle 4"/>
          <p:cNvSpPr/>
          <p:nvPr/>
        </p:nvSpPr>
        <p:spPr>
          <a:xfrm>
            <a:off x="906016" y="2060848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L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2060848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P</a:t>
            </a:r>
          </a:p>
        </p:txBody>
      </p:sp>
      <p:sp>
        <p:nvSpPr>
          <p:cNvPr id="7" name="Rectangle 6"/>
          <p:cNvSpPr/>
          <p:nvPr/>
        </p:nvSpPr>
        <p:spPr>
          <a:xfrm>
            <a:off x="2195736" y="2060848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899592" y="3212976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dirty="0" smtClean="0"/>
              <a:t>01100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107504" y="3212976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dirty="0" smtClean="0"/>
              <a:t>10000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1691680" y="3212976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dirty="0" smtClean="0"/>
              <a:t>00101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2483768" y="3212976"/>
            <a:ext cx="720080" cy="43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dirty="0" smtClean="0"/>
              <a:t>01000</a:t>
            </a:r>
            <a:endParaRPr lang="en-GB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483768" y="2636912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835696" y="2636912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115616" y="2636912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73968" y="2636912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563888" y="3789040"/>
            <a:ext cx="1433736" cy="0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012160" y="3501008"/>
            <a:ext cx="720080" cy="432048"/>
          </a:xfrm>
          <a:prstGeom prst="rect">
            <a:avLst/>
          </a:prstGeom>
          <a:pattFill prst="wdUpDiag">
            <a:fgClr>
              <a:schemeClr val="accent6">
                <a:lumMod val="40000"/>
                <a:lumOff val="60000"/>
              </a:schemeClr>
            </a:fgClr>
            <a:bgClr>
              <a:schemeClr val="accent3">
                <a:lumMod val="60000"/>
                <a:lumOff val="40000"/>
              </a:schemeClr>
            </a:bgClr>
          </a:patt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21" name="Rectangle 20"/>
          <p:cNvSpPr/>
          <p:nvPr/>
        </p:nvSpPr>
        <p:spPr>
          <a:xfrm>
            <a:off x="5220072" y="3501008"/>
            <a:ext cx="720080" cy="432048"/>
          </a:xfrm>
          <a:prstGeom prst="rect">
            <a:avLst/>
          </a:prstGeom>
          <a:pattFill prst="wdUpDiag">
            <a:fgClr>
              <a:schemeClr val="accent6">
                <a:lumMod val="40000"/>
                <a:lumOff val="60000"/>
              </a:schemeClr>
            </a:fgClr>
            <a:bgClr>
              <a:schemeClr val="accent3">
                <a:lumMod val="60000"/>
                <a:lumOff val="40000"/>
              </a:schemeClr>
            </a:bgClr>
          </a:patt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22" name="Rectangle 21"/>
          <p:cNvSpPr/>
          <p:nvPr/>
        </p:nvSpPr>
        <p:spPr>
          <a:xfrm>
            <a:off x="6804248" y="3501008"/>
            <a:ext cx="720080" cy="432048"/>
          </a:xfrm>
          <a:prstGeom prst="rect">
            <a:avLst/>
          </a:prstGeom>
          <a:pattFill prst="wdUpDiag">
            <a:fgClr>
              <a:schemeClr val="accent6">
                <a:lumMod val="40000"/>
                <a:lumOff val="60000"/>
              </a:schemeClr>
            </a:fgClr>
            <a:bgClr>
              <a:schemeClr val="accent3">
                <a:lumMod val="60000"/>
                <a:lumOff val="40000"/>
              </a:schemeClr>
            </a:bgClr>
          </a:patt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23" name="Rectangle 22"/>
          <p:cNvSpPr/>
          <p:nvPr/>
        </p:nvSpPr>
        <p:spPr>
          <a:xfrm>
            <a:off x="7596336" y="3501008"/>
            <a:ext cx="720080" cy="432048"/>
          </a:xfrm>
          <a:prstGeom prst="rect">
            <a:avLst/>
          </a:prstGeom>
          <a:pattFill prst="wdUpDiag">
            <a:fgClr>
              <a:schemeClr val="accent6">
                <a:lumMod val="40000"/>
                <a:lumOff val="60000"/>
              </a:schemeClr>
            </a:fgClr>
            <a:bgClr>
              <a:schemeClr val="accent3">
                <a:lumMod val="60000"/>
                <a:lumOff val="40000"/>
              </a:schemeClr>
            </a:bgClr>
          </a:patt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24" name="Rectangle 23"/>
          <p:cNvSpPr/>
          <p:nvPr/>
        </p:nvSpPr>
        <p:spPr>
          <a:xfrm>
            <a:off x="7098704" y="4581128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Rectangle 24"/>
          <p:cNvSpPr/>
          <p:nvPr/>
        </p:nvSpPr>
        <p:spPr>
          <a:xfrm>
            <a:off x="6450632" y="4581128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Rectangle 25"/>
          <p:cNvSpPr/>
          <p:nvPr/>
        </p:nvSpPr>
        <p:spPr>
          <a:xfrm>
            <a:off x="5796136" y="4581128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Rectangle 26"/>
          <p:cNvSpPr/>
          <p:nvPr/>
        </p:nvSpPr>
        <p:spPr>
          <a:xfrm>
            <a:off x="7740352" y="4581128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7805936" y="4077072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7157864" y="4077072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437784" y="4077072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796136" y="4077072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477344" y="4365104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1829272" y="4365104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1109192" y="4365104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67544" y="4365104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899592" y="3789040"/>
            <a:ext cx="720080" cy="432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37" name="Rectangle 36"/>
          <p:cNvSpPr/>
          <p:nvPr/>
        </p:nvSpPr>
        <p:spPr>
          <a:xfrm>
            <a:off x="107504" y="3789040"/>
            <a:ext cx="720080" cy="432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38" name="Rectangle 37"/>
          <p:cNvSpPr/>
          <p:nvPr/>
        </p:nvSpPr>
        <p:spPr>
          <a:xfrm>
            <a:off x="1691680" y="3789040"/>
            <a:ext cx="720080" cy="432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39" name="Rectangle 38"/>
          <p:cNvSpPr/>
          <p:nvPr/>
        </p:nvSpPr>
        <p:spPr>
          <a:xfrm>
            <a:off x="2483768" y="3789040"/>
            <a:ext cx="720080" cy="432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endParaRPr lang="en-GB" dirty="0"/>
          </a:p>
        </p:txBody>
      </p:sp>
      <p:sp>
        <p:nvSpPr>
          <p:cNvPr id="40" name="Rectangle 39"/>
          <p:cNvSpPr/>
          <p:nvPr/>
        </p:nvSpPr>
        <p:spPr>
          <a:xfrm>
            <a:off x="1488504" y="4941168"/>
            <a:ext cx="425624" cy="432048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" name="Rectangle 40"/>
          <p:cNvSpPr/>
          <p:nvPr/>
        </p:nvSpPr>
        <p:spPr>
          <a:xfrm>
            <a:off x="840432" y="4941168"/>
            <a:ext cx="425624" cy="432048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Rectangle 41"/>
          <p:cNvSpPr/>
          <p:nvPr/>
        </p:nvSpPr>
        <p:spPr>
          <a:xfrm>
            <a:off x="185936" y="4941168"/>
            <a:ext cx="425624" cy="432048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3" name="Rectangle 42"/>
          <p:cNvSpPr/>
          <p:nvPr/>
        </p:nvSpPr>
        <p:spPr>
          <a:xfrm>
            <a:off x="2130152" y="4941168"/>
            <a:ext cx="425624" cy="432048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7818784" y="2852936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7170712" y="2852936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6450632" y="2852936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5808984" y="2852936"/>
            <a:ext cx="13759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7098704" y="2276872"/>
            <a:ext cx="425624" cy="432048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Rectangle 48"/>
          <p:cNvSpPr/>
          <p:nvPr/>
        </p:nvSpPr>
        <p:spPr>
          <a:xfrm>
            <a:off x="6450632" y="2276872"/>
            <a:ext cx="425624" cy="432048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0" name="Rectangle 49"/>
          <p:cNvSpPr/>
          <p:nvPr/>
        </p:nvSpPr>
        <p:spPr>
          <a:xfrm>
            <a:off x="5796136" y="2276872"/>
            <a:ext cx="425624" cy="432048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1" name="Rectangle 50"/>
          <p:cNvSpPr/>
          <p:nvPr/>
        </p:nvSpPr>
        <p:spPr>
          <a:xfrm>
            <a:off x="7740352" y="2276872"/>
            <a:ext cx="425624" cy="432048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66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Elaboration 2: </a:t>
            </a:r>
            <a:r>
              <a:rPr lang="en-GB" dirty="0" smtClean="0"/>
              <a:t>Multiplex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4032448" cy="309634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>
                <a:latin typeface="Tahoma"/>
                <a:cs typeface="Tahoma"/>
              </a:rPr>
              <a:t>Sending station</a:t>
            </a:r>
          </a:p>
          <a:p>
            <a:pPr lvl="1"/>
            <a:r>
              <a:rPr lang="en-GB" dirty="0" smtClean="0">
                <a:latin typeface="Tahoma"/>
                <a:cs typeface="Tahoma"/>
              </a:rPr>
              <a:t>Application: create a message</a:t>
            </a:r>
          </a:p>
          <a:p>
            <a:pPr lvl="1"/>
            <a:r>
              <a:rPr lang="en-GB" b="1" dirty="0">
                <a:solidFill>
                  <a:srgbClr val="FF0000"/>
                </a:solidFill>
                <a:latin typeface="Tahoma"/>
                <a:cs typeface="Tahoma"/>
              </a:rPr>
              <a:t>Multiplex: 0 or 1</a:t>
            </a:r>
          </a:p>
          <a:p>
            <a:pPr lvl="1"/>
            <a:r>
              <a:rPr lang="en-GB" dirty="0" smtClean="0">
                <a:latin typeface="Tahoma"/>
                <a:cs typeface="Tahoma"/>
              </a:rPr>
              <a:t>Code</a:t>
            </a:r>
            <a:r>
              <a:rPr lang="en-GB" dirty="0">
                <a:latin typeface="Tahoma"/>
                <a:cs typeface="Tahoma"/>
              </a:rPr>
              <a:t>: text </a:t>
            </a:r>
            <a:r>
              <a:rPr lang="en-GB" dirty="0">
                <a:latin typeface="Tahoma"/>
                <a:cs typeface="Tahoma"/>
                <a:sym typeface="Wingdings"/>
              </a:rPr>
              <a:t> </a:t>
            </a:r>
            <a:r>
              <a:rPr lang="en-GB" dirty="0">
                <a:latin typeface="Tahoma"/>
                <a:cs typeface="Tahoma"/>
              </a:rPr>
              <a:t>binary</a:t>
            </a:r>
          </a:p>
          <a:p>
            <a:pPr lvl="1"/>
            <a:r>
              <a:rPr lang="en-GB" dirty="0" smtClean="0">
                <a:latin typeface="Tahoma"/>
                <a:cs typeface="Tahoma"/>
              </a:rPr>
              <a:t>Modulate: binary </a:t>
            </a:r>
            <a:r>
              <a:rPr lang="en-GB" dirty="0" smtClean="0">
                <a:latin typeface="Tahoma"/>
                <a:cs typeface="Tahoma"/>
                <a:sym typeface="Wingdings"/>
              </a:rPr>
              <a:t> </a:t>
            </a:r>
            <a:r>
              <a:rPr lang="en-GB" dirty="0" smtClean="0">
                <a:latin typeface="Tahoma"/>
                <a:cs typeface="Tahoma"/>
              </a:rPr>
              <a:t>noise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434408" y="3789040"/>
            <a:ext cx="4530080" cy="2880320"/>
          </a:xfrm>
          <a:prstGeom prst="rect">
            <a:avLst/>
          </a:prstGeo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8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1pPr>
            <a:lvl2pPr marL="593725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2pPr>
            <a:lvl3pPr marL="868363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3pPr>
            <a:lvl4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4pPr>
            <a:lvl5pPr marL="1371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Receiving station</a:t>
            </a:r>
          </a:p>
          <a:p>
            <a:pPr lvl="1"/>
            <a:r>
              <a:rPr lang="en-GB" dirty="0" smtClean="0"/>
              <a:t>Demodulate: noise </a:t>
            </a:r>
            <a:r>
              <a:rPr lang="en-GB" dirty="0" smtClean="0">
                <a:sym typeface="Wingdings"/>
              </a:rPr>
              <a:t> binary</a:t>
            </a:r>
          </a:p>
          <a:p>
            <a:pPr lvl="1"/>
            <a:r>
              <a:rPr lang="en-GB" dirty="0" smtClean="0">
                <a:sym typeface="Wingdings"/>
              </a:rPr>
              <a:t>Decode: binary  text</a:t>
            </a:r>
          </a:p>
          <a:p>
            <a:pPr lvl="1"/>
            <a:r>
              <a:rPr lang="en-GB" b="1" dirty="0">
                <a:solidFill>
                  <a:srgbClr val="FF0000"/>
                </a:solidFill>
                <a:sym typeface="Wingdings"/>
              </a:rPr>
              <a:t>De-multiplex: 0 or 1</a:t>
            </a:r>
            <a:r>
              <a:rPr lang="en-GB" dirty="0">
                <a:sym typeface="Wingdings"/>
              </a:rPr>
              <a:t> </a:t>
            </a:r>
          </a:p>
          <a:p>
            <a:pPr lvl="1"/>
            <a:r>
              <a:rPr lang="en-GB" dirty="0" smtClean="0"/>
              <a:t>Application: enjoy message</a:t>
            </a:r>
            <a:endParaRPr lang="en-GB" dirty="0"/>
          </a:p>
        </p:txBody>
      </p:sp>
      <p:sp>
        <p:nvSpPr>
          <p:cNvPr id="5" name="Line Callout 2 4"/>
          <p:cNvSpPr/>
          <p:nvPr/>
        </p:nvSpPr>
        <p:spPr>
          <a:xfrm>
            <a:off x="5148064" y="1340768"/>
            <a:ext cx="1656184" cy="122413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0315"/>
              <a:gd name="adj6" fmla="val -9233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Each character: now 7 bits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56894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Message Format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68413"/>
            <a:ext cx="4680520" cy="4608859"/>
          </a:xfrm>
        </p:spPr>
        <p:txBody>
          <a:bodyPr/>
          <a:lstStyle/>
          <a:p>
            <a:r>
              <a:rPr lang="en-GB" dirty="0" smtClean="0"/>
              <a:t>Application</a:t>
            </a:r>
          </a:p>
          <a:p>
            <a:pPr lvl="1"/>
            <a:r>
              <a:rPr lang="en-GB" dirty="0" smtClean="0"/>
              <a:t>1 bit address </a:t>
            </a:r>
            <a:br>
              <a:rPr lang="en-GB" dirty="0" smtClean="0"/>
            </a:br>
            <a:r>
              <a:rPr lang="en-GB" dirty="0" smtClean="0"/>
              <a:t>of destination </a:t>
            </a:r>
            <a:br>
              <a:rPr lang="en-GB" dirty="0" smtClean="0"/>
            </a:br>
            <a:r>
              <a:rPr lang="en-GB" dirty="0" smtClean="0"/>
              <a:t>application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Encoder</a:t>
            </a:r>
          </a:p>
          <a:p>
            <a:endParaRPr lang="en-GB" dirty="0" smtClean="0"/>
          </a:p>
          <a:p>
            <a:r>
              <a:rPr lang="en-GB" dirty="0" smtClean="0"/>
              <a:t>Transmitter</a:t>
            </a:r>
          </a:p>
          <a:p>
            <a:pPr lvl="1"/>
            <a:r>
              <a:rPr lang="en-GB" dirty="0" smtClean="0"/>
              <a:t>Add parity</a:t>
            </a:r>
          </a:p>
          <a:p>
            <a:pPr lvl="1"/>
            <a:r>
              <a:rPr lang="en-GB" dirty="0" smtClean="0"/>
              <a:t>Transmitted left to right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788024" y="1700808"/>
            <a:ext cx="3600400" cy="707886"/>
          </a:xfrm>
          <a:prstGeom prst="rect">
            <a:avLst/>
          </a:prstGeom>
          <a:ln w="76200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8000"/>
                </a:solidFill>
                <a:latin typeface="Courier"/>
                <a:cs typeface="Courier"/>
              </a:rPr>
              <a:t>1</a:t>
            </a:r>
            <a:r>
              <a:rPr lang="en-GB" sz="4000" dirty="0" smtClean="0">
                <a:latin typeface="Courier"/>
                <a:cs typeface="Courier"/>
              </a:rPr>
              <a:t>A</a:t>
            </a:r>
            <a:endParaRPr lang="en-GB" sz="4000" dirty="0">
              <a:latin typeface="Courier"/>
              <a:cs typeface="Couri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3081154"/>
            <a:ext cx="3600400" cy="707886"/>
          </a:xfrm>
          <a:prstGeom prst="rect">
            <a:avLst/>
          </a:prstGeom>
          <a:ln w="76200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8000"/>
                </a:solidFill>
                <a:latin typeface="Courier"/>
                <a:cs typeface="Courier"/>
              </a:rPr>
              <a:t>1</a:t>
            </a:r>
            <a:r>
              <a:rPr lang="en-GB" sz="4000" dirty="0" smtClean="0">
                <a:latin typeface="Courier"/>
                <a:cs typeface="Courier"/>
              </a:rPr>
              <a:t>A  </a:t>
            </a:r>
            <a:r>
              <a:rPr lang="en-GB" sz="4000" dirty="0">
                <a:solidFill>
                  <a:srgbClr val="008000"/>
                </a:solidFill>
                <a:latin typeface="Courier"/>
                <a:cs typeface="Courier"/>
              </a:rPr>
              <a:t>1</a:t>
            </a:r>
            <a:r>
              <a:rPr lang="en-GB" sz="4000" dirty="0" smtClean="0">
                <a:latin typeface="Courier"/>
                <a:cs typeface="Courier"/>
              </a:rPr>
              <a:t>00001</a:t>
            </a:r>
            <a:endParaRPr lang="en-GB" sz="4000" dirty="0"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8024" y="4449306"/>
            <a:ext cx="3600400" cy="707886"/>
          </a:xfrm>
          <a:prstGeom prst="rect">
            <a:avLst/>
          </a:prstGeom>
          <a:ln w="76200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8000"/>
                </a:solidFill>
                <a:latin typeface="Courier"/>
                <a:cs typeface="Courier"/>
              </a:rPr>
              <a:t>1</a:t>
            </a:r>
            <a:r>
              <a:rPr lang="en-GB" sz="4000" dirty="0" smtClean="0">
                <a:latin typeface="Courier"/>
                <a:cs typeface="Courier"/>
              </a:rPr>
              <a:t>A  </a:t>
            </a:r>
            <a:r>
              <a:rPr lang="en-GB" sz="4000" dirty="0" smtClean="0">
                <a:solidFill>
                  <a:srgbClr val="008000"/>
                </a:solidFill>
                <a:latin typeface="Courier"/>
                <a:cs typeface="Courier"/>
              </a:rPr>
              <a:t>1</a:t>
            </a:r>
            <a:r>
              <a:rPr lang="en-GB" sz="4000" dirty="0" smtClean="0">
                <a:latin typeface="Courier"/>
                <a:cs typeface="Courier"/>
              </a:rPr>
              <a:t>00001</a:t>
            </a:r>
            <a:r>
              <a:rPr lang="en-GB" sz="4000" dirty="0" smtClean="0">
                <a:solidFill>
                  <a:srgbClr val="FF0000"/>
                </a:solidFill>
                <a:latin typeface="Courier"/>
                <a:cs typeface="Courier"/>
              </a:rPr>
              <a:t>0</a:t>
            </a:r>
            <a:endParaRPr lang="en-GB" sz="4000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376280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Layout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251520" y="2276872"/>
            <a:ext cx="3528392" cy="1224136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323528" y="3789040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1763688" y="3789040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203848" y="3789040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-36512" y="4509120"/>
            <a:ext cx="881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App1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403648" y="4829090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Encoder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771800" y="4509120"/>
            <a:ext cx="1609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Transmitter</a:t>
            </a:r>
            <a:endParaRPr lang="en-GB" sz="2400" dirty="0"/>
          </a:p>
        </p:txBody>
      </p:sp>
      <p:sp>
        <p:nvSpPr>
          <p:cNvPr id="10" name="Rectangle 9"/>
          <p:cNvSpPr/>
          <p:nvPr/>
        </p:nvSpPr>
        <p:spPr>
          <a:xfrm>
            <a:off x="5436096" y="2276872"/>
            <a:ext cx="3528392" cy="1224136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508104" y="3789040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6948264" y="3789040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8388424" y="3789040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562765" y="4829090"/>
            <a:ext cx="1227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Decoder</a:t>
            </a:r>
            <a:endParaRPr lang="en-GB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148064" y="4509120"/>
            <a:ext cx="1278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Receiver</a:t>
            </a:r>
            <a:endParaRPr lang="en-GB" sz="2400" dirty="0"/>
          </a:p>
        </p:txBody>
      </p:sp>
      <p:sp>
        <p:nvSpPr>
          <p:cNvPr id="17" name="Oval 16"/>
          <p:cNvSpPr/>
          <p:nvPr/>
        </p:nvSpPr>
        <p:spPr>
          <a:xfrm>
            <a:off x="329150" y="1484784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-108520" y="951111"/>
            <a:ext cx="881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App2</a:t>
            </a:r>
            <a:endParaRPr lang="en-GB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244408" y="4661520"/>
            <a:ext cx="881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App1</a:t>
            </a:r>
            <a:endParaRPr lang="en-GB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8172400" y="989112"/>
            <a:ext cx="881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App2</a:t>
            </a:r>
            <a:endParaRPr lang="en-GB" sz="2400" dirty="0"/>
          </a:p>
        </p:txBody>
      </p:sp>
      <p:sp>
        <p:nvSpPr>
          <p:cNvPr id="21" name="Oval 20"/>
          <p:cNvSpPr/>
          <p:nvPr/>
        </p:nvSpPr>
        <p:spPr>
          <a:xfrm>
            <a:off x="8388424" y="1484784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Arrow Connector 22"/>
          <p:cNvCxnSpPr>
            <a:stCxn id="17" idx="5"/>
            <a:endCxn id="5" idx="1"/>
          </p:cNvCxnSpPr>
          <p:nvPr/>
        </p:nvCxnSpPr>
        <p:spPr>
          <a:xfrm>
            <a:off x="820851" y="1976485"/>
            <a:ext cx="1027200" cy="189691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4" idx="6"/>
            <a:endCxn id="5" idx="2"/>
          </p:cNvCxnSpPr>
          <p:nvPr/>
        </p:nvCxnSpPr>
        <p:spPr>
          <a:xfrm>
            <a:off x="899592" y="4077072"/>
            <a:ext cx="86409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524328" y="4068583"/>
            <a:ext cx="86409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2" idx="7"/>
            <a:endCxn id="21" idx="3"/>
          </p:cNvCxnSpPr>
          <p:nvPr/>
        </p:nvCxnSpPr>
        <p:spPr>
          <a:xfrm flipV="1">
            <a:off x="7439965" y="1976485"/>
            <a:ext cx="1032822" cy="189691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Line Callout 2 30"/>
          <p:cNvSpPr/>
          <p:nvPr/>
        </p:nvSpPr>
        <p:spPr>
          <a:xfrm>
            <a:off x="3419872" y="620688"/>
            <a:ext cx="2808312" cy="122413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85351"/>
              <a:gd name="adj6" fmla="val -9958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Take a character from one application: add 0 or 1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10343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Multiplex in Practice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Message of multiple code words</a:t>
            </a:r>
          </a:p>
          <a:p>
            <a:pPr lvl="1"/>
            <a:r>
              <a:rPr lang="en-GB" dirty="0" smtClean="0"/>
              <a:t>Message </a:t>
            </a:r>
            <a:r>
              <a:rPr lang="en-GB" dirty="0"/>
              <a:t>length </a:t>
            </a:r>
            <a:endParaRPr lang="en-GB" dirty="0" smtClean="0"/>
          </a:p>
          <a:p>
            <a:pPr lvl="1"/>
            <a:r>
              <a:rPr lang="en-GB" dirty="0" smtClean="0"/>
              <a:t>Error </a:t>
            </a:r>
            <a:r>
              <a:rPr lang="en-GB" dirty="0"/>
              <a:t>check for whole </a:t>
            </a:r>
            <a:r>
              <a:rPr lang="en-GB" dirty="0" smtClean="0"/>
              <a:t>message</a:t>
            </a:r>
          </a:p>
          <a:p>
            <a:r>
              <a:rPr lang="en-GB" dirty="0" smtClean="0"/>
              <a:t>Source and destination address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3648744" y="4869160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000672" y="4869160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346176" y="4869160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290392" y="4869160"/>
            <a:ext cx="425624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043608" y="4725144"/>
            <a:ext cx="7200800" cy="720080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860032" y="4869160"/>
            <a:ext cx="936104" cy="432048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Len=4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96136" y="4869160"/>
            <a:ext cx="1080120" cy="432048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Src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Addr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87624" y="4869160"/>
            <a:ext cx="936104" cy="432048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CRC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76256" y="4869160"/>
            <a:ext cx="1224136" cy="432048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Dest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Addr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71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Elaboration 3: </a:t>
            </a:r>
            <a:br>
              <a:rPr lang="en-GB" dirty="0" smtClean="0"/>
            </a:br>
            <a:r>
              <a:rPr lang="en-GB" dirty="0" smtClean="0"/>
              <a:t>Multiple Access and Reply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Shared channel</a:t>
            </a:r>
          </a:p>
          <a:p>
            <a:pPr lvl="1"/>
            <a:r>
              <a:rPr lang="en-GB" dirty="0" err="1" smtClean="0"/>
              <a:t>Wi-fi</a:t>
            </a:r>
            <a:endParaRPr lang="en-GB" dirty="0" smtClean="0"/>
          </a:p>
          <a:p>
            <a:pPr lvl="1"/>
            <a:r>
              <a:rPr lang="en-GB" dirty="0" smtClean="0"/>
              <a:t>Bus-topology (old </a:t>
            </a:r>
            <a:r>
              <a:rPr lang="en-GB" dirty="0"/>
              <a:t>E</a:t>
            </a:r>
            <a:r>
              <a:rPr lang="en-GB" dirty="0" smtClean="0"/>
              <a:t>thernet)</a:t>
            </a:r>
          </a:p>
          <a:p>
            <a:r>
              <a:rPr lang="en-GB" i="1" dirty="0" smtClean="0"/>
              <a:t>How to avoid confusion?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47096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Elaboration 3: </a:t>
            </a:r>
            <a:br>
              <a:rPr lang="en-GB" dirty="0" smtClean="0"/>
            </a:br>
            <a:r>
              <a:rPr lang="en-GB" dirty="0" smtClean="0"/>
              <a:t>Multiple Access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Shared channel</a:t>
            </a:r>
          </a:p>
          <a:p>
            <a:pPr lvl="1"/>
            <a:r>
              <a:rPr lang="en-GB" dirty="0" err="1" smtClean="0"/>
              <a:t>Wi-fi</a:t>
            </a:r>
            <a:endParaRPr lang="en-GB" dirty="0" smtClean="0"/>
          </a:p>
          <a:p>
            <a:pPr lvl="1"/>
            <a:r>
              <a:rPr lang="en-GB" dirty="0" smtClean="0"/>
              <a:t>Bus-topology (old </a:t>
            </a:r>
            <a:r>
              <a:rPr lang="en-GB" dirty="0"/>
              <a:t>E</a:t>
            </a:r>
            <a:r>
              <a:rPr lang="en-GB" dirty="0" smtClean="0"/>
              <a:t>thernet)</a:t>
            </a:r>
          </a:p>
          <a:p>
            <a:r>
              <a:rPr lang="en-GB" dirty="0" smtClean="0"/>
              <a:t>How to avoid confusion?</a:t>
            </a:r>
          </a:p>
          <a:p>
            <a:pPr lvl="1"/>
            <a:r>
              <a:rPr lang="en-GB" dirty="0" smtClean="0"/>
              <a:t>Token exchange</a:t>
            </a:r>
          </a:p>
          <a:p>
            <a:pPr lvl="1"/>
            <a:r>
              <a:rPr lang="en-GB" b="1" dirty="0" smtClean="0"/>
              <a:t>Random turn taking</a:t>
            </a:r>
            <a:r>
              <a:rPr lang="en-GB" dirty="0" smtClean="0"/>
              <a:t> (</a:t>
            </a:r>
            <a:r>
              <a:rPr lang="en-GB" dirty="0" err="1" smtClean="0"/>
              <a:t>wifi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9592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Elaboration 3: </a:t>
            </a:r>
            <a:br>
              <a:rPr lang="en-GB" dirty="0" smtClean="0"/>
            </a:br>
            <a:r>
              <a:rPr lang="en-GB" dirty="0" smtClean="0"/>
              <a:t>Multiple Access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5322168" cy="4248150"/>
          </a:xfrm>
        </p:spPr>
        <p:txBody>
          <a:bodyPr/>
          <a:lstStyle/>
          <a:p>
            <a:r>
              <a:rPr lang="en-GB" dirty="0" smtClean="0"/>
              <a:t>2 stations at either end </a:t>
            </a:r>
          </a:p>
          <a:p>
            <a:pPr lvl="1"/>
            <a:r>
              <a:rPr lang="en-GB" dirty="0" smtClean="0"/>
              <a:t>Sender</a:t>
            </a:r>
          </a:p>
          <a:p>
            <a:pPr lvl="1"/>
            <a:r>
              <a:rPr lang="en-GB" dirty="0" smtClean="0"/>
              <a:t>Receiver</a:t>
            </a:r>
          </a:p>
          <a:p>
            <a:r>
              <a:rPr lang="en-GB" dirty="0" smtClean="0"/>
              <a:t>Rules for transmitting</a:t>
            </a:r>
          </a:p>
          <a:p>
            <a:pPr lvl="1"/>
            <a:r>
              <a:rPr lang="en-GB" dirty="0" smtClean="0"/>
              <a:t>Listen for silence before starting</a:t>
            </a:r>
          </a:p>
          <a:p>
            <a:pPr lvl="1"/>
            <a:r>
              <a:rPr lang="en-GB" dirty="0" smtClean="0"/>
              <a:t>… transmit when you have data</a:t>
            </a:r>
          </a:p>
          <a:p>
            <a:pPr lvl="1"/>
            <a:r>
              <a:rPr lang="en-GB" dirty="0" smtClean="0"/>
              <a:t>If two stations transmit at once </a:t>
            </a:r>
          </a:p>
          <a:p>
            <a:pPr lvl="2"/>
            <a:r>
              <a:rPr lang="en-GB" dirty="0" smtClean="0"/>
              <a:t>LONG BLAST then STOP</a:t>
            </a:r>
          </a:p>
          <a:p>
            <a:pPr lvl="1"/>
            <a:r>
              <a:rPr lang="en-GB" dirty="0" smtClean="0"/>
              <a:t>Wait a bit; try again</a:t>
            </a:r>
          </a:p>
          <a:p>
            <a:pPr lvl="1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444208" y="2132856"/>
            <a:ext cx="2376264" cy="31085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i="1" dirty="0" smtClean="0"/>
              <a:t>Note: with multiple access we could have more than two tables but more addresses needed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1948037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Elaboration 3: Reply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5466184" cy="4248150"/>
          </a:xfrm>
        </p:spPr>
        <p:txBody>
          <a:bodyPr/>
          <a:lstStyle/>
          <a:p>
            <a:r>
              <a:rPr lang="en-GB" dirty="0" smtClean="0"/>
              <a:t>Applications are either</a:t>
            </a:r>
          </a:p>
          <a:p>
            <a:pPr lvl="1"/>
            <a:r>
              <a:rPr lang="en-GB" dirty="0" smtClean="0"/>
              <a:t>Server – answers a question</a:t>
            </a:r>
          </a:p>
          <a:p>
            <a:pPr lvl="1"/>
            <a:r>
              <a:rPr lang="en-GB" dirty="0" smtClean="0"/>
              <a:t>Clients – asks a question</a:t>
            </a:r>
          </a:p>
          <a:p>
            <a:r>
              <a:rPr lang="en-GB" dirty="0" smtClean="0"/>
              <a:t>Place one server and one client on each table</a:t>
            </a:r>
          </a:p>
          <a:p>
            <a:pPr lvl="1"/>
            <a:r>
              <a:rPr lang="en-GB" dirty="0" smtClean="0"/>
              <a:t>Client asks</a:t>
            </a:r>
          </a:p>
          <a:p>
            <a:pPr lvl="1"/>
            <a:r>
              <a:rPr lang="en-GB" dirty="0" smtClean="0"/>
              <a:t>Server responds</a:t>
            </a:r>
          </a:p>
          <a:p>
            <a:r>
              <a:rPr lang="en-GB" dirty="0" smtClean="0"/>
              <a:t>Application protocol</a:t>
            </a:r>
          </a:p>
          <a:p>
            <a:pPr lvl="1"/>
            <a:r>
              <a:rPr lang="en-GB" dirty="0" smtClean="0"/>
              <a:t>Question ends with a '?'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44208" y="2408688"/>
            <a:ext cx="2376264" cy="31085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i="1" dirty="0" smtClean="0"/>
              <a:t>Note: HTTP is an application protocol to display web pages. It sends messages like 'get </a:t>
            </a:r>
            <a:r>
              <a:rPr lang="en-GB" sz="2800" i="1" dirty="0" err="1" smtClean="0"/>
              <a:t>index.html</a:t>
            </a:r>
            <a:r>
              <a:rPr lang="en-GB" sz="2800" i="1" dirty="0" smtClean="0"/>
              <a:t>'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188551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Layout - Seating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251520" y="2791381"/>
            <a:ext cx="3528392" cy="1224136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323528" y="4303549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1763688" y="4303549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203848" y="4303549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-36512" y="5023629"/>
            <a:ext cx="10054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App1</a:t>
            </a:r>
          </a:p>
          <a:p>
            <a:r>
              <a:rPr lang="en-GB" sz="2400" dirty="0" smtClean="0"/>
              <a:t>Server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03648" y="5343599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Encoder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771800" y="5023629"/>
            <a:ext cx="1609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Transmitter</a:t>
            </a:r>
            <a:endParaRPr lang="en-GB" sz="2400" dirty="0"/>
          </a:p>
        </p:txBody>
      </p:sp>
      <p:sp>
        <p:nvSpPr>
          <p:cNvPr id="10" name="Rectangle 9"/>
          <p:cNvSpPr/>
          <p:nvPr/>
        </p:nvSpPr>
        <p:spPr>
          <a:xfrm>
            <a:off x="5436096" y="2791381"/>
            <a:ext cx="3528392" cy="1224136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508104" y="4303549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6948264" y="4303549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8388424" y="4303549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562765" y="5343599"/>
            <a:ext cx="1227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Decoder</a:t>
            </a:r>
            <a:endParaRPr lang="en-GB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148064" y="5023629"/>
            <a:ext cx="1278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Receiver</a:t>
            </a:r>
            <a:endParaRPr lang="en-GB" sz="2400" dirty="0"/>
          </a:p>
        </p:txBody>
      </p:sp>
      <p:sp>
        <p:nvSpPr>
          <p:cNvPr id="17" name="Oval 16"/>
          <p:cNvSpPr/>
          <p:nvPr/>
        </p:nvSpPr>
        <p:spPr>
          <a:xfrm>
            <a:off x="329150" y="1999293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-108520" y="1157843"/>
            <a:ext cx="9541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App2</a:t>
            </a:r>
          </a:p>
          <a:p>
            <a:r>
              <a:rPr lang="en-GB" sz="2400" dirty="0" smtClean="0"/>
              <a:t>Client</a:t>
            </a:r>
            <a:endParaRPr lang="en-GB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244408" y="5176029"/>
            <a:ext cx="10054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App2</a:t>
            </a:r>
          </a:p>
          <a:p>
            <a:r>
              <a:rPr lang="en-GB" sz="2400" dirty="0" smtClean="0"/>
              <a:t>Server</a:t>
            </a:r>
            <a:endParaRPr lang="en-GB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8172400" y="1124744"/>
            <a:ext cx="9541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App1</a:t>
            </a:r>
          </a:p>
          <a:p>
            <a:r>
              <a:rPr lang="en-GB" sz="2400" dirty="0" smtClean="0"/>
              <a:t>Client</a:t>
            </a:r>
            <a:endParaRPr lang="en-GB" sz="2400" dirty="0"/>
          </a:p>
        </p:txBody>
      </p:sp>
      <p:sp>
        <p:nvSpPr>
          <p:cNvPr id="21" name="Oval 20"/>
          <p:cNvSpPr/>
          <p:nvPr/>
        </p:nvSpPr>
        <p:spPr>
          <a:xfrm>
            <a:off x="8388424" y="1999293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Arrow Connector 22"/>
          <p:cNvCxnSpPr>
            <a:stCxn id="17" idx="5"/>
            <a:endCxn id="5" idx="1"/>
          </p:cNvCxnSpPr>
          <p:nvPr/>
        </p:nvCxnSpPr>
        <p:spPr>
          <a:xfrm>
            <a:off x="820851" y="2490994"/>
            <a:ext cx="1027200" cy="189691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4" idx="6"/>
            <a:endCxn id="5" idx="2"/>
          </p:cNvCxnSpPr>
          <p:nvPr/>
        </p:nvCxnSpPr>
        <p:spPr>
          <a:xfrm>
            <a:off x="899592" y="4591581"/>
            <a:ext cx="86409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524328" y="4583092"/>
            <a:ext cx="86409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2" idx="7"/>
            <a:endCxn id="21" idx="3"/>
          </p:cNvCxnSpPr>
          <p:nvPr/>
        </p:nvCxnSpPr>
        <p:spPr>
          <a:xfrm flipV="1">
            <a:off x="7439965" y="2490994"/>
            <a:ext cx="1032822" cy="189691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3203848" y="1999293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5508104" y="1999293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1763688" y="1999293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6948264" y="1999293"/>
            <a:ext cx="576064" cy="576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3995936" y="4591581"/>
            <a:ext cx="1296144" cy="0"/>
          </a:xfrm>
          <a:prstGeom prst="straightConnector1">
            <a:avLst/>
          </a:prstGeom>
          <a:ln w="38100" cmpd="sng">
            <a:solidFill>
              <a:srgbClr val="00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3995936" y="2287325"/>
            <a:ext cx="1296144" cy="0"/>
          </a:xfrm>
          <a:prstGeom prst="straightConnector1">
            <a:avLst/>
          </a:prstGeom>
          <a:ln w="38100" cmpd="sng">
            <a:solidFill>
              <a:srgbClr val="00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0" idx="3"/>
            <a:endCxn id="4" idx="7"/>
          </p:cNvCxnSpPr>
          <p:nvPr/>
        </p:nvCxnSpPr>
        <p:spPr>
          <a:xfrm flipH="1">
            <a:off x="815229" y="2490994"/>
            <a:ext cx="1032822" cy="189691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899592" y="2287325"/>
            <a:ext cx="86409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2339752" y="2287325"/>
            <a:ext cx="86409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6084168" y="2287325"/>
            <a:ext cx="86409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524328" y="2287325"/>
            <a:ext cx="86409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2339752" y="4591581"/>
            <a:ext cx="86409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084168" y="4591581"/>
            <a:ext cx="86409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7439965" y="2490994"/>
            <a:ext cx="1027200" cy="189691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403648" y="1268760"/>
            <a:ext cx="1227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Decoder</a:t>
            </a:r>
            <a:endParaRPr lang="en-GB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2843808" y="1484784"/>
            <a:ext cx="1278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Receiver</a:t>
            </a:r>
            <a:endParaRPr lang="en-GB" sz="2400" dirty="0"/>
          </a:p>
        </p:txBody>
      </p:sp>
      <p:sp>
        <p:nvSpPr>
          <p:cNvPr id="47" name="TextBox 46"/>
          <p:cNvSpPr txBox="1"/>
          <p:nvPr/>
        </p:nvSpPr>
        <p:spPr>
          <a:xfrm>
            <a:off x="5076056" y="1484784"/>
            <a:ext cx="1609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Transmitter</a:t>
            </a:r>
            <a:endParaRPr lang="en-GB" sz="2400" dirty="0"/>
          </a:p>
        </p:txBody>
      </p:sp>
      <p:sp>
        <p:nvSpPr>
          <p:cNvPr id="48" name="TextBox 47"/>
          <p:cNvSpPr txBox="1"/>
          <p:nvPr/>
        </p:nvSpPr>
        <p:spPr>
          <a:xfrm>
            <a:off x="6601772" y="1268760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Encoder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46501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Practice: Multiple Access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Multiple access is used in </a:t>
            </a:r>
          </a:p>
          <a:p>
            <a:pPr lvl="1"/>
            <a:r>
              <a:rPr lang="en-GB" dirty="0" smtClean="0"/>
              <a:t>Original Ethernet</a:t>
            </a:r>
          </a:p>
          <a:p>
            <a:pPr lvl="1"/>
            <a:r>
              <a:rPr lang="en-GB" dirty="0" err="1" smtClean="0"/>
              <a:t>Wifi</a:t>
            </a:r>
            <a:endParaRPr lang="en-GB" dirty="0" smtClean="0"/>
          </a:p>
          <a:p>
            <a:r>
              <a:rPr lang="en-GB" dirty="0" smtClean="0"/>
              <a:t>Switches now avoid multiple access in Ethernet</a:t>
            </a:r>
          </a:p>
          <a:p>
            <a:r>
              <a:rPr lang="en-GB" dirty="0" smtClean="0"/>
              <a:t>We have ignored</a:t>
            </a:r>
          </a:p>
          <a:p>
            <a:pPr lvl="1"/>
            <a:r>
              <a:rPr lang="en-GB" dirty="0" smtClean="0"/>
              <a:t>Station address: MAC address is used in Ethernet, </a:t>
            </a:r>
            <a:r>
              <a:rPr lang="en-GB" dirty="0" err="1" smtClean="0"/>
              <a:t>Wifi</a:t>
            </a:r>
            <a:r>
              <a:rPr lang="en-GB" dirty="0" smtClean="0"/>
              <a:t> and Bluetooth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9211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Practice: Reply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775"/>
            <a:ext cx="7992888" cy="4248150"/>
          </a:xfrm>
        </p:spPr>
        <p:txBody>
          <a:bodyPr/>
          <a:lstStyle/>
          <a:p>
            <a:r>
              <a:rPr lang="en-GB" dirty="0" smtClean="0"/>
              <a:t>Client / server is the basis of the Internet</a:t>
            </a:r>
          </a:p>
          <a:p>
            <a:pPr lvl="1"/>
            <a:r>
              <a:rPr lang="en-GB" dirty="0" smtClean="0"/>
              <a:t>E.g. web, email</a:t>
            </a:r>
          </a:p>
          <a:p>
            <a:pPr lvl="1"/>
            <a:r>
              <a:rPr lang="en-GB" dirty="0" smtClean="0"/>
              <a:t>Conservations are between </a:t>
            </a:r>
            <a:r>
              <a:rPr lang="en-GB" b="1" dirty="0" smtClean="0"/>
              <a:t>applications</a:t>
            </a:r>
            <a:r>
              <a:rPr lang="en-GB" dirty="0" smtClean="0"/>
              <a:t> on </a:t>
            </a:r>
            <a:r>
              <a:rPr lang="en-GB" b="1" dirty="0" smtClean="0"/>
              <a:t>hosts</a:t>
            </a:r>
          </a:p>
          <a:p>
            <a:pPr lvl="1"/>
            <a:r>
              <a:rPr lang="en-GB" dirty="0" smtClean="0"/>
              <a:t>Ok to browse same web site twice</a:t>
            </a:r>
          </a:p>
          <a:p>
            <a:pPr lvl="1"/>
            <a:r>
              <a:rPr lang="en-GB" dirty="0" smtClean="0"/>
              <a:t>Our address (1 bit) is a combination of an IP address (for a </a:t>
            </a:r>
            <a:r>
              <a:rPr lang="en-GB" b="1" dirty="0" smtClean="0"/>
              <a:t>host</a:t>
            </a:r>
            <a:r>
              <a:rPr lang="en-GB" dirty="0" smtClean="0"/>
              <a:t>) and TCP 'port' (for an </a:t>
            </a:r>
            <a:r>
              <a:rPr lang="en-GB" b="1" dirty="0" smtClean="0"/>
              <a:t>application</a:t>
            </a:r>
            <a:r>
              <a:rPr lang="en-GB" dirty="0" smtClean="0"/>
              <a:t>)</a:t>
            </a:r>
          </a:p>
          <a:p>
            <a:r>
              <a:rPr lang="en-GB" dirty="0" smtClean="0"/>
              <a:t>We have assumed sender address is same as destination address</a:t>
            </a:r>
          </a:p>
          <a:p>
            <a:pPr lvl="1"/>
            <a:r>
              <a:rPr lang="en-GB" dirty="0" smtClean="0"/>
              <a:t>In practice, need both</a:t>
            </a:r>
          </a:p>
        </p:txBody>
      </p:sp>
    </p:spTree>
    <p:extLst>
      <p:ext uri="{BB962C8B-B14F-4D97-AF65-F5344CB8AC3E}">
        <p14:creationId xmlns:p14="http://schemas.microsoft.com/office/powerpoint/2010/main" val="9899164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2592288"/>
          </a:xfrm>
        </p:spPr>
        <p:txBody>
          <a:bodyPr/>
          <a:lstStyle/>
          <a:p>
            <a:r>
              <a:rPr lang="en-GB" dirty="0" smtClean="0"/>
              <a:t>Communication Principles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0573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Concepts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Signal: transmit binary</a:t>
            </a:r>
          </a:p>
          <a:p>
            <a:r>
              <a:rPr lang="en-GB" dirty="0" smtClean="0"/>
              <a:t>Modulate: encode the binary to transmit</a:t>
            </a:r>
          </a:p>
          <a:p>
            <a:r>
              <a:rPr lang="en-GB" dirty="0" smtClean="0"/>
              <a:t>Parity: detect errors</a:t>
            </a:r>
          </a:p>
          <a:p>
            <a:r>
              <a:rPr lang="en-GB" dirty="0" smtClean="0"/>
              <a:t>Multiplex: share a link</a:t>
            </a:r>
          </a:p>
          <a:p>
            <a:endParaRPr lang="en-GB" dirty="0" smtClean="0"/>
          </a:p>
          <a:p>
            <a:r>
              <a:rPr lang="en-GB" dirty="0"/>
              <a:t>Protocol: agree on rules of </a:t>
            </a:r>
            <a:r>
              <a:rPr lang="en-GB" dirty="0" smtClean="0"/>
              <a:t>communication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071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7046</TotalTime>
  <Words>1086</Words>
  <Application>Microsoft Macintosh PowerPoint</Application>
  <PresentationFormat>On-screen Show (4:3)</PresentationFormat>
  <Paragraphs>311</Paragraphs>
  <Slides>30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Newsprint</vt:lpstr>
      <vt:lpstr>Programming for GCSE Topic 7.1: Principles of Communication</vt:lpstr>
      <vt:lpstr>Outline</vt:lpstr>
      <vt:lpstr>Teaching Issues</vt:lpstr>
      <vt:lpstr>Teaching Issue</vt:lpstr>
      <vt:lpstr>From the specification</vt:lpstr>
      <vt:lpstr>From the specification</vt:lpstr>
      <vt:lpstr>Activity: Transmitting Data</vt:lpstr>
      <vt:lpstr>Basic Activity</vt:lpstr>
      <vt:lpstr>Basic Activity – Code </vt:lpstr>
      <vt:lpstr>Transmitting</vt:lpstr>
      <vt:lpstr>Layout – Seating </vt:lpstr>
      <vt:lpstr>Transmission in Practice</vt:lpstr>
      <vt:lpstr>Elaborations</vt:lpstr>
      <vt:lpstr>Elaboration 1: Parity</vt:lpstr>
      <vt:lpstr>Parity: Roles</vt:lpstr>
      <vt:lpstr>In Practice: Parity and ACK</vt:lpstr>
      <vt:lpstr>Elaboration 2: Multiplex</vt:lpstr>
      <vt:lpstr>Elaboration 2: Multiplex</vt:lpstr>
      <vt:lpstr>Message Format</vt:lpstr>
      <vt:lpstr>Layout</vt:lpstr>
      <vt:lpstr>Multiplex in Practice</vt:lpstr>
      <vt:lpstr>Elaboration 3:  Multiple Access and Reply</vt:lpstr>
      <vt:lpstr>Elaboration 3:  Multiple Access</vt:lpstr>
      <vt:lpstr>Elaboration 3:  Multiple Access</vt:lpstr>
      <vt:lpstr>Elaboration 3: Reply</vt:lpstr>
      <vt:lpstr>Layout - Seating</vt:lpstr>
      <vt:lpstr>In Practice: Multiple Access</vt:lpstr>
      <vt:lpstr>In Practice: Reply</vt:lpstr>
      <vt:lpstr>Communication Principles</vt:lpstr>
      <vt:lpstr>Concepts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123</cp:revision>
  <cp:lastPrinted>2013-06-26T15:07:37Z</cp:lastPrinted>
  <dcterms:created xsi:type="dcterms:W3CDTF">2012-04-25T07:26:20Z</dcterms:created>
  <dcterms:modified xsi:type="dcterms:W3CDTF">2014-05-01T19:06:07Z</dcterms:modified>
</cp:coreProperties>
</file>