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vml" ContentType="application/vnd.openxmlformats-officedocument.vmlDrawin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embeddings/oleObject1.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331" r:id="rId2"/>
    <p:sldId id="302" r:id="rId3"/>
    <p:sldId id="308" r:id="rId4"/>
    <p:sldId id="322" r:id="rId5"/>
    <p:sldId id="323" r:id="rId6"/>
    <p:sldId id="324" r:id="rId7"/>
    <p:sldId id="325" r:id="rId8"/>
    <p:sldId id="318" r:id="rId9"/>
    <p:sldId id="326" r:id="rId10"/>
    <p:sldId id="327" r:id="rId11"/>
    <p:sldId id="320" r:id="rId12"/>
    <p:sldId id="321" r:id="rId13"/>
    <p:sldId id="328" r:id="rId14"/>
    <p:sldId id="329" r:id="rId15"/>
    <p:sldId id="330" r:id="rId16"/>
    <p:sldId id="280"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5pPr>
    <a:lvl6pPr marL="2286000" algn="l" defTabSz="457200" rtl="0" eaLnBrk="1" latinLnBrk="0" hangingPunct="1">
      <a:defRPr kern="1200">
        <a:solidFill>
          <a:schemeClr val="tx1"/>
        </a:solidFill>
        <a:latin typeface="Times New Roman" charset="0"/>
        <a:ea typeface="ＭＳ Ｐゴシック" charset="0"/>
        <a:cs typeface="ＭＳ Ｐゴシック" charset="0"/>
      </a:defRPr>
    </a:lvl6pPr>
    <a:lvl7pPr marL="2743200" algn="l" defTabSz="457200" rtl="0" eaLnBrk="1" latinLnBrk="0" hangingPunct="1">
      <a:defRPr kern="1200">
        <a:solidFill>
          <a:schemeClr val="tx1"/>
        </a:solidFill>
        <a:latin typeface="Times New Roman" charset="0"/>
        <a:ea typeface="ＭＳ Ｐゴシック" charset="0"/>
        <a:cs typeface="ＭＳ Ｐゴシック" charset="0"/>
      </a:defRPr>
    </a:lvl7pPr>
    <a:lvl8pPr marL="3200400" algn="l" defTabSz="457200" rtl="0" eaLnBrk="1" latinLnBrk="0" hangingPunct="1">
      <a:defRPr kern="1200">
        <a:solidFill>
          <a:schemeClr val="tx1"/>
        </a:solidFill>
        <a:latin typeface="Times New Roman" charset="0"/>
        <a:ea typeface="ＭＳ Ｐゴシック" charset="0"/>
        <a:cs typeface="ＭＳ Ｐゴシック" charset="0"/>
      </a:defRPr>
    </a:lvl8pPr>
    <a:lvl9pPr marL="3657600" algn="l" defTabSz="457200" rtl="0" eaLnBrk="1" latinLnBrk="0" hangingPunct="1">
      <a:defRPr kern="1200">
        <a:solidFill>
          <a:schemeClr val="tx1"/>
        </a:solidFill>
        <a:latin typeface="Times New Roman"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257" autoAdjust="0"/>
    <p:restoredTop sz="94660"/>
  </p:normalViewPr>
  <p:slideViewPr>
    <p:cSldViewPr snapToObjects="1">
      <p:cViewPr varScale="1">
        <p:scale>
          <a:sx n="55" d="100"/>
          <a:sy n="55" d="100"/>
        </p:scale>
        <p:origin x="-104" y="-120"/>
      </p:cViewPr>
      <p:guideLst>
        <p:guide orient="horz" pos="2160"/>
        <p:guide pos="2880"/>
      </p:guideLst>
    </p:cSldViewPr>
  </p:slideViewPr>
  <p:notesTextViewPr>
    <p:cViewPr>
      <p:scale>
        <a:sx n="100" d="100"/>
        <a:sy n="100" d="100"/>
      </p:scale>
      <p:origin x="0" y="0"/>
    </p:cViewPr>
  </p:notesTextViewPr>
  <p:sorterViewPr>
    <p:cViewPr>
      <p:scale>
        <a:sx n="141" d="100"/>
        <a:sy n="141"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E7B8A1-7964-284A-9FAD-A676FB4A8995}" type="datetimeFigureOut">
              <a:rPr lang="en-US" smtClean="0"/>
              <a:t>01/05/2014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A9AD67-4C16-4244-8C8C-CCF5ECD4C20E}" type="slidenum">
              <a:rPr lang="en-GB" smtClean="0"/>
              <a:t>‹#›</a:t>
            </a:fld>
            <a:endParaRPr lang="en-GB"/>
          </a:p>
        </p:txBody>
      </p:sp>
    </p:spTree>
    <p:extLst>
      <p:ext uri="{BB962C8B-B14F-4D97-AF65-F5344CB8AC3E}">
        <p14:creationId xmlns:p14="http://schemas.microsoft.com/office/powerpoint/2010/main" val="247879741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777875" y="6172200"/>
            <a:ext cx="7543800" cy="269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ctrTitle"/>
          </p:nvPr>
        </p:nvSpPr>
        <p:spPr>
          <a:xfrm>
            <a:off x="762000" y="908720"/>
            <a:ext cx="7543800" cy="3324200"/>
          </a:xfrm>
        </p:spPr>
        <p:txBody>
          <a:bodyPr anchor="t">
            <a:noAutofit/>
          </a:bodyPr>
          <a:lstStyle>
            <a:lvl1pPr algn="ctr">
              <a:defRPr sz="6600"/>
            </a:lvl1pPr>
          </a:lstStyle>
          <a:p>
            <a:r>
              <a:rPr lang="en-GB" dirty="0"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ormAutofit/>
          </a:bodyPr>
          <a:lstStyle>
            <a:lvl1pPr marL="0" indent="0" algn="l">
              <a:spcBef>
                <a:spcPts val="0"/>
              </a:spcBef>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US" dirty="0"/>
          </a:p>
        </p:txBody>
      </p:sp>
      <p:sp>
        <p:nvSpPr>
          <p:cNvPr id="5" name="Date Placeholder 3"/>
          <p:cNvSpPr>
            <a:spLocks noGrp="1"/>
          </p:cNvSpPr>
          <p:nvPr>
            <p:ph type="dt" sz="half" idx="10"/>
          </p:nvPr>
        </p:nvSpPr>
        <p:spPr/>
        <p:txBody>
          <a:bodyPr/>
          <a:lstStyle>
            <a:lvl1pPr>
              <a:defRPr/>
            </a:lvl1pPr>
          </a:lstStyle>
          <a:p>
            <a:pPr>
              <a:defRPr/>
            </a:pPr>
            <a:fld id="{3DEC3753-D1D0-2447-B0C7-827BB69210F4}" type="datetime1">
              <a:rPr lang="en-US"/>
              <a:pPr>
                <a:defRPr/>
              </a:pPr>
              <a:t>01/05/2014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CB684EF-BCA2-8D4B-8630-5C3D6630FF6F}" type="slidenum">
              <a:rPr lang="en-US"/>
              <a:pPr>
                <a:defRPr/>
              </a:pPr>
              <a:t>‹#›</a:t>
            </a:fld>
            <a:endParaRPr lang="en-US"/>
          </a:p>
        </p:txBody>
      </p:sp>
      <p:sp>
        <p:nvSpPr>
          <p:cNvPr id="8" name="Rectangle 7"/>
          <p:cNvSpPr/>
          <p:nvPr userDrawn="1"/>
        </p:nvSpPr>
        <p:spPr>
          <a:xfrm>
            <a:off x="755650" y="0"/>
            <a:ext cx="7626350" cy="33265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435095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DF091D8C-E7C0-0042-92BC-F332AA948FCA}" type="datetime1">
              <a:rPr lang="en-US"/>
              <a:pPr>
                <a:defRPr/>
              </a:pPr>
              <a:t>01/05/2014</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smtClean="0"/>
              <a:t>Queen Mary, University of London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E66D2FB-234B-2348-B63A-B27AFD4AA2D1}" type="slidenum">
              <a:rPr lang="en-US"/>
              <a:pPr>
                <a:defRPr/>
              </a:pPr>
              <a:t>‹#›</a:t>
            </a:fld>
            <a:endParaRPr lang="en-US" dirty="0"/>
          </a:p>
        </p:txBody>
      </p:sp>
    </p:spTree>
    <p:extLst>
      <p:ext uri="{BB962C8B-B14F-4D97-AF65-F5344CB8AC3E}">
        <p14:creationId xmlns:p14="http://schemas.microsoft.com/office/powerpoint/2010/main" val="1033038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777875" y="0"/>
            <a:ext cx="7543800" cy="33265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777875" y="6172200"/>
            <a:ext cx="7543800" cy="269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762000" y="2184648"/>
            <a:ext cx="7543800" cy="1676400"/>
          </a:xfrm>
        </p:spPr>
        <p:txBody>
          <a:bodyPr anchor="b"/>
          <a:lstStyle>
            <a:lvl1pPr algn="ctr">
              <a:defRPr sz="4800" b="0" cap="small"/>
            </a:lvl1pPr>
          </a:lstStyle>
          <a:p>
            <a:r>
              <a:rPr lang="en-GB" dirty="0" smtClean="0"/>
              <a:t>Click to edit Master title style</a:t>
            </a:r>
            <a:endParaRPr lang="en-US" dirty="0"/>
          </a:p>
        </p:txBody>
      </p:sp>
      <p:sp>
        <p:nvSpPr>
          <p:cNvPr id="3" name="Text Placeholder 2"/>
          <p:cNvSpPr>
            <a:spLocks noGrp="1"/>
          </p:cNvSpPr>
          <p:nvPr>
            <p:ph type="body" idx="1"/>
          </p:nvPr>
        </p:nvSpPr>
        <p:spPr>
          <a:xfrm>
            <a:off x="762000" y="4088904"/>
            <a:ext cx="7620000" cy="914400"/>
          </a:xfrm>
        </p:spPr>
        <p:txBody>
          <a:bodyPr>
            <a:normAutofit/>
          </a:bodyPr>
          <a:lstStyle>
            <a:lvl1pPr marL="0" indent="0" algn="ctr">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60E00EDE-30C7-254A-B8B9-B50EB16E6730}" type="datetime1">
              <a:rPr lang="en-US"/>
              <a:pPr>
                <a:defRPr/>
              </a:pPr>
              <a:t>01/05/2014</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456453441"/>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D70D3E5-4AD9-7745-BBF3-4D6EB655EBB2}" type="datetime1">
              <a:rPr lang="en-US"/>
              <a:pPr>
                <a:defRPr/>
              </a:pPr>
              <a:t>01/05/2014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5DBCBB4-9D44-474B-8B46-914554862E8A}" type="slidenum">
              <a:rPr lang="en-US"/>
              <a:pPr>
                <a:defRPr/>
              </a:pPr>
              <a:t>‹#›</a:t>
            </a:fld>
            <a:endParaRPr lang="en-US" dirty="0"/>
          </a:p>
        </p:txBody>
      </p:sp>
    </p:spTree>
    <p:extLst>
      <p:ext uri="{BB962C8B-B14F-4D97-AF65-F5344CB8AC3E}">
        <p14:creationId xmlns:p14="http://schemas.microsoft.com/office/powerpoint/2010/main" val="350185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758825" y="1249363"/>
            <a:ext cx="36576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645025" y="1249363"/>
            <a:ext cx="3657600" cy="1587"/>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GB"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758952" y="1329264"/>
            <a:ext cx="3657600" cy="30480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152" y="1329264"/>
            <a:ext cx="3657600" cy="30480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9" name="Date Placeholder 6"/>
          <p:cNvSpPr>
            <a:spLocks noGrp="1"/>
          </p:cNvSpPr>
          <p:nvPr>
            <p:ph type="dt" sz="half" idx="10"/>
          </p:nvPr>
        </p:nvSpPr>
        <p:spPr/>
        <p:txBody>
          <a:bodyPr/>
          <a:lstStyle>
            <a:lvl1pPr>
              <a:defRPr/>
            </a:lvl1pPr>
          </a:lstStyle>
          <a:p>
            <a:pPr>
              <a:defRPr/>
            </a:pPr>
            <a:fld id="{961942FC-AB15-844C-A848-1C7F4C7E6660}" type="datetime1">
              <a:rPr lang="en-US"/>
              <a:pPr>
                <a:defRPr/>
              </a:pPr>
              <a:t>01/05/2014</a:t>
            </a:fld>
            <a:endParaRPr lang="en-US"/>
          </a:p>
        </p:txBody>
      </p:sp>
      <p:sp>
        <p:nvSpPr>
          <p:cNvPr id="10" name="Footer Placeholder 7"/>
          <p:cNvSpPr>
            <a:spLocks noGrp="1"/>
          </p:cNvSpPr>
          <p:nvPr>
            <p:ph type="ftr" sz="quarter" idx="11"/>
          </p:nvPr>
        </p:nvSpPr>
        <p:spPr/>
        <p:txBody>
          <a:bodyPr/>
          <a:lstStyle>
            <a:lvl1pPr>
              <a:defRPr/>
            </a:lvl1pPr>
          </a:lstStyle>
          <a:p>
            <a:pPr>
              <a:defRPr/>
            </a:pPr>
            <a:endParaRPr lang="en-US"/>
          </a:p>
        </p:txBody>
      </p:sp>
      <p:sp>
        <p:nvSpPr>
          <p:cNvPr id="11" name="Slide Number Placeholder 8"/>
          <p:cNvSpPr>
            <a:spLocks noGrp="1"/>
          </p:cNvSpPr>
          <p:nvPr>
            <p:ph type="sldNum" sz="quarter" idx="12"/>
          </p:nvPr>
        </p:nvSpPr>
        <p:spPr/>
        <p:txBody>
          <a:bodyPr/>
          <a:lstStyle>
            <a:lvl1pPr>
              <a:defRPr/>
            </a:lvl1pPr>
          </a:lstStyle>
          <a:p>
            <a:pPr>
              <a:defRPr/>
            </a:pPr>
            <a:fld id="{CBF94340-0A80-074F-AE8B-01829FDEF7E1}" type="slidenum">
              <a:rPr lang="en-US"/>
              <a:pPr>
                <a:defRPr/>
              </a:pPr>
              <a:t>‹#›</a:t>
            </a:fld>
            <a:endParaRPr lang="en-US"/>
          </a:p>
        </p:txBody>
      </p:sp>
    </p:spTree>
    <p:extLst>
      <p:ext uri="{BB962C8B-B14F-4D97-AF65-F5344CB8AC3E}">
        <p14:creationId xmlns:p14="http://schemas.microsoft.com/office/powerpoint/2010/main" val="1184135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FC7BB984-F933-6C4F-A6E2-2289D63B2E26}" type="datetime1">
              <a:rPr lang="en-US"/>
              <a:pPr>
                <a:defRPr/>
              </a:pPr>
              <a:t>01/05/2014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9B7AC70-7AB3-2244-B486-F036DBEFCD98}" type="slidenum">
              <a:rPr lang="en-US"/>
              <a:pPr>
                <a:defRPr/>
              </a:pPr>
              <a:t>‹#›</a:t>
            </a:fld>
            <a:endParaRPr lang="en-US" dirty="0"/>
          </a:p>
        </p:txBody>
      </p:sp>
    </p:spTree>
    <p:extLst>
      <p:ext uri="{BB962C8B-B14F-4D97-AF65-F5344CB8AC3E}">
        <p14:creationId xmlns:p14="http://schemas.microsoft.com/office/powerpoint/2010/main" val="1193558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3BCAABE-7FCA-1848-A15C-9D03BC633375}" type="datetime1">
              <a:rPr lang="en-US"/>
              <a:pPr>
                <a:defRPr/>
              </a:pPr>
              <a:t>01/05/2014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AE051AC-BF8D-9544-811C-F65821FC744E}" type="slidenum">
              <a:rPr lang="en-US"/>
              <a:pPr>
                <a:defRPr/>
              </a:pPr>
              <a:t>‹#›</a:t>
            </a:fld>
            <a:endParaRPr lang="en-US" dirty="0"/>
          </a:p>
        </p:txBody>
      </p:sp>
    </p:spTree>
    <p:extLst>
      <p:ext uri="{BB962C8B-B14F-4D97-AF65-F5344CB8AC3E}">
        <p14:creationId xmlns:p14="http://schemas.microsoft.com/office/powerpoint/2010/main" val="2004526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p:nvPr/>
        </p:nvCxnSpPr>
        <p:spPr>
          <a:xfrm rot="5400000">
            <a:off x="1677194" y="2515394"/>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GB" smtClean="0"/>
              <a:t>Click to edit Master title style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6" name="Date Placeholder 4"/>
          <p:cNvSpPr>
            <a:spLocks noGrp="1"/>
          </p:cNvSpPr>
          <p:nvPr>
            <p:ph type="dt" sz="half" idx="10"/>
          </p:nvPr>
        </p:nvSpPr>
        <p:spPr/>
        <p:txBody>
          <a:bodyPr/>
          <a:lstStyle>
            <a:lvl1pPr>
              <a:defRPr/>
            </a:lvl1pPr>
          </a:lstStyle>
          <a:p>
            <a:pPr>
              <a:defRPr/>
            </a:pPr>
            <a:fld id="{62D938EE-B030-5948-A064-870B5A4D1ABB}" type="datetime1">
              <a:rPr lang="en-US"/>
              <a:pPr>
                <a:defRPr/>
              </a:pPr>
              <a:t>01/05/2014</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1820A730-9A88-F041-8356-F8E28B65EF60}" type="slidenum">
              <a:rPr lang="en-US"/>
              <a:pPr>
                <a:defRPr/>
              </a:pPr>
              <a:t>‹#›</a:t>
            </a:fld>
            <a:endParaRPr lang="en-US"/>
          </a:p>
        </p:txBody>
      </p:sp>
    </p:spTree>
    <p:extLst>
      <p:ext uri="{BB962C8B-B14F-4D97-AF65-F5344CB8AC3E}">
        <p14:creationId xmlns:p14="http://schemas.microsoft.com/office/powerpoint/2010/main" val="2740610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GB"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smtClean="0"/>
              <a:t>Drag picture to placeholder or click icon to add</a:t>
            </a:r>
            <a:endParaRPr lang="en-US" noProof="0"/>
          </a:p>
        </p:txBody>
      </p:sp>
      <p:sp>
        <p:nvSpPr>
          <p:cNvPr id="4" name="Text Placeholder 3"/>
          <p:cNvSpPr>
            <a:spLocks noGrp="1"/>
          </p:cNvSpPr>
          <p:nvPr>
            <p:ph type="body" sz="half" idx="2"/>
          </p:nvPr>
        </p:nvSpPr>
        <p:spPr>
          <a:xfrm>
            <a:off x="850392" y="3505200"/>
            <a:ext cx="7391400" cy="804862"/>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ED0B38D-FA3E-BF49-B7C4-791231FB0E19}" type="datetime1">
              <a:rPr lang="en-US"/>
              <a:pPr>
                <a:defRPr/>
              </a:pPr>
              <a:t>01/05/2014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9C2E99A-714D-804A-B738-610AE89942C1}" type="slidenum">
              <a:rPr lang="en-US"/>
              <a:pPr>
                <a:defRPr/>
              </a:pPr>
              <a:t>‹#›</a:t>
            </a:fld>
            <a:endParaRPr lang="en-US" dirty="0"/>
          </a:p>
        </p:txBody>
      </p:sp>
    </p:spTree>
    <p:extLst>
      <p:ext uri="{BB962C8B-B14F-4D97-AF65-F5344CB8AC3E}">
        <p14:creationId xmlns:p14="http://schemas.microsoft.com/office/powerpoint/2010/main" val="896416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10EE639-5B8B-5D4A-B034-D51805793F87}" type="datetime1">
              <a:rPr lang="en-US"/>
              <a:pPr>
                <a:defRPr/>
              </a:pPr>
              <a:t>01/05/2014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175F2F7-BD06-A54D-AC8C-A333A2BC9536}" type="slidenum">
              <a:rPr lang="en-US"/>
              <a:pPr>
                <a:defRPr/>
              </a:pPr>
              <a:t>‹#›</a:t>
            </a:fld>
            <a:endParaRPr lang="en-US" dirty="0"/>
          </a:p>
        </p:txBody>
      </p:sp>
    </p:spTree>
    <p:extLst>
      <p:ext uri="{BB962C8B-B14F-4D97-AF65-F5344CB8AC3E}">
        <p14:creationId xmlns:p14="http://schemas.microsoft.com/office/powerpoint/2010/main" val="2072901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GB"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943B053-7B4D-6747-90D5-83DC25D1C2FE}" type="datetime1">
              <a:rPr lang="en-US"/>
              <a:pPr>
                <a:defRPr/>
              </a:pPr>
              <a:t>01/05/2014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CFA76B6-C4D8-9945-B9CA-2E15C96D768A}" type="slidenum">
              <a:rPr lang="en-US"/>
              <a:pPr>
                <a:defRPr/>
              </a:pPr>
              <a:t>‹#›</a:t>
            </a:fld>
            <a:endParaRPr lang="en-US" dirty="0"/>
          </a:p>
        </p:txBody>
      </p:sp>
    </p:spTree>
    <p:extLst>
      <p:ext uri="{BB962C8B-B14F-4D97-AF65-F5344CB8AC3E}">
        <p14:creationId xmlns:p14="http://schemas.microsoft.com/office/powerpoint/2010/main" val="307184877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762000" y="188913"/>
            <a:ext cx="76200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GB" dirty="0"/>
              <a:t>Click to edit Master title style</a:t>
            </a:r>
            <a:endParaRPr lang="en-US" dirty="0"/>
          </a:p>
        </p:txBody>
      </p:sp>
      <p:sp>
        <p:nvSpPr>
          <p:cNvPr id="1027" name="Text Placeholder 2"/>
          <p:cNvSpPr>
            <a:spLocks noGrp="1"/>
          </p:cNvSpPr>
          <p:nvPr>
            <p:ph type="body" idx="1"/>
          </p:nvPr>
        </p:nvSpPr>
        <p:spPr bwMode="auto">
          <a:xfrm>
            <a:off x="762000" y="1628775"/>
            <a:ext cx="7620000"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248400" y="6208713"/>
            <a:ext cx="2133600" cy="365125"/>
          </a:xfrm>
          <a:prstGeom prst="rect">
            <a:avLst/>
          </a:prstGeom>
        </p:spPr>
        <p:txBody>
          <a:bodyPr vert="horz" lIns="91440" tIns="45720" rIns="91440" bIns="45720" rtlCol="0" anchor="ctr"/>
          <a:lstStyle>
            <a:lvl1pPr algn="r" fontAlgn="auto">
              <a:spcBef>
                <a:spcPts val="0"/>
              </a:spcBef>
              <a:spcAft>
                <a:spcPts val="0"/>
              </a:spcAft>
              <a:defRPr sz="1200" b="1">
                <a:solidFill>
                  <a:schemeClr val="tx2">
                    <a:lumMod val="90000"/>
                    <a:lumOff val="10000"/>
                  </a:schemeClr>
                </a:solidFill>
                <a:latin typeface="+mn-lt"/>
                <a:ea typeface="+mn-ea"/>
                <a:cs typeface="+mn-cs"/>
              </a:defRPr>
            </a:lvl1pPr>
          </a:lstStyle>
          <a:p>
            <a:pPr>
              <a:defRPr/>
            </a:pPr>
            <a:fld id="{BE157180-2D31-EF4E-8DCC-1B4A0702F4E8}" type="datetime1">
              <a:rPr lang="en-US"/>
              <a:pPr>
                <a:defRPr/>
              </a:pPr>
              <a:t>01/05/2014</a:t>
            </a:fld>
            <a:endParaRPr lang="en-US"/>
          </a:p>
        </p:txBody>
      </p:sp>
      <p:sp>
        <p:nvSpPr>
          <p:cNvPr id="5" name="Footer Placeholder 4"/>
          <p:cNvSpPr>
            <a:spLocks noGrp="1"/>
          </p:cNvSpPr>
          <p:nvPr>
            <p:ph type="ftr" sz="quarter" idx="3"/>
          </p:nvPr>
        </p:nvSpPr>
        <p:spPr>
          <a:xfrm>
            <a:off x="762000" y="6208713"/>
            <a:ext cx="4873625" cy="365125"/>
          </a:xfrm>
          <a:prstGeom prst="rect">
            <a:avLst/>
          </a:prstGeom>
        </p:spPr>
        <p:txBody>
          <a:bodyPr vert="horz" lIns="91440" tIns="45720" rIns="91440" bIns="45720" rtlCol="0" anchor="ctr"/>
          <a:lstStyle>
            <a:lvl1pPr algn="l" fontAlgn="auto">
              <a:spcBef>
                <a:spcPts val="0"/>
              </a:spcBef>
              <a:spcAft>
                <a:spcPts val="0"/>
              </a:spcAft>
              <a:defRPr sz="1200" b="1">
                <a:solidFill>
                  <a:schemeClr val="tx2">
                    <a:lumMod val="90000"/>
                    <a:lumOff val="10000"/>
                  </a:schemeClr>
                </a:solidFill>
                <a:latin typeface="+mn-lt"/>
                <a:ea typeface="+mn-ea"/>
                <a:cs typeface="+mn-cs"/>
              </a:defRPr>
            </a:lvl1pPr>
          </a:lstStyle>
          <a:p>
            <a:pPr>
              <a:defRPr/>
            </a:pPr>
            <a:r>
              <a:rPr lang="en-US" dirty="0" smtClean="0"/>
              <a:t>Queen Mary, University of London</a:t>
            </a:r>
            <a:endParaRPr lang="en-US" dirty="0"/>
          </a:p>
        </p:txBody>
      </p:sp>
      <p:sp>
        <p:nvSpPr>
          <p:cNvPr id="6" name="Slide Number Placeholder 5"/>
          <p:cNvSpPr>
            <a:spLocks noGrp="1"/>
          </p:cNvSpPr>
          <p:nvPr>
            <p:ph type="sldNum" sz="quarter" idx="4"/>
          </p:nvPr>
        </p:nvSpPr>
        <p:spPr>
          <a:xfrm>
            <a:off x="7620000" y="5688013"/>
            <a:ext cx="762000" cy="365125"/>
          </a:xfrm>
          <a:prstGeom prst="rect">
            <a:avLst/>
          </a:prstGeom>
        </p:spPr>
        <p:txBody>
          <a:bodyPr vert="horz" lIns="91440" tIns="45720" rIns="91440" bIns="45720" rtlCol="0" anchor="ctr"/>
          <a:lstStyle>
            <a:lvl1pPr algn="r" fontAlgn="auto">
              <a:spcBef>
                <a:spcPts val="0"/>
              </a:spcBef>
              <a:spcAft>
                <a:spcPts val="0"/>
              </a:spcAft>
              <a:defRPr sz="2400">
                <a:solidFill>
                  <a:schemeClr val="tx1">
                    <a:lumMod val="85000"/>
                    <a:lumOff val="15000"/>
                  </a:schemeClr>
                </a:solidFill>
                <a:latin typeface="+mj-lt"/>
                <a:ea typeface="+mn-ea"/>
                <a:cs typeface="+mn-cs"/>
              </a:defRPr>
            </a:lvl1pPr>
          </a:lstStyle>
          <a:p>
            <a:pPr>
              <a:defRPr/>
            </a:pPr>
            <a:fld id="{6855FD0C-5A31-DA4D-AB36-A41CAD1F6E21}" type="slidenum">
              <a:rPr lang="en-US"/>
              <a:pPr>
                <a:defRPr/>
              </a:pPr>
              <a:t>‹#›</a:t>
            </a:fld>
            <a:endParaRPr lang="en-US" dirty="0"/>
          </a:p>
        </p:txBody>
      </p:sp>
      <p:sp>
        <p:nvSpPr>
          <p:cNvPr id="8" name="Rectangle 7"/>
          <p:cNvSpPr/>
          <p:nvPr/>
        </p:nvSpPr>
        <p:spPr>
          <a:xfrm>
            <a:off x="755650" y="0"/>
            <a:ext cx="7626350" cy="1889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777875" y="6172200"/>
            <a:ext cx="7543800" cy="269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3758" r:id="rId1"/>
    <p:sldLayoutId id="2147483751" r:id="rId2"/>
    <p:sldLayoutId id="2147483759" r:id="rId3"/>
    <p:sldLayoutId id="2147483752" r:id="rId4"/>
    <p:sldLayoutId id="2147483760" r:id="rId5"/>
    <p:sldLayoutId id="2147483753" r:id="rId6"/>
    <p:sldLayoutId id="2147483754" r:id="rId7"/>
    <p:sldLayoutId id="2147483761" r:id="rId8"/>
    <p:sldLayoutId id="2147483755" r:id="rId9"/>
    <p:sldLayoutId id="2147483756" r:id="rId10"/>
    <p:sldLayoutId id="2147483757" r:id="rId11"/>
  </p:sldLayoutIdLst>
  <p:hf sldNum="0" hdr="0" ftr="0" dt="0"/>
  <p:txStyles>
    <p:titleStyle>
      <a:lvl1pPr algn="l" rtl="0" eaLnBrk="0" fontAlgn="base" hangingPunct="0">
        <a:spcBef>
          <a:spcPct val="0"/>
        </a:spcBef>
        <a:spcAft>
          <a:spcPct val="0"/>
        </a:spcAft>
        <a:defRPr sz="4000" b="1" kern="1200">
          <a:solidFill>
            <a:srgbClr val="262626"/>
          </a:solidFill>
          <a:latin typeface="Tahoma"/>
          <a:ea typeface="ＭＳ Ｐゴシック" charset="0"/>
          <a:cs typeface="Tahoma"/>
        </a:defRPr>
      </a:lvl1pPr>
      <a:lvl2pPr algn="l" rtl="0" eaLnBrk="0" fontAlgn="base" hangingPunct="0">
        <a:spcBef>
          <a:spcPct val="0"/>
        </a:spcBef>
        <a:spcAft>
          <a:spcPct val="0"/>
        </a:spcAft>
        <a:defRPr sz="4400">
          <a:solidFill>
            <a:srgbClr val="262626"/>
          </a:solidFill>
          <a:latin typeface="Impact" charset="0"/>
          <a:ea typeface="ＭＳ Ｐゴシック" charset="0"/>
          <a:cs typeface="ＭＳ Ｐゴシック" charset="0"/>
        </a:defRPr>
      </a:lvl2pPr>
      <a:lvl3pPr algn="l" rtl="0" eaLnBrk="0" fontAlgn="base" hangingPunct="0">
        <a:spcBef>
          <a:spcPct val="0"/>
        </a:spcBef>
        <a:spcAft>
          <a:spcPct val="0"/>
        </a:spcAft>
        <a:defRPr sz="4400">
          <a:solidFill>
            <a:srgbClr val="262626"/>
          </a:solidFill>
          <a:latin typeface="Impact" charset="0"/>
          <a:ea typeface="ＭＳ Ｐゴシック" charset="0"/>
          <a:cs typeface="ＭＳ Ｐゴシック" charset="0"/>
        </a:defRPr>
      </a:lvl3pPr>
      <a:lvl4pPr algn="l" rtl="0" eaLnBrk="0" fontAlgn="base" hangingPunct="0">
        <a:spcBef>
          <a:spcPct val="0"/>
        </a:spcBef>
        <a:spcAft>
          <a:spcPct val="0"/>
        </a:spcAft>
        <a:defRPr sz="4400">
          <a:solidFill>
            <a:srgbClr val="262626"/>
          </a:solidFill>
          <a:latin typeface="Impact" charset="0"/>
          <a:ea typeface="ＭＳ Ｐゴシック" charset="0"/>
          <a:cs typeface="ＭＳ Ｐゴシック" charset="0"/>
        </a:defRPr>
      </a:lvl4pPr>
      <a:lvl5pPr algn="l" rtl="0" eaLnBrk="0" fontAlgn="base" hangingPunct="0">
        <a:spcBef>
          <a:spcPct val="0"/>
        </a:spcBef>
        <a:spcAft>
          <a:spcPct val="0"/>
        </a:spcAft>
        <a:defRPr sz="4400">
          <a:solidFill>
            <a:srgbClr val="262626"/>
          </a:solidFill>
          <a:latin typeface="Impact" charset="0"/>
          <a:ea typeface="ＭＳ Ｐゴシック" charset="0"/>
          <a:cs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73050" algn="l" rtl="0" eaLnBrk="0" fontAlgn="base" hangingPunct="0">
        <a:spcBef>
          <a:spcPts val="600"/>
        </a:spcBef>
        <a:spcAft>
          <a:spcPct val="0"/>
        </a:spcAft>
        <a:buClr>
          <a:schemeClr val="accent1"/>
        </a:buClr>
        <a:buFont typeface="Arial" charset="0"/>
        <a:buChar char="•"/>
        <a:defRPr sz="2800" kern="1200">
          <a:solidFill>
            <a:schemeClr val="tx2"/>
          </a:solidFill>
          <a:latin typeface="Tahoma"/>
          <a:ea typeface="ＭＳ Ｐゴシック" charset="0"/>
          <a:cs typeface="Tahoma"/>
        </a:defRPr>
      </a:lvl1pPr>
      <a:lvl2pPr marL="593725" indent="-273050" algn="l" rtl="0" eaLnBrk="0" fontAlgn="base" hangingPunct="0">
        <a:spcBef>
          <a:spcPts val="600"/>
        </a:spcBef>
        <a:spcAft>
          <a:spcPct val="0"/>
        </a:spcAft>
        <a:buClr>
          <a:schemeClr val="accent1"/>
        </a:buClr>
        <a:buFont typeface="Arial" charset="0"/>
        <a:buChar char="•"/>
        <a:defRPr sz="2400" kern="1200">
          <a:solidFill>
            <a:schemeClr val="tx2"/>
          </a:solidFill>
          <a:latin typeface="Tahoma"/>
          <a:ea typeface="ＭＳ Ｐゴシック" charset="0"/>
          <a:cs typeface="Tahoma"/>
        </a:defRPr>
      </a:lvl2pPr>
      <a:lvl3pPr marL="868363" indent="-228600" algn="l" rtl="0" eaLnBrk="0" fontAlgn="base" hangingPunct="0">
        <a:spcBef>
          <a:spcPts val="600"/>
        </a:spcBef>
        <a:spcAft>
          <a:spcPct val="0"/>
        </a:spcAft>
        <a:buClr>
          <a:schemeClr val="accent1"/>
        </a:buClr>
        <a:buFont typeface="Arial" charset="0"/>
        <a:buChar char="•"/>
        <a:defRPr sz="2400" kern="1200">
          <a:solidFill>
            <a:schemeClr val="tx2"/>
          </a:solidFill>
          <a:latin typeface="Tahoma"/>
          <a:ea typeface="ＭＳ Ｐゴシック" charset="0"/>
          <a:cs typeface="Tahoma"/>
        </a:defRPr>
      </a:lvl3pPr>
      <a:lvl4pPr marL="1143000" indent="-228600" algn="l" rtl="0" eaLnBrk="0" fontAlgn="base" hangingPunct="0">
        <a:spcBef>
          <a:spcPts val="600"/>
        </a:spcBef>
        <a:spcAft>
          <a:spcPct val="0"/>
        </a:spcAft>
        <a:buClr>
          <a:schemeClr val="accent1"/>
        </a:buClr>
        <a:buFont typeface="Arial" charset="0"/>
        <a:buChar char="•"/>
        <a:defRPr sz="2000" kern="1200">
          <a:solidFill>
            <a:schemeClr val="tx2"/>
          </a:solidFill>
          <a:latin typeface="Tahoma"/>
          <a:ea typeface="ＭＳ Ｐゴシック" charset="0"/>
          <a:cs typeface="Tahoma"/>
        </a:defRPr>
      </a:lvl4pPr>
      <a:lvl5pPr marL="1371600" indent="-228600" algn="l" rtl="0" eaLnBrk="0" fontAlgn="base" hangingPunct="0">
        <a:spcBef>
          <a:spcPts val="600"/>
        </a:spcBef>
        <a:spcAft>
          <a:spcPct val="0"/>
        </a:spcAft>
        <a:buClr>
          <a:schemeClr val="accent1"/>
        </a:buClr>
        <a:buFont typeface="Arial" charset="0"/>
        <a:buChar char="•"/>
        <a:defRPr sz="2000" kern="1200">
          <a:solidFill>
            <a:schemeClr val="tx2"/>
          </a:solidFill>
          <a:latin typeface="Tahoma"/>
          <a:ea typeface="ＭＳ Ｐゴシック" charset="0"/>
          <a:cs typeface="Tahoma"/>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2.png"/><Relationship Id="rId1" Type="http://schemas.openxmlformats.org/officeDocument/2006/relationships/vmlDrawing" Target="../drawings/vmlDrawing1.vml"/><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043608" y="1905000"/>
            <a:ext cx="7086600" cy="2133600"/>
          </a:xfrm>
        </p:spPr>
        <p:txBody>
          <a:bodyPr/>
          <a:lstStyle/>
          <a:p>
            <a:r>
              <a:rPr lang="en-GB" sz="4400" dirty="0"/>
              <a:t>Programming for GCSE</a:t>
            </a:r>
            <a:br>
              <a:rPr lang="en-GB" sz="4400" dirty="0"/>
            </a:br>
            <a:r>
              <a:rPr lang="en-US" sz="4400" dirty="0"/>
              <a:t>Topic 6.2: Testing</a:t>
            </a:r>
            <a:endParaRPr lang="en-GB" sz="4400" dirty="0"/>
          </a:p>
        </p:txBody>
      </p:sp>
      <p:sp>
        <p:nvSpPr>
          <p:cNvPr id="2052" name="Text Box 4"/>
          <p:cNvSpPr txBox="1">
            <a:spLocks noChangeArrowheads="1"/>
          </p:cNvSpPr>
          <p:nvPr/>
        </p:nvSpPr>
        <p:spPr bwMode="auto">
          <a:xfrm>
            <a:off x="1475656" y="228600"/>
            <a:ext cx="5791200"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a:spcBef>
                <a:spcPct val="50000"/>
              </a:spcBef>
            </a:pPr>
            <a:r>
              <a:rPr lang="en-GB" sz="7200" dirty="0"/>
              <a:t>T</a:t>
            </a:r>
            <a:r>
              <a:rPr lang="en-GB" sz="2400" dirty="0"/>
              <a:t>eaching</a:t>
            </a:r>
            <a:r>
              <a:rPr lang="en-GB" dirty="0"/>
              <a:t>  </a:t>
            </a:r>
            <a:r>
              <a:rPr lang="en-GB" sz="7200" dirty="0"/>
              <a:t>L</a:t>
            </a:r>
            <a:r>
              <a:rPr lang="en-GB" sz="2400" dirty="0"/>
              <a:t>ondon </a:t>
            </a:r>
            <a:r>
              <a:rPr lang="en-GB" dirty="0"/>
              <a:t> </a:t>
            </a:r>
            <a:r>
              <a:rPr lang="en-GB" sz="7200" dirty="0"/>
              <a:t>C</a:t>
            </a:r>
            <a:r>
              <a:rPr lang="en-GB" sz="2400" dirty="0"/>
              <a:t>omputing</a:t>
            </a:r>
          </a:p>
        </p:txBody>
      </p:sp>
      <p:graphicFrame>
        <p:nvGraphicFramePr>
          <p:cNvPr id="2056" name="Object 8"/>
          <p:cNvGraphicFramePr>
            <a:graphicFrameLocks noChangeAspect="1"/>
          </p:cNvGraphicFramePr>
          <p:nvPr>
            <p:extLst>
              <p:ext uri="{D42A27DB-BD31-4B8C-83A1-F6EECF244321}">
                <p14:modId xmlns:p14="http://schemas.microsoft.com/office/powerpoint/2010/main" val="1652656002"/>
              </p:ext>
            </p:extLst>
          </p:nvPr>
        </p:nvGraphicFramePr>
        <p:xfrm>
          <a:off x="1870006" y="4572000"/>
          <a:ext cx="5410200" cy="1658938"/>
        </p:xfrm>
        <a:graphic>
          <a:graphicData uri="http://schemas.openxmlformats.org/presentationml/2006/ole">
            <mc:AlternateContent xmlns:mc="http://schemas.openxmlformats.org/markup-compatibility/2006">
              <mc:Choice xmlns:v="urn:schemas-microsoft-com:vml" Requires="v">
                <p:oleObj spid="_x0000_s1025" r:id="rId3" imgW="6400000" imgH="1828571" progId="">
                  <p:embed/>
                </p:oleObj>
              </mc:Choice>
              <mc:Fallback>
                <p:oleObj r:id="rId3" imgW="6400000" imgH="1828571"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0006" y="4572000"/>
                        <a:ext cx="5410200" cy="165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058" name="Rectangle 10"/>
          <p:cNvSpPr>
            <a:spLocks noGrp="1" noChangeArrowheads="1"/>
          </p:cNvSpPr>
          <p:nvPr>
            <p:ph type="subTitle" idx="1"/>
          </p:nvPr>
        </p:nvSpPr>
        <p:spPr>
          <a:xfrm>
            <a:off x="5292080" y="6230938"/>
            <a:ext cx="3851920" cy="627062"/>
          </a:xfrm>
          <a:noFill/>
          <a:ln/>
        </p:spPr>
        <p:txBody>
          <a:bodyPr>
            <a:normAutofit fontScale="70000" lnSpcReduction="20000"/>
          </a:bodyPr>
          <a:lstStyle/>
          <a:p>
            <a:pPr algn="r">
              <a:defRPr/>
            </a:pPr>
            <a:r>
              <a:rPr lang="en-US" sz="1600" dirty="0"/>
              <a:t>William Marsh</a:t>
            </a:r>
          </a:p>
          <a:p>
            <a:pPr algn="r">
              <a:defRPr/>
            </a:pPr>
            <a:r>
              <a:rPr lang="en-US" sz="1600" dirty="0"/>
              <a:t>School of Electronic Engineering and Computer Science</a:t>
            </a:r>
          </a:p>
          <a:p>
            <a:pPr algn="r">
              <a:defRPr/>
            </a:pPr>
            <a:r>
              <a:rPr lang="en-US" sz="1600" dirty="0"/>
              <a:t>Queen Mary University of London</a:t>
            </a:r>
          </a:p>
          <a:p>
            <a:pPr algn="r"/>
            <a:endParaRPr lang="en-GB" sz="1600" dirty="0"/>
          </a:p>
        </p:txBody>
      </p:sp>
    </p:spTree>
    <p:extLst>
      <p:ext uri="{BB962C8B-B14F-4D97-AF65-F5344CB8AC3E}">
        <p14:creationId xmlns:p14="http://schemas.microsoft.com/office/powerpoint/2010/main" val="99984049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r>
              <a:rPr lang="en-GB" dirty="0" smtClean="0"/>
              <a:t>Aims</a:t>
            </a:r>
            <a:endParaRPr lang="en-GB" dirty="0"/>
          </a:p>
        </p:txBody>
      </p:sp>
      <p:sp>
        <p:nvSpPr>
          <p:cNvPr id="14338" name="Content Placeholder 2"/>
          <p:cNvSpPr>
            <a:spLocks noGrp="1"/>
          </p:cNvSpPr>
          <p:nvPr>
            <p:ph idx="1"/>
          </p:nvPr>
        </p:nvSpPr>
        <p:spPr/>
        <p:txBody>
          <a:bodyPr/>
          <a:lstStyle/>
          <a:p>
            <a:r>
              <a:rPr lang="en-GB" dirty="0" smtClean="0"/>
              <a:t>Understand the idea of testing</a:t>
            </a:r>
          </a:p>
          <a:p>
            <a:endParaRPr lang="en-GB" dirty="0"/>
          </a:p>
          <a:p>
            <a:r>
              <a:rPr lang="en-GB" dirty="0" smtClean="0"/>
              <a:t>Understand ideas behind the GCSE requirements</a:t>
            </a:r>
          </a:p>
          <a:p>
            <a:pPr lvl="1"/>
            <a:r>
              <a:rPr lang="en-GB" dirty="0"/>
              <a:t>E</a:t>
            </a:r>
            <a:r>
              <a:rPr lang="en-GB" dirty="0" smtClean="0"/>
              <a:t>.g. OCR Unit 3 Programming Task  </a:t>
            </a:r>
            <a:endParaRPr lang="en-GB" dirty="0"/>
          </a:p>
        </p:txBody>
      </p:sp>
    </p:spTree>
    <p:extLst>
      <p:ext uri="{BB962C8B-B14F-4D97-AF65-F5344CB8AC3E}">
        <p14:creationId xmlns:p14="http://schemas.microsoft.com/office/powerpoint/2010/main" val="412887154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2000" y="836712"/>
            <a:ext cx="7543800" cy="3096344"/>
          </a:xfrm>
        </p:spPr>
        <p:txBody>
          <a:bodyPr/>
          <a:lstStyle/>
          <a:p>
            <a:r>
              <a:rPr lang="en-GB" sz="4800" dirty="0" smtClean="0"/>
              <a:t>Principles of Testing</a:t>
            </a:r>
            <a:endParaRPr lang="en-GB" sz="4800" dirty="0"/>
          </a:p>
        </p:txBody>
      </p:sp>
      <p:sp>
        <p:nvSpPr>
          <p:cNvPr id="6" name="Text Placeholder 5"/>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56395925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Test Case</a:t>
            </a:r>
            <a:endParaRPr lang="en-GB" dirty="0"/>
          </a:p>
        </p:txBody>
      </p:sp>
      <p:sp>
        <p:nvSpPr>
          <p:cNvPr id="5" name="Content Placeholder 4"/>
          <p:cNvSpPr>
            <a:spLocks noGrp="1"/>
          </p:cNvSpPr>
          <p:nvPr>
            <p:ph idx="1"/>
          </p:nvPr>
        </p:nvSpPr>
        <p:spPr/>
        <p:txBody>
          <a:bodyPr/>
          <a:lstStyle/>
          <a:p>
            <a:r>
              <a:rPr lang="en-GB" dirty="0" smtClean="0"/>
              <a:t>A use of a program</a:t>
            </a:r>
          </a:p>
          <a:p>
            <a:pPr lvl="1"/>
            <a:r>
              <a:rPr lang="en-GB" dirty="0" smtClean="0"/>
              <a:t>Particular input </a:t>
            </a:r>
            <a:r>
              <a:rPr lang="en-GB" dirty="0" smtClean="0">
                <a:sym typeface="Wingdings"/>
              </a:rPr>
              <a:t> </a:t>
            </a:r>
            <a:r>
              <a:rPr lang="en-GB" b="1" dirty="0" smtClean="0">
                <a:sym typeface="Wingdings"/>
              </a:rPr>
              <a:t>Test Data</a:t>
            </a:r>
            <a:endParaRPr lang="en-GB" b="1" dirty="0"/>
          </a:p>
          <a:p>
            <a:endParaRPr lang="en-GB" dirty="0" smtClean="0"/>
          </a:p>
          <a:p>
            <a:r>
              <a:rPr lang="en-GB" dirty="0" smtClean="0"/>
              <a:t>Expected results</a:t>
            </a:r>
          </a:p>
          <a:p>
            <a:r>
              <a:rPr lang="en-GB" dirty="0" smtClean="0"/>
              <a:t>Actual result</a:t>
            </a:r>
          </a:p>
          <a:p>
            <a:endParaRPr lang="en-GB" dirty="0"/>
          </a:p>
          <a:p>
            <a:r>
              <a:rPr lang="en-GB" dirty="0" smtClean="0"/>
              <a:t>Important programs are tested using lots of test cases</a:t>
            </a:r>
          </a:p>
        </p:txBody>
      </p:sp>
    </p:spTree>
    <p:extLst>
      <p:ext uri="{BB962C8B-B14F-4D97-AF65-F5344CB8AC3E}">
        <p14:creationId xmlns:p14="http://schemas.microsoft.com/office/powerpoint/2010/main" val="2933207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Test Data</a:t>
            </a:r>
            <a:endParaRPr lang="en-GB" dirty="0"/>
          </a:p>
        </p:txBody>
      </p:sp>
      <p:sp>
        <p:nvSpPr>
          <p:cNvPr id="3" name="Content Placeholder 2"/>
          <p:cNvSpPr>
            <a:spLocks noGrp="1"/>
          </p:cNvSpPr>
          <p:nvPr>
            <p:ph idx="1"/>
          </p:nvPr>
        </p:nvSpPr>
        <p:spPr/>
        <p:txBody>
          <a:bodyPr/>
          <a:lstStyle/>
          <a:p>
            <a:r>
              <a:rPr lang="en-GB" dirty="0" smtClean="0"/>
              <a:t>The values used to test a program</a:t>
            </a:r>
          </a:p>
          <a:p>
            <a:pPr lvl="1"/>
            <a:r>
              <a:rPr lang="en-GB" dirty="0" smtClean="0"/>
              <a:t>FROM PROBLEM (not program) </a:t>
            </a:r>
            <a:endParaRPr lang="en-GB" dirty="0"/>
          </a:p>
          <a:p>
            <a:endParaRPr lang="en-GB" dirty="0" smtClean="0"/>
          </a:p>
          <a:p>
            <a:r>
              <a:rPr lang="en-GB" dirty="0" smtClean="0"/>
              <a:t>Valid</a:t>
            </a:r>
          </a:p>
          <a:p>
            <a:pPr lvl="1"/>
            <a:r>
              <a:rPr lang="en-GB" dirty="0" smtClean="0"/>
              <a:t>Expected to be accepted by the program</a:t>
            </a:r>
          </a:p>
          <a:p>
            <a:r>
              <a:rPr lang="en-GB" dirty="0" smtClean="0"/>
              <a:t>Extreme</a:t>
            </a:r>
          </a:p>
          <a:p>
            <a:pPr lvl="1"/>
            <a:r>
              <a:rPr lang="en-GB" dirty="0" smtClean="0"/>
              <a:t>Check ‘boundaries’</a:t>
            </a:r>
          </a:p>
          <a:p>
            <a:r>
              <a:rPr lang="en-GB" dirty="0" smtClean="0"/>
              <a:t>Invalid</a:t>
            </a:r>
          </a:p>
          <a:p>
            <a:pPr lvl="1"/>
            <a:r>
              <a:rPr lang="en-GB" dirty="0" smtClean="0"/>
              <a:t>Expected to be rejected</a:t>
            </a:r>
            <a:endParaRPr lang="en-GB" dirty="0"/>
          </a:p>
        </p:txBody>
      </p:sp>
    </p:spTree>
    <p:extLst>
      <p:ext uri="{BB962C8B-B14F-4D97-AF65-F5344CB8AC3E}">
        <p14:creationId xmlns:p14="http://schemas.microsoft.com/office/powerpoint/2010/main" val="2111036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Boundary Values</a:t>
            </a:r>
            <a:endParaRPr lang="en-GB" dirty="0"/>
          </a:p>
        </p:txBody>
      </p:sp>
      <p:sp>
        <p:nvSpPr>
          <p:cNvPr id="3" name="Content Placeholder 2"/>
          <p:cNvSpPr>
            <a:spLocks noGrp="1"/>
          </p:cNvSpPr>
          <p:nvPr>
            <p:ph idx="1"/>
          </p:nvPr>
        </p:nvSpPr>
        <p:spPr>
          <a:xfrm>
            <a:off x="762000" y="3645023"/>
            <a:ext cx="7620000" cy="2231901"/>
          </a:xfrm>
        </p:spPr>
        <p:txBody>
          <a:bodyPr/>
          <a:lstStyle/>
          <a:p>
            <a:r>
              <a:rPr lang="en-GB" dirty="0" smtClean="0"/>
              <a:t>Boundaries are:</a:t>
            </a:r>
          </a:p>
          <a:p>
            <a:pPr lvl="1"/>
            <a:r>
              <a:rPr lang="en-GB" dirty="0" smtClean="0"/>
              <a:t>x == 10 – out of range: just too small</a:t>
            </a:r>
          </a:p>
          <a:p>
            <a:pPr lvl="1"/>
            <a:r>
              <a:rPr lang="en-GB" dirty="0" smtClean="0"/>
              <a:t>x == 11 – in range: just large enough</a:t>
            </a:r>
          </a:p>
          <a:p>
            <a:pPr lvl="1"/>
            <a:r>
              <a:rPr lang="en-GB" dirty="0" smtClean="0"/>
              <a:t>x == 17 – in range: just small enough</a:t>
            </a:r>
          </a:p>
          <a:p>
            <a:pPr lvl="1"/>
            <a:r>
              <a:rPr lang="en-GB" dirty="0" smtClean="0"/>
              <a:t>x == 18 – </a:t>
            </a:r>
            <a:r>
              <a:rPr lang="en-GB" dirty="0"/>
              <a:t>out of range</a:t>
            </a:r>
            <a:r>
              <a:rPr lang="en-GB" dirty="0" smtClean="0"/>
              <a:t>: just too big</a:t>
            </a:r>
            <a:endParaRPr lang="en-GB" dirty="0"/>
          </a:p>
        </p:txBody>
      </p:sp>
      <p:sp>
        <p:nvSpPr>
          <p:cNvPr id="4" name="TextBox 3"/>
          <p:cNvSpPr txBox="1"/>
          <p:nvPr/>
        </p:nvSpPr>
        <p:spPr>
          <a:xfrm>
            <a:off x="2002182" y="1499300"/>
            <a:ext cx="4986762" cy="156966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GB" sz="2400" dirty="0" smtClean="0">
                <a:latin typeface="Courier"/>
                <a:cs typeface="Courier"/>
              </a:rPr>
              <a:t>if x &gt; 10 and x &lt;= 17 :</a:t>
            </a:r>
          </a:p>
          <a:p>
            <a:r>
              <a:rPr lang="en-GB" sz="2400" dirty="0">
                <a:latin typeface="Courier"/>
                <a:cs typeface="Courier"/>
              </a:rPr>
              <a:t> </a:t>
            </a:r>
            <a:r>
              <a:rPr lang="en-GB" sz="2400" dirty="0" smtClean="0">
                <a:latin typeface="Courier"/>
                <a:cs typeface="Courier"/>
              </a:rPr>
              <a:t>   print("</a:t>
            </a:r>
            <a:r>
              <a:rPr lang="en-GB" sz="2400" dirty="0" err="1" smtClean="0">
                <a:latin typeface="Courier"/>
                <a:cs typeface="Courier"/>
              </a:rPr>
              <a:t>Ans</a:t>
            </a:r>
            <a:r>
              <a:rPr lang="en-GB" sz="2400" dirty="0" smtClean="0">
                <a:latin typeface="Courier"/>
                <a:cs typeface="Courier"/>
              </a:rPr>
              <a:t> is", x + y)</a:t>
            </a:r>
          </a:p>
          <a:p>
            <a:r>
              <a:rPr lang="en-GB" sz="2400" dirty="0" smtClean="0">
                <a:latin typeface="Courier"/>
                <a:cs typeface="Courier"/>
              </a:rPr>
              <a:t>else :</a:t>
            </a:r>
          </a:p>
          <a:p>
            <a:r>
              <a:rPr lang="en-GB" sz="2400" dirty="0" smtClean="0">
                <a:latin typeface="Courier"/>
                <a:cs typeface="Courier"/>
              </a:rPr>
              <a:t>    print("Out of range")</a:t>
            </a:r>
            <a:endParaRPr lang="en-GB" sz="2400" dirty="0">
              <a:latin typeface="Courier"/>
              <a:cs typeface="Courier"/>
            </a:endParaRPr>
          </a:p>
        </p:txBody>
      </p:sp>
    </p:spTree>
    <p:extLst>
      <p:ext uri="{BB962C8B-B14F-4D97-AF65-F5344CB8AC3E}">
        <p14:creationId xmlns:p14="http://schemas.microsoft.com/office/powerpoint/2010/main" val="1232558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Test Plan / Evidence</a:t>
            </a:r>
            <a:endParaRPr lang="en-GB" dirty="0"/>
          </a:p>
        </p:txBody>
      </p:sp>
      <p:sp>
        <p:nvSpPr>
          <p:cNvPr id="3" name="Content Placeholder 2"/>
          <p:cNvSpPr>
            <a:spLocks noGrp="1"/>
          </p:cNvSpPr>
          <p:nvPr>
            <p:ph idx="1"/>
          </p:nvPr>
        </p:nvSpPr>
        <p:spPr>
          <a:xfrm>
            <a:off x="762000" y="1412777"/>
            <a:ext cx="7620000" cy="576064"/>
          </a:xfrm>
        </p:spPr>
        <p:txBody>
          <a:bodyPr/>
          <a:lstStyle/>
          <a:p>
            <a:r>
              <a:rPr lang="en-GB" dirty="0" smtClean="0"/>
              <a:t>Shows tests and results</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3227879168"/>
              </p:ext>
            </p:extLst>
          </p:nvPr>
        </p:nvGraphicFramePr>
        <p:xfrm>
          <a:off x="395536" y="2694528"/>
          <a:ext cx="8520610" cy="2773680"/>
        </p:xfrm>
        <a:graphic>
          <a:graphicData uri="http://schemas.openxmlformats.org/drawingml/2006/table">
            <a:tbl>
              <a:tblPr firstRow="1" bandRow="1">
                <a:tableStyleId>{9D7B26C5-4107-4FEC-AEDC-1716B250A1EF}</a:tableStyleId>
              </a:tblPr>
              <a:tblGrid>
                <a:gridCol w="648072"/>
                <a:gridCol w="2088232"/>
                <a:gridCol w="2376062"/>
                <a:gridCol w="1704122"/>
                <a:gridCol w="1704122"/>
              </a:tblGrid>
              <a:tr h="370840">
                <a:tc>
                  <a:txBody>
                    <a:bodyPr/>
                    <a:lstStyle/>
                    <a:p>
                      <a:pPr algn="ctr"/>
                      <a:r>
                        <a:rPr lang="en-GB" sz="2000" dirty="0" smtClean="0"/>
                        <a:t>Test</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GB" sz="2000" dirty="0" smtClean="0"/>
                        <a:t>Data</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GB" sz="2000" dirty="0" smtClean="0"/>
                        <a:t>Reason</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GB" sz="2000" dirty="0" smtClean="0"/>
                        <a:t>Expected</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GB" sz="2000" dirty="0" smtClean="0"/>
                        <a:t>Outcome</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algn="ctr"/>
                      <a:r>
                        <a:rPr lang="en-GB" sz="2000" dirty="0" smtClean="0"/>
                        <a:t>1</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sz="2000" dirty="0" smtClean="0"/>
                        <a:t>x = 11, y = 10</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sz="2000" dirty="0" smtClean="0"/>
                        <a:t>x</a:t>
                      </a:r>
                      <a:r>
                        <a:rPr lang="en-GB" sz="2000" baseline="0" dirty="0" smtClean="0"/>
                        <a:t> i</a:t>
                      </a:r>
                      <a:r>
                        <a:rPr lang="en-GB" sz="2000" dirty="0" smtClean="0"/>
                        <a:t>n range, y positive</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sz="2000" dirty="0" err="1" smtClean="0"/>
                        <a:t>Ans</a:t>
                      </a:r>
                      <a:r>
                        <a:rPr lang="en-GB" sz="2000" dirty="0" smtClean="0"/>
                        <a:t> is: 21</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sz="2000" dirty="0" smtClean="0"/>
                        <a:t>Correct</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algn="ctr"/>
                      <a:r>
                        <a:rPr lang="en-GB" sz="2000" dirty="0" smtClean="0"/>
                        <a:t>2</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sz="2000" dirty="0" smtClean="0"/>
                        <a:t>x = 11, y = - 5</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sz="2000" dirty="0" smtClean="0"/>
                        <a:t>x in range, y negative</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sz="2000" dirty="0" err="1" smtClean="0"/>
                        <a:t>Ans</a:t>
                      </a:r>
                      <a:r>
                        <a:rPr lang="en-GB" sz="2000" dirty="0" smtClean="0"/>
                        <a:t> is: 6</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sz="2000" smtClean="0"/>
                        <a:t>Correct</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algn="ctr"/>
                      <a:r>
                        <a:rPr lang="en-GB" sz="2000" dirty="0" smtClean="0"/>
                        <a:t>3</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sz="2000" dirty="0" smtClean="0"/>
                        <a:t>x = 17, y = 20</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sz="2000" dirty="0" smtClean="0"/>
                        <a:t>x in range, y positive</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sz="2000" dirty="0" err="1" smtClean="0"/>
                        <a:t>Ans</a:t>
                      </a:r>
                      <a:r>
                        <a:rPr lang="en-GB" sz="2000" dirty="0" smtClean="0"/>
                        <a:t> is: 37</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sz="2000" smtClean="0"/>
                        <a:t>Correct</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algn="ctr"/>
                      <a:r>
                        <a:rPr lang="en-GB" sz="2000" dirty="0" smtClean="0"/>
                        <a:t>4</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sz="2000" dirty="0" smtClean="0"/>
                        <a:t>x = 17, y = -20</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sz="2000" dirty="0" smtClean="0"/>
                        <a:t>x in range, y negative</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sz="2000" dirty="0" err="1" smtClean="0"/>
                        <a:t>Ans</a:t>
                      </a:r>
                      <a:r>
                        <a:rPr lang="en-GB" sz="2000" dirty="0" smtClean="0"/>
                        <a:t> is: -3</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sz="2000" smtClean="0"/>
                        <a:t>Correct</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algn="ctr"/>
                      <a:r>
                        <a:rPr lang="en-GB" sz="2000" dirty="0" smtClean="0"/>
                        <a:t>5</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sz="2000" dirty="0" smtClean="0"/>
                        <a:t>x = 10, y = -1</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sz="2000" dirty="0" smtClean="0"/>
                        <a:t>x out</a:t>
                      </a:r>
                      <a:r>
                        <a:rPr lang="en-GB" sz="2000" baseline="0" dirty="0" smtClean="0"/>
                        <a:t> of range</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sz="2000" dirty="0" smtClean="0"/>
                        <a:t>Out of range</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sz="2000" smtClean="0"/>
                        <a:t>Correct</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algn="ctr"/>
                      <a:r>
                        <a:rPr lang="en-GB" sz="2000" dirty="0" smtClean="0"/>
                        <a:t>6</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sz="2000" dirty="0" smtClean="0"/>
                        <a:t>x = 18, y = 100</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sz="2000" dirty="0" smtClean="0"/>
                        <a:t>x out of range</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sz="2000" dirty="0" smtClean="0"/>
                        <a:t>Out of range</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sz="2000" dirty="0" smtClean="0"/>
                        <a:t>Correct</a:t>
                      </a:r>
                      <a:endParaRPr lang="en-GB"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36322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73968" y="188913"/>
            <a:ext cx="8130480" cy="1079500"/>
          </a:xfrm>
        </p:spPr>
        <p:txBody>
          <a:bodyPr/>
          <a:lstStyle/>
          <a:p>
            <a:r>
              <a:rPr lang="en-GB" sz="3600" dirty="0" smtClean="0"/>
              <a:t>GCSE Syllabus – OCR Specification </a:t>
            </a:r>
            <a:endParaRPr lang="en-GB" sz="3600" dirty="0"/>
          </a:p>
        </p:txBody>
      </p:sp>
      <p:sp>
        <p:nvSpPr>
          <p:cNvPr id="5" name="Content Placeholder 4"/>
          <p:cNvSpPr>
            <a:spLocks noGrp="1"/>
          </p:cNvSpPr>
          <p:nvPr>
            <p:ph idx="1"/>
          </p:nvPr>
        </p:nvSpPr>
        <p:spPr/>
        <p:txBody>
          <a:bodyPr/>
          <a:lstStyle/>
          <a:p>
            <a:r>
              <a:rPr lang="en-GB" dirty="0" smtClean="0"/>
              <a:t>Use a suitable test plan and data to test functions of the system</a:t>
            </a:r>
          </a:p>
          <a:p>
            <a:endParaRPr lang="en-GB" dirty="0" smtClean="0"/>
          </a:p>
          <a:p>
            <a:endParaRPr lang="en-GB" dirty="0"/>
          </a:p>
          <a:p>
            <a:r>
              <a:rPr lang="en-GB" dirty="0" smtClean="0"/>
              <a:t>AS/A2</a:t>
            </a:r>
          </a:p>
          <a:p>
            <a:pPr lvl="1"/>
            <a:r>
              <a:rPr lang="en-GB" dirty="0" smtClean="0"/>
              <a:t>Similar, but more complex application</a:t>
            </a:r>
          </a:p>
        </p:txBody>
      </p:sp>
    </p:spTree>
    <p:extLst>
      <p:ext uri="{BB962C8B-B14F-4D97-AF65-F5344CB8AC3E}">
        <p14:creationId xmlns:p14="http://schemas.microsoft.com/office/powerpoint/2010/main" val="418585274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Teaching Issue</a:t>
            </a:r>
            <a:endParaRPr lang="en-GB" dirty="0"/>
          </a:p>
        </p:txBody>
      </p:sp>
      <p:sp>
        <p:nvSpPr>
          <p:cNvPr id="3" name="Content Placeholder 2"/>
          <p:cNvSpPr>
            <a:spLocks noGrp="1"/>
          </p:cNvSpPr>
          <p:nvPr>
            <p:ph idx="1"/>
          </p:nvPr>
        </p:nvSpPr>
        <p:spPr>
          <a:xfrm>
            <a:off x="762000" y="1268413"/>
            <a:ext cx="7620000" cy="4608512"/>
          </a:xfrm>
        </p:spPr>
        <p:txBody>
          <a:bodyPr/>
          <a:lstStyle/>
          <a:p>
            <a:r>
              <a:rPr lang="en-GB" dirty="0" smtClean="0"/>
              <a:t>Are industry processes relevant?</a:t>
            </a:r>
          </a:p>
          <a:p>
            <a:pPr lvl="1"/>
            <a:r>
              <a:rPr lang="en-GB" dirty="0" smtClean="0"/>
              <a:t>Systems very complex</a:t>
            </a:r>
          </a:p>
          <a:p>
            <a:pPr lvl="1"/>
            <a:r>
              <a:rPr lang="en-GB" dirty="0" smtClean="0"/>
              <a:t>Lots of tests</a:t>
            </a:r>
          </a:p>
          <a:p>
            <a:r>
              <a:rPr lang="en-GB" dirty="0" smtClean="0"/>
              <a:t>… can be tedious for small scale projects</a:t>
            </a:r>
          </a:p>
          <a:p>
            <a:endParaRPr lang="en-GB" dirty="0" smtClean="0"/>
          </a:p>
          <a:p>
            <a:r>
              <a:rPr lang="en-GB" dirty="0" smtClean="0"/>
              <a:t>When to write test plan?</a:t>
            </a:r>
          </a:p>
          <a:p>
            <a:endParaRPr lang="en-GB" dirty="0"/>
          </a:p>
          <a:p>
            <a:r>
              <a:rPr lang="en-GB" dirty="0" smtClean="0"/>
              <a:t>Link to </a:t>
            </a:r>
          </a:p>
          <a:p>
            <a:pPr lvl="1"/>
            <a:r>
              <a:rPr lang="en-GB" dirty="0" smtClean="0"/>
              <a:t>Bugs in s/w we use; bugs in open source projects</a:t>
            </a:r>
          </a:p>
          <a:p>
            <a:pPr lvl="1"/>
            <a:r>
              <a:rPr lang="en-GB" dirty="0" smtClean="0"/>
              <a:t>Social / ethical </a:t>
            </a:r>
          </a:p>
          <a:p>
            <a:endParaRPr lang="en-GB" dirty="0"/>
          </a:p>
          <a:p>
            <a:endParaRPr lang="en-GB" dirty="0"/>
          </a:p>
        </p:txBody>
      </p:sp>
    </p:spTree>
    <p:extLst>
      <p:ext uri="{BB962C8B-B14F-4D97-AF65-F5344CB8AC3E}">
        <p14:creationId xmlns:p14="http://schemas.microsoft.com/office/powerpoint/2010/main" val="1988343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6512" y="934337"/>
            <a:ext cx="9144000" cy="6455103"/>
          </a:xfrm>
          <a:prstGeom prst="rect">
            <a:avLst/>
          </a:prstGeom>
        </p:spPr>
      </p:pic>
      <p:sp>
        <p:nvSpPr>
          <p:cNvPr id="7" name="Title 6"/>
          <p:cNvSpPr>
            <a:spLocks noGrp="1"/>
          </p:cNvSpPr>
          <p:nvPr>
            <p:ph type="title"/>
          </p:nvPr>
        </p:nvSpPr>
        <p:spPr>
          <a:xfrm>
            <a:off x="762000" y="188913"/>
            <a:ext cx="7620000" cy="745424"/>
          </a:xfrm>
        </p:spPr>
        <p:txBody>
          <a:bodyPr/>
          <a:lstStyle/>
          <a:p>
            <a:r>
              <a:rPr lang="en-GB" dirty="0" smtClean="0"/>
              <a:t>Bug List - Example</a:t>
            </a:r>
            <a:endParaRPr lang="en-GB" dirty="0"/>
          </a:p>
        </p:txBody>
      </p:sp>
    </p:spTree>
    <p:extLst>
      <p:ext uri="{BB962C8B-B14F-4D97-AF65-F5344CB8AC3E}">
        <p14:creationId xmlns:p14="http://schemas.microsoft.com/office/powerpoint/2010/main" val="4248349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Example</a:t>
            </a:r>
            <a:endParaRPr lang="en-GB" dirty="0"/>
          </a:p>
        </p:txBody>
      </p:sp>
      <p:sp>
        <p:nvSpPr>
          <p:cNvPr id="3" name="Text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307753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OCR Unit 3 Task A Example</a:t>
            </a:r>
            <a:endParaRPr lang="en-GB" dirty="0"/>
          </a:p>
        </p:txBody>
      </p:sp>
      <p:sp>
        <p:nvSpPr>
          <p:cNvPr id="5" name="Rectangle 4"/>
          <p:cNvSpPr/>
          <p:nvPr/>
        </p:nvSpPr>
        <p:spPr>
          <a:xfrm>
            <a:off x="689992" y="1476067"/>
            <a:ext cx="7842448" cy="4708981"/>
          </a:xfrm>
          <a:prstGeom prst="rect">
            <a:avLst/>
          </a:prstGeom>
        </p:spPr>
        <p:txBody>
          <a:bodyPr wrap="square">
            <a:spAutoFit/>
          </a:bodyPr>
          <a:lstStyle/>
          <a:p>
            <a:r>
              <a:rPr lang="en-GB" sz="2000" dirty="0">
                <a:latin typeface="Tahoma"/>
                <a:cs typeface="Tahoma"/>
              </a:rPr>
              <a:t>Design, code and test a program to calculate the body mass index (BMI) for an adult.</a:t>
            </a:r>
          </a:p>
          <a:p>
            <a:endParaRPr lang="en-GB" sz="2000" dirty="0" smtClean="0">
              <a:latin typeface="Tahoma"/>
              <a:cs typeface="Tahoma"/>
            </a:endParaRPr>
          </a:p>
          <a:p>
            <a:r>
              <a:rPr lang="en-GB" sz="2000" dirty="0" smtClean="0">
                <a:latin typeface="Tahoma"/>
                <a:cs typeface="Tahoma"/>
              </a:rPr>
              <a:t>The </a:t>
            </a:r>
            <a:r>
              <a:rPr lang="en-GB" sz="2000" dirty="0">
                <a:latin typeface="Tahoma"/>
                <a:cs typeface="Tahoma"/>
              </a:rPr>
              <a:t>program should work in metric units (kg and cm) or imperial units (stones and pounds, and feet and inches). The user should be able to choose which units. The system should output the BMI and the appropriate category from:</a:t>
            </a:r>
          </a:p>
          <a:p>
            <a:pPr marL="800100" lvl="1" indent="-342900">
              <a:buFont typeface="Arial"/>
              <a:buChar char="•"/>
            </a:pPr>
            <a:r>
              <a:rPr lang="en-GB" sz="2000" dirty="0">
                <a:latin typeface="Tahoma"/>
                <a:cs typeface="Tahoma"/>
              </a:rPr>
              <a:t>Less than 18.5 – Underweight</a:t>
            </a:r>
          </a:p>
          <a:p>
            <a:pPr marL="800100" lvl="1" indent="-342900">
              <a:buFont typeface="Arial"/>
              <a:buChar char="•"/>
            </a:pPr>
            <a:r>
              <a:rPr lang="en-GB" sz="2000" dirty="0">
                <a:latin typeface="Tahoma"/>
                <a:cs typeface="Tahoma"/>
              </a:rPr>
              <a:t>Between 18.5 and 25 – Normal</a:t>
            </a:r>
          </a:p>
          <a:p>
            <a:pPr marL="800100" lvl="1" indent="-342900">
              <a:buFont typeface="Arial"/>
              <a:buChar char="•"/>
            </a:pPr>
            <a:r>
              <a:rPr lang="en-GB" sz="2000" dirty="0">
                <a:latin typeface="Tahoma"/>
                <a:cs typeface="Tahoma"/>
              </a:rPr>
              <a:t>Between 25 and 30 – Overweight</a:t>
            </a:r>
          </a:p>
          <a:p>
            <a:pPr marL="800100" lvl="1" indent="-342900">
              <a:buFont typeface="Arial"/>
              <a:buChar char="•"/>
            </a:pPr>
            <a:r>
              <a:rPr lang="en-GB" sz="2000" dirty="0">
                <a:latin typeface="Tahoma"/>
                <a:cs typeface="Tahoma"/>
              </a:rPr>
              <a:t>Greater than 30 – Obese</a:t>
            </a:r>
          </a:p>
          <a:p>
            <a:endParaRPr lang="en-GB" sz="2000" dirty="0" smtClean="0">
              <a:latin typeface="Tahoma"/>
              <a:cs typeface="Tahoma"/>
            </a:endParaRPr>
          </a:p>
          <a:p>
            <a:r>
              <a:rPr lang="en-GB" sz="2000" dirty="0" smtClean="0">
                <a:latin typeface="Tahoma"/>
                <a:cs typeface="Tahoma"/>
              </a:rPr>
              <a:t>The </a:t>
            </a:r>
            <a:r>
              <a:rPr lang="en-GB" sz="2000" dirty="0">
                <a:latin typeface="Tahoma"/>
                <a:cs typeface="Tahoma"/>
              </a:rPr>
              <a:t>formulae are:</a:t>
            </a:r>
          </a:p>
          <a:p>
            <a:pPr marL="342900" indent="-342900">
              <a:buFont typeface="Arial"/>
              <a:buChar char="•"/>
            </a:pPr>
            <a:r>
              <a:rPr lang="en-GB" sz="2000" dirty="0" smtClean="0">
                <a:latin typeface="Tahoma"/>
                <a:cs typeface="Tahoma"/>
              </a:rPr>
              <a:t>Metric: </a:t>
            </a:r>
            <a:r>
              <a:rPr lang="en-GB" sz="2000" dirty="0">
                <a:latin typeface="Tahoma"/>
                <a:cs typeface="Tahoma"/>
              </a:rPr>
              <a:t>BMI = weight in Kg / (height in cm</a:t>
            </a:r>
            <a:r>
              <a:rPr lang="en-GB" sz="2000" dirty="0" smtClean="0">
                <a:latin typeface="Tahoma"/>
                <a:cs typeface="Tahoma"/>
              </a:rPr>
              <a:t>)</a:t>
            </a:r>
            <a:r>
              <a:rPr lang="en-GB" sz="2000" baseline="30000" dirty="0">
                <a:latin typeface="Tahoma"/>
                <a:cs typeface="Tahoma"/>
              </a:rPr>
              <a:t> </a:t>
            </a:r>
            <a:r>
              <a:rPr lang="en-GB" sz="2000" baseline="30000" dirty="0" smtClean="0">
                <a:latin typeface="Tahoma"/>
                <a:cs typeface="Tahoma"/>
              </a:rPr>
              <a:t>2</a:t>
            </a:r>
            <a:endParaRPr lang="en-GB" sz="2000" dirty="0">
              <a:latin typeface="Tahoma"/>
              <a:cs typeface="Tahoma"/>
            </a:endParaRPr>
          </a:p>
          <a:p>
            <a:pPr marL="342900" indent="-342900">
              <a:buFont typeface="Arial"/>
              <a:buChar char="•"/>
            </a:pPr>
            <a:r>
              <a:rPr lang="en-GB" sz="2000" dirty="0" smtClean="0">
                <a:latin typeface="Tahoma"/>
                <a:cs typeface="Tahoma"/>
              </a:rPr>
              <a:t>Imperial: </a:t>
            </a:r>
            <a:r>
              <a:rPr lang="en-GB" sz="2000" dirty="0">
                <a:latin typeface="Tahoma"/>
                <a:cs typeface="Tahoma"/>
              </a:rPr>
              <a:t>BMI = (weight in pounds x 703) / (height in inches</a:t>
            </a:r>
            <a:r>
              <a:rPr lang="en-GB" sz="2000" dirty="0" smtClean="0">
                <a:latin typeface="Tahoma"/>
                <a:cs typeface="Tahoma"/>
              </a:rPr>
              <a:t>)</a:t>
            </a:r>
            <a:r>
              <a:rPr lang="en-GB" sz="2000" baseline="30000" dirty="0" smtClean="0">
                <a:latin typeface="Tahoma"/>
                <a:cs typeface="Tahoma"/>
              </a:rPr>
              <a:t>2</a:t>
            </a:r>
            <a:r>
              <a:rPr lang="en-GB" sz="2000" dirty="0" smtClean="0">
                <a:latin typeface="Tahoma"/>
                <a:cs typeface="Tahoma"/>
              </a:rPr>
              <a:t> </a:t>
            </a:r>
            <a:endParaRPr lang="en-GB" sz="2000" dirty="0">
              <a:latin typeface="Tahoma"/>
              <a:cs typeface="Tahoma"/>
            </a:endParaRPr>
          </a:p>
        </p:txBody>
      </p:sp>
      <p:sp>
        <p:nvSpPr>
          <p:cNvPr id="2" name="Line Callout 2 1"/>
          <p:cNvSpPr/>
          <p:nvPr/>
        </p:nvSpPr>
        <p:spPr>
          <a:xfrm>
            <a:off x="6012160" y="4725144"/>
            <a:ext cx="1224136" cy="648072"/>
          </a:xfrm>
          <a:prstGeom prst="borderCallout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t>Incorrect! m not cm</a:t>
            </a:r>
            <a:endParaRPr lang="en-GB" dirty="0"/>
          </a:p>
        </p:txBody>
      </p:sp>
    </p:spTree>
    <p:extLst>
      <p:ext uri="{BB962C8B-B14F-4D97-AF65-F5344CB8AC3E}">
        <p14:creationId xmlns:p14="http://schemas.microsoft.com/office/powerpoint/2010/main" val="2540216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Analysis</a:t>
            </a:r>
            <a:endParaRPr lang="en-GB" dirty="0"/>
          </a:p>
        </p:txBody>
      </p:sp>
      <p:sp>
        <p:nvSpPr>
          <p:cNvPr id="4" name="Content Placeholder 3"/>
          <p:cNvSpPr>
            <a:spLocks noGrp="1"/>
          </p:cNvSpPr>
          <p:nvPr>
            <p:ph idx="1"/>
          </p:nvPr>
        </p:nvSpPr>
        <p:spPr/>
        <p:txBody>
          <a:bodyPr/>
          <a:lstStyle/>
          <a:p>
            <a:r>
              <a:rPr lang="en-GB" dirty="0" smtClean="0"/>
              <a:t>Height ranges</a:t>
            </a:r>
          </a:p>
          <a:p>
            <a:pPr lvl="1"/>
            <a:r>
              <a:rPr lang="en-GB" dirty="0" smtClean="0"/>
              <a:t>4 </a:t>
            </a:r>
            <a:r>
              <a:rPr lang="en-GB" dirty="0" err="1" smtClean="0"/>
              <a:t>ft</a:t>
            </a:r>
            <a:r>
              <a:rPr lang="en-GB" dirty="0" smtClean="0"/>
              <a:t> – 7 </a:t>
            </a:r>
            <a:r>
              <a:rPr lang="en-GB" dirty="0" err="1" smtClean="0"/>
              <a:t>ft</a:t>
            </a:r>
            <a:endParaRPr lang="en-GB" dirty="0"/>
          </a:p>
          <a:p>
            <a:pPr lvl="1"/>
            <a:r>
              <a:rPr lang="en-GB" dirty="0" smtClean="0"/>
              <a:t>122 cm to 213 cm</a:t>
            </a:r>
          </a:p>
          <a:p>
            <a:endParaRPr lang="en-GB" dirty="0"/>
          </a:p>
          <a:p>
            <a:r>
              <a:rPr lang="en-GB" dirty="0" smtClean="0"/>
              <a:t>Weight</a:t>
            </a:r>
          </a:p>
          <a:p>
            <a:pPr lvl="1"/>
            <a:r>
              <a:rPr lang="en-GB" dirty="0" smtClean="0"/>
              <a:t>4st, 0lb to 30st, 0lb</a:t>
            </a:r>
          </a:p>
          <a:p>
            <a:pPr lvl="1"/>
            <a:r>
              <a:rPr lang="en-GB" dirty="0" smtClean="0"/>
              <a:t>25kg to 190 Kg</a:t>
            </a:r>
            <a:endParaRPr lang="en-GB" dirty="0"/>
          </a:p>
        </p:txBody>
      </p:sp>
    </p:spTree>
    <p:extLst>
      <p:ext uri="{BB962C8B-B14F-4D97-AF65-F5344CB8AC3E}">
        <p14:creationId xmlns:p14="http://schemas.microsoft.com/office/powerpoint/2010/main" val="476351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Test Data (</a:t>
            </a:r>
            <a:r>
              <a:rPr lang="en-GB" dirty="0" err="1" smtClean="0"/>
              <a:t>Spreadsheet</a:t>
            </a:r>
            <a:r>
              <a:rPr lang="en-GB" dirty="0" smtClean="0"/>
              <a:t>)</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2100582546"/>
              </p:ext>
            </p:extLst>
          </p:nvPr>
        </p:nvGraphicFramePr>
        <p:xfrm>
          <a:off x="251519" y="1124744"/>
          <a:ext cx="8280922" cy="4824542"/>
        </p:xfrm>
        <a:graphic>
          <a:graphicData uri="http://schemas.openxmlformats.org/drawingml/2006/table">
            <a:tbl>
              <a:tblPr/>
              <a:tblGrid>
                <a:gridCol w="636994"/>
                <a:gridCol w="636994"/>
                <a:gridCol w="636994"/>
                <a:gridCol w="636994"/>
                <a:gridCol w="636994"/>
                <a:gridCol w="636994"/>
                <a:gridCol w="636994"/>
                <a:gridCol w="636994"/>
                <a:gridCol w="636994"/>
                <a:gridCol w="636994"/>
                <a:gridCol w="636994"/>
                <a:gridCol w="636994"/>
                <a:gridCol w="636994"/>
              </a:tblGrid>
              <a:tr h="393368">
                <a:tc>
                  <a:txBody>
                    <a:bodyPr/>
                    <a:lstStyle/>
                    <a:p>
                      <a:pPr algn="ctr" fontAlgn="b"/>
                      <a:r>
                        <a:rPr lang="en-US" sz="1200" b="1" i="0" u="none" strike="noStrike">
                          <a:solidFill>
                            <a:srgbClr val="000000"/>
                          </a:solidFill>
                          <a:effectLst/>
                          <a:latin typeface="Calibri"/>
                        </a:rPr>
                        <a:t>Stone</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Pounds</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Feet</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Inches</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Pounds</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Inches</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BMI</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UnderW?</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Obese</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Normal</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OverW</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CM</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Kg</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417">
                <a:tc>
                  <a:txBody>
                    <a:bodyPr/>
                    <a:lstStyle/>
                    <a:p>
                      <a:pPr algn="r" fontAlgn="b"/>
                      <a:r>
                        <a:rPr lang="en-US" sz="1200" b="0" i="0" u="none" strike="noStrike">
                          <a:solidFill>
                            <a:srgbClr val="000000"/>
                          </a:solidFill>
                          <a:effectLst/>
                          <a:latin typeface="Calibri"/>
                        </a:rPr>
                        <a:t>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7</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6</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77</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72</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10.4</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9C0006"/>
                          </a:solidFill>
                          <a:effectLst/>
                          <a:latin typeface="Calibri"/>
                        </a:rPr>
                        <a:t>Yes</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182.9</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34.9</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417">
                <a:tc>
                  <a:txBody>
                    <a:bodyPr/>
                    <a:lstStyle/>
                    <a:p>
                      <a:pPr algn="r" fontAlgn="b"/>
                      <a:r>
                        <a:rPr lang="en-US" sz="1200" b="0" i="0" u="none" strike="noStrike">
                          <a:solidFill>
                            <a:srgbClr val="000000"/>
                          </a:solidFill>
                          <a:effectLst/>
                          <a:latin typeface="Calibri"/>
                        </a:rPr>
                        <a:t>6</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7</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6</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1</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91</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73</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9C0006"/>
                          </a:solidFill>
                          <a:effectLst/>
                          <a:latin typeface="Calibri"/>
                        </a:rPr>
                        <a:t>Yes</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185.4</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41.3</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417">
                <a:tc>
                  <a:txBody>
                    <a:bodyPr/>
                    <a:lstStyle/>
                    <a:p>
                      <a:pPr algn="r" fontAlgn="b"/>
                      <a:r>
                        <a:rPr lang="en-US" sz="1200" b="0" i="0" u="none" strike="noStrike">
                          <a:solidFill>
                            <a:srgbClr val="000000"/>
                          </a:solidFill>
                          <a:effectLst/>
                          <a:latin typeface="Calibri"/>
                        </a:rPr>
                        <a:t>7</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7</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6</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2</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105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9C0006"/>
                          </a:solidFill>
                          <a:effectLst/>
                          <a:latin typeface="Calibri"/>
                        </a:rPr>
                        <a:t>Yes</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188.0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47.6</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417">
                <a:tc>
                  <a:txBody>
                    <a:bodyPr/>
                    <a:lstStyle/>
                    <a:p>
                      <a:pPr algn="r" fontAlgn="b"/>
                      <a:r>
                        <a:rPr lang="en-US" sz="1200" b="0" i="0" u="none" strike="noStrike">
                          <a:solidFill>
                            <a:srgbClr val="000000"/>
                          </a:solidFill>
                          <a:effectLst/>
                          <a:latin typeface="Calibri"/>
                        </a:rPr>
                        <a:t>8</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7</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7.5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119</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18.4</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9C0006"/>
                          </a:solidFill>
                          <a:effectLst/>
                          <a:latin typeface="Calibri"/>
                        </a:rPr>
                        <a:t>Yes</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171.5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54.0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417">
                <a:tc>
                  <a:txBody>
                    <a:bodyPr/>
                    <a:lstStyle/>
                    <a:p>
                      <a:pPr algn="r" fontAlgn="b"/>
                      <a:r>
                        <a:rPr lang="en-US" sz="1200" b="0" i="0" u="none" strike="noStrike">
                          <a:solidFill>
                            <a:srgbClr val="000000"/>
                          </a:solidFill>
                          <a:effectLst/>
                          <a:latin typeface="Calibri"/>
                        </a:rPr>
                        <a:t>9</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7</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7</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133</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20.8</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9C0006"/>
                          </a:solidFill>
                          <a:effectLst/>
                          <a:latin typeface="Calibri"/>
                        </a:rPr>
                        <a:t>Yes</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170.2</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60.3</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417">
                <a:tc>
                  <a:txBody>
                    <a:bodyPr/>
                    <a:lstStyle/>
                    <a:p>
                      <a:pPr algn="r" fontAlgn="b"/>
                      <a:r>
                        <a:rPr lang="en-US" sz="1200" b="0" i="0" u="none" strike="noStrike">
                          <a:solidFill>
                            <a:srgbClr val="000000"/>
                          </a:solidFill>
                          <a:effectLst/>
                          <a:latin typeface="Calibri"/>
                        </a:rPr>
                        <a:t>10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7</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6</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147</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66</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23.7</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9C0006"/>
                          </a:solidFill>
                          <a:effectLst/>
                          <a:latin typeface="Calibri"/>
                        </a:rPr>
                        <a:t>Yes</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167.6</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66.7</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417">
                <a:tc>
                  <a:txBody>
                    <a:bodyPr/>
                    <a:lstStyle/>
                    <a:p>
                      <a:pPr algn="r" fontAlgn="b"/>
                      <a:r>
                        <a:rPr lang="en-US" sz="1200" b="0" i="0" u="none" strike="noStrike">
                          <a:solidFill>
                            <a:srgbClr val="000000"/>
                          </a:solidFill>
                          <a:effectLst/>
                          <a:latin typeface="Calibri"/>
                        </a:rPr>
                        <a:t>11</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7</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161</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26.8</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9C0006"/>
                          </a:solidFill>
                          <a:effectLst/>
                          <a:latin typeface="Calibri"/>
                        </a:rPr>
                        <a:t>Yes</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r" fontAlgn="b"/>
                      <a:r>
                        <a:rPr lang="en-US" sz="1200" b="0" i="0" u="none" strike="noStrike">
                          <a:solidFill>
                            <a:srgbClr val="000000"/>
                          </a:solidFill>
                          <a:effectLst/>
                          <a:latin typeface="Calibri"/>
                        </a:rPr>
                        <a:t>165.1</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73.0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417">
                <a:tc>
                  <a:txBody>
                    <a:bodyPr/>
                    <a:lstStyle/>
                    <a:p>
                      <a:pPr algn="r" fontAlgn="b"/>
                      <a:r>
                        <a:rPr lang="en-US" sz="1200" b="0" i="0" u="none" strike="noStrike">
                          <a:solidFill>
                            <a:srgbClr val="000000"/>
                          </a:solidFill>
                          <a:effectLst/>
                          <a:latin typeface="Calibri"/>
                        </a:rPr>
                        <a:t>12</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7</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4</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175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30.0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9C0006"/>
                          </a:solidFill>
                          <a:effectLst/>
                          <a:latin typeface="Calibri"/>
                        </a:rPr>
                        <a:t>Yes</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162.6</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79.4</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417">
                <a:tc>
                  <a:txBody>
                    <a:bodyPr/>
                    <a:lstStyle/>
                    <a:p>
                      <a:pPr algn="r" fontAlgn="b"/>
                      <a:r>
                        <a:rPr lang="en-US" sz="1200" b="0" i="0" u="none" strike="noStrike">
                          <a:solidFill>
                            <a:srgbClr val="000000"/>
                          </a:solidFill>
                          <a:effectLst/>
                          <a:latin typeface="Calibri"/>
                        </a:rPr>
                        <a:t>13</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7</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3</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189</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63</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33.5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9C0006"/>
                          </a:solidFill>
                          <a:effectLst/>
                          <a:latin typeface="Calibri"/>
                        </a:rPr>
                        <a:t>Yes</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160.0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85.7</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417">
                <a:tc>
                  <a:txBody>
                    <a:bodyPr/>
                    <a:lstStyle/>
                    <a:p>
                      <a:pPr algn="r" fontAlgn="b"/>
                      <a:r>
                        <a:rPr lang="en-US" sz="1200" b="0" i="0" u="none" strike="noStrike">
                          <a:solidFill>
                            <a:srgbClr val="000000"/>
                          </a:solidFill>
                          <a:effectLst/>
                          <a:latin typeface="Calibri"/>
                        </a:rPr>
                        <a:t>14</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7</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2</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203</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62</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37.1</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9C0006"/>
                          </a:solidFill>
                          <a:effectLst/>
                          <a:latin typeface="Calibri"/>
                        </a:rPr>
                        <a:t>Yes</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157.5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92.1</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417">
                <a:tc>
                  <a:txBody>
                    <a:bodyPr/>
                    <a:lstStyle/>
                    <a:p>
                      <a:pPr algn="r" fontAlgn="b"/>
                      <a:r>
                        <a:rPr lang="en-US" sz="1200" b="0" i="0" u="none" strike="noStrike">
                          <a:solidFill>
                            <a:srgbClr val="000000"/>
                          </a:solidFill>
                          <a:effectLst/>
                          <a:latin typeface="Calibri"/>
                        </a:rPr>
                        <a:t>15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7</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1</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217</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61</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41.0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9C0006"/>
                          </a:solidFill>
                          <a:effectLst/>
                          <a:latin typeface="Calibri"/>
                        </a:rPr>
                        <a:t>Yes</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154.9</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98.4</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417">
                <a:tc>
                  <a:txBody>
                    <a:bodyPr/>
                    <a:lstStyle/>
                    <a:p>
                      <a:pPr algn="r" fontAlgn="b"/>
                      <a:r>
                        <a:rPr lang="en-US" sz="1200" b="0" i="0" u="none" strike="noStrike">
                          <a:solidFill>
                            <a:srgbClr val="000000"/>
                          </a:solidFill>
                          <a:effectLst/>
                          <a:latin typeface="Calibri"/>
                        </a:rPr>
                        <a:t>16</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7</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6</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2</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231</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29.7</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9C0006"/>
                          </a:solidFill>
                          <a:effectLst/>
                          <a:latin typeface="Calibri"/>
                        </a:rPr>
                        <a:t>Yes</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r" fontAlgn="b"/>
                      <a:r>
                        <a:rPr lang="en-US" sz="1200" b="0" i="0" u="none" strike="noStrike">
                          <a:solidFill>
                            <a:srgbClr val="000000"/>
                          </a:solidFill>
                          <a:effectLst/>
                          <a:latin typeface="Calibri"/>
                        </a:rPr>
                        <a:t>188.0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104.8</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417">
                <a:tc>
                  <a:txBody>
                    <a:bodyPr/>
                    <a:lstStyle/>
                    <a:p>
                      <a:pPr algn="l" fontAlgn="b"/>
                      <a:endParaRPr lang="en-US" sz="1200" b="0" i="0" u="none" strike="noStrike">
                        <a:solidFill>
                          <a:srgbClr val="000000"/>
                        </a:solidFill>
                        <a:effectLst/>
                        <a:latin typeface="Calibri"/>
                      </a:endParaRPr>
                    </a:p>
                  </a:txBody>
                  <a:tcPr marL="9018" marR="9018" marT="901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018" marR="9018" marT="901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018" marR="9018" marT="901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018" marR="9018" marT="901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018" marR="9018" marT="901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018" marR="9018" marT="901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018" marR="9018" marT="901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018" marR="9018" marT="901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018" marR="9018" marT="901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018" marR="9018" marT="901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018" marR="9018" marT="901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018" marR="9018" marT="901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9018" marR="9018" marT="901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417">
                <a:tc>
                  <a:txBody>
                    <a:bodyPr/>
                    <a:lstStyle/>
                    <a:p>
                      <a:pPr algn="r" fontAlgn="b"/>
                      <a:r>
                        <a:rPr lang="en-US" sz="1200" b="0" i="0" u="none" strike="noStrike">
                          <a:solidFill>
                            <a:srgbClr val="000000"/>
                          </a:solidFill>
                          <a:effectLst/>
                          <a:latin typeface="Calibri"/>
                        </a:rPr>
                        <a:t>8</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2.6</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6.1</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114.6</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66.1</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18.4</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9C0006"/>
                          </a:solidFill>
                          <a:effectLst/>
                          <a:latin typeface="Calibri"/>
                        </a:rPr>
                        <a:t>Yes</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168.0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52.0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201417">
                <a:tc>
                  <a:txBody>
                    <a:bodyPr/>
                    <a:lstStyle/>
                    <a:p>
                      <a:pPr algn="r" fontAlgn="b"/>
                      <a:r>
                        <a:rPr lang="en-US" sz="1200" b="0" i="0" u="none" strike="noStrike">
                          <a:solidFill>
                            <a:srgbClr val="000000"/>
                          </a:solidFill>
                          <a:effectLst/>
                          <a:latin typeface="Calibri"/>
                        </a:rPr>
                        <a:t>8</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4.8</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116.8</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66.5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18.6</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9C0006"/>
                          </a:solidFill>
                          <a:effectLst/>
                          <a:latin typeface="Calibri"/>
                        </a:rPr>
                        <a:t>Yes</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169.0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53.0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201417">
                <a:tc>
                  <a:txBody>
                    <a:bodyPr/>
                    <a:lstStyle/>
                    <a:p>
                      <a:pPr algn="r" fontAlgn="b"/>
                      <a:r>
                        <a:rPr lang="en-US" sz="1200" b="0" i="0" u="none" strike="noStrike">
                          <a:solidFill>
                            <a:srgbClr val="000000"/>
                          </a:solidFill>
                          <a:effectLst/>
                          <a:latin typeface="Calibri"/>
                        </a:rPr>
                        <a:t>8</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11.5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123.5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63.0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21.9</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9C0006"/>
                          </a:solidFill>
                          <a:effectLst/>
                          <a:latin typeface="Calibri"/>
                        </a:rPr>
                        <a:t>Yes</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160.0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56.0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201417">
                <a:tc>
                  <a:txBody>
                    <a:bodyPr/>
                    <a:lstStyle/>
                    <a:p>
                      <a:pPr algn="r" fontAlgn="b"/>
                      <a:r>
                        <a:rPr lang="en-US" sz="1200" b="0" i="0" u="none" strike="noStrike">
                          <a:solidFill>
                            <a:srgbClr val="000000"/>
                          </a:solidFill>
                          <a:effectLst/>
                          <a:latin typeface="Calibri"/>
                        </a:rPr>
                        <a:t>9</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1.9</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127.9</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62.2</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23.2</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9C0006"/>
                          </a:solidFill>
                          <a:effectLst/>
                          <a:latin typeface="Calibri"/>
                        </a:rPr>
                        <a:t>Yes</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158.0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58.0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201417">
                <a:tc>
                  <a:txBody>
                    <a:bodyPr/>
                    <a:lstStyle/>
                    <a:p>
                      <a:pPr algn="r" fontAlgn="b"/>
                      <a:r>
                        <a:rPr lang="en-US" sz="1200" b="0" i="0" u="none" strike="noStrike">
                          <a:solidFill>
                            <a:srgbClr val="000000"/>
                          </a:solidFill>
                          <a:effectLst/>
                          <a:latin typeface="Calibri"/>
                        </a:rPr>
                        <a:t>9</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6.3</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132.3</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61.4</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24.7</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9C0006"/>
                          </a:solidFill>
                          <a:effectLst/>
                          <a:latin typeface="Calibri"/>
                        </a:rPr>
                        <a:t>Yes</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60.0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201417">
                <a:tc>
                  <a:txBody>
                    <a:bodyPr/>
                    <a:lstStyle/>
                    <a:p>
                      <a:pPr algn="r" fontAlgn="b"/>
                      <a:r>
                        <a:rPr lang="en-US" sz="1200" b="0" i="0" u="none" strike="noStrike">
                          <a:solidFill>
                            <a:srgbClr val="000000"/>
                          </a:solidFill>
                          <a:effectLst/>
                          <a:latin typeface="Calibri"/>
                        </a:rPr>
                        <a:t>9</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10.7</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0.6</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136.7</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60.6</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26.1</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9C0006"/>
                          </a:solidFill>
                          <a:effectLst/>
                          <a:latin typeface="Calibri"/>
                        </a:rPr>
                        <a:t>Yes</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r" fontAlgn="b"/>
                      <a:r>
                        <a:rPr lang="en-US" sz="1200" b="0" i="0" u="none" strike="noStrike">
                          <a:solidFill>
                            <a:srgbClr val="000000"/>
                          </a:solidFill>
                          <a:effectLst/>
                          <a:latin typeface="Calibri"/>
                        </a:rPr>
                        <a:t>154.0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62.0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201417">
                <a:tc>
                  <a:txBody>
                    <a:bodyPr/>
                    <a:lstStyle/>
                    <a:p>
                      <a:pPr algn="r" fontAlgn="b"/>
                      <a:r>
                        <a:rPr lang="en-US" sz="1200" b="0" i="0" u="none" strike="noStrike">
                          <a:solidFill>
                            <a:srgbClr val="000000"/>
                          </a:solidFill>
                          <a:effectLst/>
                          <a:latin typeface="Calibri"/>
                        </a:rPr>
                        <a:t>10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1.1</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11.8</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141.1</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59.8</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27.7</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9C0006"/>
                          </a:solidFill>
                          <a:effectLst/>
                          <a:latin typeface="Calibri"/>
                        </a:rPr>
                        <a:t>Yes</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r" fontAlgn="b"/>
                      <a:r>
                        <a:rPr lang="en-US" sz="1200" b="0" i="0" u="none" strike="noStrike">
                          <a:solidFill>
                            <a:srgbClr val="000000"/>
                          </a:solidFill>
                          <a:effectLst/>
                          <a:latin typeface="Calibri"/>
                        </a:rPr>
                        <a:t>152.0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64.0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201417">
                <a:tc>
                  <a:txBody>
                    <a:bodyPr/>
                    <a:lstStyle/>
                    <a:p>
                      <a:pPr algn="r" fontAlgn="b"/>
                      <a:r>
                        <a:rPr lang="en-US" sz="1200" b="0" i="0" u="none" strike="noStrike">
                          <a:solidFill>
                            <a:srgbClr val="000000"/>
                          </a:solidFill>
                          <a:effectLst/>
                          <a:latin typeface="Calibri"/>
                        </a:rPr>
                        <a:t>10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7.7</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11.1</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147.7</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59.1</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29.8</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9C0006"/>
                          </a:solidFill>
                          <a:effectLst/>
                          <a:latin typeface="Calibri"/>
                        </a:rPr>
                        <a:t>Yes</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r" fontAlgn="b"/>
                      <a:r>
                        <a:rPr lang="en-US" sz="1200" b="0" i="0" u="none" strike="noStrike">
                          <a:solidFill>
                            <a:srgbClr val="000000"/>
                          </a:solidFill>
                          <a:effectLst/>
                          <a:latin typeface="Calibri"/>
                        </a:rPr>
                        <a:t>150.0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67.0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201417">
                <a:tc>
                  <a:txBody>
                    <a:bodyPr/>
                    <a:lstStyle/>
                    <a:p>
                      <a:pPr algn="r" fontAlgn="b"/>
                      <a:r>
                        <a:rPr lang="en-US" sz="1200" b="0" i="0" u="none" strike="noStrike">
                          <a:solidFill>
                            <a:srgbClr val="000000"/>
                          </a:solidFill>
                          <a:effectLst/>
                          <a:latin typeface="Calibri"/>
                        </a:rPr>
                        <a:t>10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10.3</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145.5</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58.3</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30.1</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9C0006"/>
                          </a:solidFill>
                          <a:effectLst/>
                          <a:latin typeface="Calibri"/>
                        </a:rPr>
                        <a:t>Yes</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No</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148.0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dirty="0">
                          <a:solidFill>
                            <a:srgbClr val="000000"/>
                          </a:solidFill>
                          <a:effectLst/>
                          <a:latin typeface="Calibri"/>
                        </a:rPr>
                        <a:t>66.0</a:t>
                      </a:r>
                    </a:p>
                  </a:txBody>
                  <a:tcPr marL="9018" marR="9018" marT="90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bl>
          </a:graphicData>
        </a:graphic>
      </p:graphicFrame>
    </p:spTree>
    <p:extLst>
      <p:ext uri="{BB962C8B-B14F-4D97-AF65-F5344CB8AC3E}">
        <p14:creationId xmlns:p14="http://schemas.microsoft.com/office/powerpoint/2010/main" val="3252361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Test Plan (Incomplete)</a:t>
            </a:r>
            <a:endParaRPr lang="en-GB" dirty="0"/>
          </a:p>
        </p:txBody>
      </p:sp>
      <p:graphicFrame>
        <p:nvGraphicFramePr>
          <p:cNvPr id="3" name="Table 2"/>
          <p:cNvGraphicFramePr>
            <a:graphicFrameLocks noGrp="1"/>
          </p:cNvGraphicFramePr>
          <p:nvPr>
            <p:extLst>
              <p:ext uri="{D42A27DB-BD31-4B8C-83A1-F6EECF244321}">
                <p14:modId xmlns:p14="http://schemas.microsoft.com/office/powerpoint/2010/main" val="1982806297"/>
              </p:ext>
            </p:extLst>
          </p:nvPr>
        </p:nvGraphicFramePr>
        <p:xfrm>
          <a:off x="762000" y="1397000"/>
          <a:ext cx="8202488" cy="4297679"/>
        </p:xfrm>
        <a:graphic>
          <a:graphicData uri="http://schemas.openxmlformats.org/drawingml/2006/table">
            <a:tbl>
              <a:tblPr firstRow="1" bandRow="1">
                <a:tableStyleId>{9D7B26C5-4107-4FEC-AEDC-1716B250A1EF}</a:tableStyleId>
              </a:tblPr>
              <a:tblGrid>
                <a:gridCol w="897047"/>
                <a:gridCol w="1976849"/>
                <a:gridCol w="1800200"/>
                <a:gridCol w="2160240"/>
                <a:gridCol w="1368152"/>
              </a:tblGrid>
              <a:tr h="370840">
                <a:tc>
                  <a:txBody>
                    <a:bodyPr/>
                    <a:lstStyle/>
                    <a:p>
                      <a:pPr algn="ctr"/>
                      <a:r>
                        <a:rPr lang="en-GB" sz="2800" dirty="0" smtClean="0"/>
                        <a:t>Test</a:t>
                      </a:r>
                      <a:endParaRPr lang="en-GB" sz="2800" dirty="0"/>
                    </a:p>
                  </a:txBody>
                  <a:tcPr/>
                </a:tc>
                <a:tc>
                  <a:txBody>
                    <a:bodyPr/>
                    <a:lstStyle/>
                    <a:p>
                      <a:pPr algn="ctr"/>
                      <a:r>
                        <a:rPr lang="en-GB" sz="2800" dirty="0" smtClean="0"/>
                        <a:t>Data</a:t>
                      </a:r>
                      <a:endParaRPr lang="en-GB" sz="2800" dirty="0"/>
                    </a:p>
                  </a:txBody>
                  <a:tcPr/>
                </a:tc>
                <a:tc>
                  <a:txBody>
                    <a:bodyPr/>
                    <a:lstStyle/>
                    <a:p>
                      <a:pPr algn="ctr"/>
                      <a:r>
                        <a:rPr lang="en-GB" sz="2800" dirty="0" smtClean="0"/>
                        <a:t>Reason</a:t>
                      </a:r>
                      <a:endParaRPr lang="en-GB" sz="2800" dirty="0"/>
                    </a:p>
                  </a:txBody>
                  <a:tcPr/>
                </a:tc>
                <a:tc>
                  <a:txBody>
                    <a:bodyPr/>
                    <a:lstStyle/>
                    <a:p>
                      <a:pPr algn="ctr"/>
                      <a:r>
                        <a:rPr lang="en-GB" sz="2800" dirty="0" smtClean="0"/>
                        <a:t>Expected</a:t>
                      </a:r>
                      <a:endParaRPr lang="en-GB" sz="2800" dirty="0"/>
                    </a:p>
                  </a:txBody>
                  <a:tcPr/>
                </a:tc>
                <a:tc>
                  <a:txBody>
                    <a:bodyPr/>
                    <a:lstStyle/>
                    <a:p>
                      <a:pPr algn="ctr"/>
                      <a:r>
                        <a:rPr lang="en-GB" sz="2800" dirty="0" smtClean="0"/>
                        <a:t>Result</a:t>
                      </a:r>
                      <a:endParaRPr lang="en-GB" sz="2800" dirty="0"/>
                    </a:p>
                  </a:txBody>
                  <a:tcPr/>
                </a:tc>
              </a:tr>
              <a:tr h="370840">
                <a:tc>
                  <a:txBody>
                    <a:bodyPr/>
                    <a:lstStyle/>
                    <a:p>
                      <a:pPr algn="ctr"/>
                      <a:r>
                        <a:rPr lang="en-GB" sz="2800" dirty="0" smtClean="0"/>
                        <a:t>1</a:t>
                      </a:r>
                      <a:endParaRPr lang="en-GB" sz="2800" dirty="0"/>
                    </a:p>
                  </a:txBody>
                  <a:tcPr/>
                </a:tc>
                <a:tc>
                  <a:txBody>
                    <a:bodyPr/>
                    <a:lstStyle/>
                    <a:p>
                      <a:r>
                        <a:rPr lang="en-GB" sz="2800" dirty="0" smtClean="0"/>
                        <a:t>5ft,7in </a:t>
                      </a:r>
                    </a:p>
                    <a:p>
                      <a:r>
                        <a:rPr lang="en-GB" sz="2800" dirty="0" smtClean="0"/>
                        <a:t>8st,6lb</a:t>
                      </a:r>
                      <a:endParaRPr lang="en-GB" sz="2800" dirty="0"/>
                    </a:p>
                  </a:txBody>
                  <a:tcPr/>
                </a:tc>
                <a:tc>
                  <a:txBody>
                    <a:bodyPr/>
                    <a:lstStyle/>
                    <a:p>
                      <a:r>
                        <a:rPr lang="en-GB" sz="2800" dirty="0" smtClean="0"/>
                        <a:t>Imperial</a:t>
                      </a:r>
                    </a:p>
                    <a:p>
                      <a:r>
                        <a:rPr lang="en-GB" sz="2800" dirty="0" smtClean="0"/>
                        <a:t>In</a:t>
                      </a:r>
                      <a:r>
                        <a:rPr lang="en-GB" sz="2800" baseline="0" dirty="0" smtClean="0"/>
                        <a:t> range</a:t>
                      </a:r>
                      <a:endParaRPr lang="en-GB" sz="2800" dirty="0"/>
                    </a:p>
                  </a:txBody>
                  <a:tcPr/>
                </a:tc>
                <a:tc>
                  <a:txBody>
                    <a:bodyPr/>
                    <a:lstStyle/>
                    <a:p>
                      <a:r>
                        <a:rPr lang="en-GB" sz="2800" dirty="0" smtClean="0"/>
                        <a:t>BMI 18.5</a:t>
                      </a:r>
                    </a:p>
                    <a:p>
                      <a:r>
                        <a:rPr lang="en-GB" sz="2800" dirty="0" smtClean="0"/>
                        <a:t>Underweight</a:t>
                      </a:r>
                      <a:endParaRPr lang="en-GB" sz="2800" dirty="0"/>
                    </a:p>
                  </a:txBody>
                  <a:tcPr/>
                </a:tc>
                <a:tc>
                  <a:txBody>
                    <a:bodyPr/>
                    <a:lstStyle/>
                    <a:p>
                      <a:endParaRPr lang="en-GB" sz="2800"/>
                    </a:p>
                  </a:txBody>
                  <a:tcPr/>
                </a:tc>
              </a:tr>
              <a:tr h="370840">
                <a:tc>
                  <a:txBody>
                    <a:bodyPr/>
                    <a:lstStyle/>
                    <a:p>
                      <a:pPr algn="ctr"/>
                      <a:r>
                        <a:rPr lang="en-GB" sz="2800" dirty="0" smtClean="0"/>
                        <a:t>2</a:t>
                      </a:r>
                      <a:endParaRPr lang="en-GB" sz="2800" dirty="0"/>
                    </a:p>
                  </a:txBody>
                  <a:tcPr/>
                </a:tc>
                <a:tc>
                  <a:txBody>
                    <a:bodyPr/>
                    <a:lstStyle/>
                    <a:p>
                      <a:r>
                        <a:rPr lang="en-GB" sz="2800" dirty="0" smtClean="0"/>
                        <a:t>5ft, 4in</a:t>
                      </a:r>
                    </a:p>
                    <a:p>
                      <a:r>
                        <a:rPr lang="en-GB" sz="2800" dirty="0" smtClean="0"/>
                        <a:t>11st, 7lb</a:t>
                      </a:r>
                      <a:endParaRPr lang="en-GB" sz="2800" dirty="0"/>
                    </a:p>
                  </a:txBody>
                  <a:tcPr/>
                </a:tc>
                <a:tc>
                  <a:txBody>
                    <a:bodyPr/>
                    <a:lstStyle/>
                    <a:p>
                      <a:r>
                        <a:rPr lang="en-GB" sz="2800" dirty="0" smtClean="0"/>
                        <a:t>Imperial</a:t>
                      </a:r>
                    </a:p>
                    <a:p>
                      <a:r>
                        <a:rPr lang="en-GB" sz="2800" dirty="0" smtClean="0"/>
                        <a:t>In range</a:t>
                      </a:r>
                      <a:endParaRPr lang="en-GB" sz="2800" dirty="0"/>
                    </a:p>
                  </a:txBody>
                  <a:tcPr/>
                </a:tc>
                <a:tc>
                  <a:txBody>
                    <a:bodyPr/>
                    <a:lstStyle/>
                    <a:p>
                      <a:r>
                        <a:rPr lang="en-GB" sz="2800" dirty="0" smtClean="0"/>
                        <a:t>BMI 30.0</a:t>
                      </a:r>
                    </a:p>
                    <a:p>
                      <a:r>
                        <a:rPr lang="en-GB" sz="2800" dirty="0" smtClean="0"/>
                        <a:t>Obese</a:t>
                      </a:r>
                      <a:endParaRPr lang="en-GB" sz="2800" dirty="0"/>
                    </a:p>
                  </a:txBody>
                  <a:tcPr/>
                </a:tc>
                <a:tc>
                  <a:txBody>
                    <a:bodyPr/>
                    <a:lstStyle/>
                    <a:p>
                      <a:endParaRPr lang="en-GB" sz="2800"/>
                    </a:p>
                  </a:txBody>
                  <a:tcPr/>
                </a:tc>
              </a:tr>
              <a:tr h="370840">
                <a:tc>
                  <a:txBody>
                    <a:bodyPr/>
                    <a:lstStyle/>
                    <a:p>
                      <a:pPr algn="ctr"/>
                      <a:r>
                        <a:rPr lang="en-GB" sz="2800" dirty="0" smtClean="0"/>
                        <a:t>3</a:t>
                      </a:r>
                      <a:endParaRPr lang="en-GB" sz="2800" dirty="0"/>
                    </a:p>
                  </a:txBody>
                  <a:tcPr/>
                </a:tc>
                <a:tc>
                  <a:txBody>
                    <a:bodyPr/>
                    <a:lstStyle/>
                    <a:p>
                      <a:r>
                        <a:rPr lang="en-GB" sz="2800" dirty="0" smtClean="0"/>
                        <a:t>160cm, 56 Kg</a:t>
                      </a:r>
                      <a:endParaRPr lang="en-GB" sz="2800" dirty="0"/>
                    </a:p>
                  </a:txBody>
                  <a:tcPr/>
                </a:tc>
                <a:tc>
                  <a:txBody>
                    <a:bodyPr/>
                    <a:lstStyle/>
                    <a:p>
                      <a:r>
                        <a:rPr lang="en-GB" sz="2800" dirty="0" smtClean="0"/>
                        <a:t>Metric</a:t>
                      </a:r>
                      <a:br>
                        <a:rPr lang="en-GB" sz="2800" dirty="0" smtClean="0"/>
                      </a:br>
                      <a:r>
                        <a:rPr lang="en-GB" sz="2800" dirty="0" smtClean="0"/>
                        <a:t>In range</a:t>
                      </a:r>
                      <a:endParaRPr lang="en-GB" sz="2800" dirty="0"/>
                    </a:p>
                  </a:txBody>
                  <a:tcPr/>
                </a:tc>
                <a:tc>
                  <a:txBody>
                    <a:bodyPr/>
                    <a:lstStyle/>
                    <a:p>
                      <a:r>
                        <a:rPr lang="en-GB" sz="2800" dirty="0" smtClean="0"/>
                        <a:t>BMI 21.9</a:t>
                      </a:r>
                      <a:br>
                        <a:rPr lang="en-GB" sz="2800" dirty="0" smtClean="0"/>
                      </a:br>
                      <a:r>
                        <a:rPr lang="en-GB" sz="2800" dirty="0" smtClean="0"/>
                        <a:t>Normal</a:t>
                      </a:r>
                      <a:endParaRPr lang="en-GB" sz="2800" dirty="0"/>
                    </a:p>
                  </a:txBody>
                  <a:tcPr/>
                </a:tc>
                <a:tc>
                  <a:txBody>
                    <a:bodyPr/>
                    <a:lstStyle/>
                    <a:p>
                      <a:endParaRPr lang="en-GB" sz="2800"/>
                    </a:p>
                  </a:txBody>
                  <a:tcPr/>
                </a:tc>
              </a:tr>
              <a:tr h="370840">
                <a:tc>
                  <a:txBody>
                    <a:bodyPr/>
                    <a:lstStyle/>
                    <a:p>
                      <a:pPr algn="ctr"/>
                      <a:r>
                        <a:rPr lang="en-GB" sz="2800" dirty="0" smtClean="0"/>
                        <a:t>4</a:t>
                      </a:r>
                      <a:endParaRPr lang="en-GB" sz="2800" dirty="0"/>
                    </a:p>
                  </a:txBody>
                  <a:tcPr/>
                </a:tc>
                <a:tc>
                  <a:txBody>
                    <a:bodyPr/>
                    <a:lstStyle/>
                    <a:p>
                      <a:r>
                        <a:rPr lang="en-GB" sz="2800" dirty="0" smtClean="0"/>
                        <a:t>300 cm, 56 Kg</a:t>
                      </a:r>
                      <a:endParaRPr lang="en-GB" sz="2800" dirty="0"/>
                    </a:p>
                  </a:txBody>
                  <a:tcPr/>
                </a:tc>
                <a:tc>
                  <a:txBody>
                    <a:bodyPr/>
                    <a:lstStyle/>
                    <a:p>
                      <a:r>
                        <a:rPr lang="en-GB" sz="2800" dirty="0" smtClean="0"/>
                        <a:t>Height too large</a:t>
                      </a:r>
                      <a:endParaRPr lang="en-GB" sz="2800" dirty="0"/>
                    </a:p>
                  </a:txBody>
                  <a:tcPr/>
                </a:tc>
                <a:tc>
                  <a:txBody>
                    <a:bodyPr/>
                    <a:lstStyle/>
                    <a:p>
                      <a:r>
                        <a:rPr lang="en-GB" sz="2800" dirty="0" smtClean="0"/>
                        <a:t>N/A</a:t>
                      </a:r>
                      <a:endParaRPr lang="en-GB" sz="2800" dirty="0"/>
                    </a:p>
                  </a:txBody>
                  <a:tcPr/>
                </a:tc>
                <a:tc>
                  <a:txBody>
                    <a:bodyPr/>
                    <a:lstStyle/>
                    <a:p>
                      <a:endParaRPr lang="en-GB" sz="2800" dirty="0"/>
                    </a:p>
                  </a:txBody>
                  <a:tcPr/>
                </a:tc>
              </a:tr>
            </a:tbl>
          </a:graphicData>
        </a:graphic>
      </p:graphicFrame>
    </p:spTree>
    <p:extLst>
      <p:ext uri="{BB962C8B-B14F-4D97-AF65-F5344CB8AC3E}">
        <p14:creationId xmlns:p14="http://schemas.microsoft.com/office/powerpoint/2010/main" val="19630914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GB" smtClean="0"/>
              <a:t>Summary</a:t>
            </a:r>
            <a:endParaRPr lang="en-GB"/>
          </a:p>
        </p:txBody>
      </p:sp>
      <p:sp>
        <p:nvSpPr>
          <p:cNvPr id="15362" name="Content Placeholder 2"/>
          <p:cNvSpPr>
            <a:spLocks noGrp="1"/>
          </p:cNvSpPr>
          <p:nvPr>
            <p:ph idx="1"/>
          </p:nvPr>
        </p:nvSpPr>
        <p:spPr/>
        <p:txBody>
          <a:bodyPr/>
          <a:lstStyle/>
          <a:p>
            <a:r>
              <a:rPr lang="en-GB" dirty="0" smtClean="0"/>
              <a:t>Technique and process</a:t>
            </a:r>
          </a:p>
          <a:p>
            <a:r>
              <a:rPr lang="en-GB" smtClean="0"/>
              <a:t>Expected </a:t>
            </a:r>
            <a:r>
              <a:rPr lang="en-GB" dirty="0" smtClean="0"/>
              <a:t>to </a:t>
            </a:r>
            <a:r>
              <a:rPr lang="en-GB" smtClean="0"/>
              <a:t>be used</a:t>
            </a:r>
            <a:endParaRPr lang="en-GB" dirty="0" smtClean="0"/>
          </a:p>
        </p:txBody>
      </p:sp>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Newsprint.thmx</Template>
  <TotalTime>3635</TotalTime>
  <Words>904</Words>
  <Application>Microsoft Macintosh PowerPoint</Application>
  <PresentationFormat>On-screen Show (4:3)</PresentationFormat>
  <Paragraphs>434</Paragraphs>
  <Slides>16</Slides>
  <Notes>0</Notes>
  <HiddenSlides>0</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16</vt:i4>
      </vt:variant>
    </vt:vector>
  </HeadingPairs>
  <TitlesOfParts>
    <vt:vector size="17" baseType="lpstr">
      <vt:lpstr>Newsprint</vt:lpstr>
      <vt:lpstr>Programming for GCSE Topic 6.2: Testing</vt:lpstr>
      <vt:lpstr>Aims</vt:lpstr>
      <vt:lpstr>Principles of Testing</vt:lpstr>
      <vt:lpstr>Test Case</vt:lpstr>
      <vt:lpstr>Test Data</vt:lpstr>
      <vt:lpstr>Boundary Values</vt:lpstr>
      <vt:lpstr>Test Plan / Evidence</vt:lpstr>
      <vt:lpstr>GCSE Syllabus – OCR Specification </vt:lpstr>
      <vt:lpstr>Teaching Issue</vt:lpstr>
      <vt:lpstr>Bug List - Example</vt:lpstr>
      <vt:lpstr>Example</vt:lpstr>
      <vt:lpstr>OCR Unit 3 Task A Example</vt:lpstr>
      <vt:lpstr>Analysis</vt:lpstr>
      <vt:lpstr>Test Data (Spreadsheet)</vt:lpstr>
      <vt:lpstr>Test Plan (Incomplete)</vt:lpstr>
      <vt:lpstr>Summary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for GCSE</dc:title>
  <dc:creator>William Marsh</dc:creator>
  <cp:lastModifiedBy>Nicola Plant</cp:lastModifiedBy>
  <cp:revision>74</cp:revision>
  <dcterms:created xsi:type="dcterms:W3CDTF">2012-04-25T07:26:20Z</dcterms:created>
  <dcterms:modified xsi:type="dcterms:W3CDTF">2014-05-01T19:04:45Z</dcterms:modified>
</cp:coreProperties>
</file>