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39" r:id="rId2"/>
    <p:sldId id="302" r:id="rId3"/>
    <p:sldId id="320" r:id="rId4"/>
    <p:sldId id="281" r:id="rId5"/>
    <p:sldId id="308" r:id="rId6"/>
    <p:sldId id="323" r:id="rId7"/>
    <p:sldId id="324" r:id="rId8"/>
    <p:sldId id="325" r:id="rId9"/>
    <p:sldId id="326" r:id="rId10"/>
    <p:sldId id="333" r:id="rId11"/>
    <p:sldId id="334" r:id="rId12"/>
    <p:sldId id="335" r:id="rId13"/>
    <p:sldId id="336" r:id="rId14"/>
    <p:sldId id="321" r:id="rId15"/>
    <p:sldId id="332" r:id="rId16"/>
    <p:sldId id="327" r:id="rId17"/>
    <p:sldId id="329" r:id="rId18"/>
    <p:sldId id="328" r:id="rId19"/>
    <p:sldId id="330" r:id="rId20"/>
    <p:sldId id="322" r:id="rId21"/>
    <p:sldId id="331" r:id="rId22"/>
    <p:sldId id="317" r:id="rId23"/>
    <p:sldId id="338" r:id="rId24"/>
    <p:sldId id="337" r:id="rId25"/>
    <p:sldId id="318" r:id="rId26"/>
    <p:sldId id="280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1" autoAdjust="0"/>
    <p:restoredTop sz="94660"/>
  </p:normalViewPr>
  <p:slideViewPr>
    <p:cSldViewPr snapToObjects="1">
      <p:cViewPr varScale="1">
        <p:scale>
          <a:sx n="55" d="100"/>
          <a:sy n="55" d="100"/>
        </p:scale>
        <p:origin x="-44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4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6.1: Lists (Arrays) and For Loop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223405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029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Array in Python – the issues</a:t>
            </a:r>
          </a:p>
          <a:p>
            <a:r>
              <a:rPr lang="en-GB" dirty="0" smtClean="0"/>
              <a:t>Lists – behaviour that is like an array</a:t>
            </a:r>
          </a:p>
          <a:p>
            <a:pPr lvl="1"/>
            <a:r>
              <a:rPr lang="en-GB" dirty="0" smtClean="0"/>
              <a:t>Looping through a list</a:t>
            </a:r>
          </a:p>
          <a:p>
            <a:r>
              <a:rPr lang="en-GB" dirty="0" smtClean="0"/>
              <a:t>Lists – other behaviour</a:t>
            </a:r>
          </a:p>
          <a:p>
            <a:r>
              <a:rPr lang="en-GB" dirty="0" smtClean="0"/>
              <a:t>For loops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Arrays in Python – The Issue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Python does not have arrays</a:t>
            </a:r>
          </a:p>
          <a:p>
            <a:pPr lvl="1"/>
            <a:r>
              <a:rPr lang="en-GB" dirty="0" smtClean="0"/>
              <a:t>(A slight simplification)</a:t>
            </a:r>
          </a:p>
          <a:p>
            <a:r>
              <a:rPr lang="en-GB" dirty="0" smtClean="0"/>
              <a:t>There are two alternatives</a:t>
            </a:r>
          </a:p>
          <a:p>
            <a:pPr lvl="1"/>
            <a:r>
              <a:rPr lang="en-GB" dirty="0" smtClean="0"/>
              <a:t>Lists</a:t>
            </a:r>
          </a:p>
          <a:p>
            <a:pPr lvl="1"/>
            <a:r>
              <a:rPr lang="en-GB" dirty="0" smtClean="0"/>
              <a:t>Dictionaries</a:t>
            </a:r>
          </a:p>
          <a:p>
            <a:pPr lvl="1"/>
            <a:r>
              <a:rPr lang="en-GB" dirty="0" smtClean="0"/>
              <a:t>Both are more flexible than ‘ordinary’ arrays</a:t>
            </a:r>
          </a:p>
          <a:p>
            <a:r>
              <a:rPr lang="en-GB" dirty="0" smtClean="0"/>
              <a:t>Lists</a:t>
            </a:r>
          </a:p>
          <a:p>
            <a:pPr lvl="1"/>
            <a:r>
              <a:rPr lang="en-GB" dirty="0" smtClean="0"/>
              <a:t>Simpler</a:t>
            </a:r>
          </a:p>
          <a:p>
            <a:pPr lvl="1"/>
            <a:r>
              <a:rPr lang="en-GB" dirty="0" smtClean="0"/>
              <a:t>'Array-like' behaviour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6405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Big Idea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A variable can have a value that combines many values. You can: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Extract one value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Update </a:t>
            </a:r>
            <a:r>
              <a:rPr lang="en-GB" u="sng" dirty="0" smtClean="0">
                <a:latin typeface="Tahoma" charset="0"/>
                <a:cs typeface="Bitstream Vera Sans" charset="0"/>
              </a:rPr>
              <a:t>part of</a:t>
            </a:r>
            <a:r>
              <a:rPr lang="en-GB" dirty="0" smtClean="0">
                <a:latin typeface="Tahoma" charset="0"/>
                <a:cs typeface="Bitstream Vera Sans" charset="0"/>
              </a:rPr>
              <a:t> the variable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This idea is essential for representing complex data in programs e.g.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A song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An image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A map 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Array Behaviour of Lists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‘Simple’ Arrays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412776"/>
            <a:ext cx="7620000" cy="4608512"/>
          </a:xfrm>
        </p:spPr>
        <p:txBody>
          <a:bodyPr/>
          <a:lstStyle/>
          <a:p>
            <a:r>
              <a:rPr lang="en-GB" dirty="0" smtClean="0"/>
              <a:t>Size (length) is fixed</a:t>
            </a:r>
          </a:p>
          <a:p>
            <a:pPr lvl="1"/>
            <a:r>
              <a:rPr lang="en-GB" dirty="0" smtClean="0"/>
              <a:t>When you start using it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Can</a:t>
            </a:r>
          </a:p>
          <a:p>
            <a:pPr lvl="1"/>
            <a:r>
              <a:rPr lang="en-GB" dirty="0" smtClean="0"/>
              <a:t>Select (i.e. index) one entry</a:t>
            </a:r>
          </a:p>
          <a:p>
            <a:pPr lvl="1"/>
            <a:r>
              <a:rPr lang="en-GB" dirty="0" smtClean="0"/>
              <a:t>Update one entry</a:t>
            </a:r>
          </a:p>
          <a:p>
            <a:pPr lvl="1"/>
            <a:endParaRPr lang="en-GB" dirty="0"/>
          </a:p>
          <a:p>
            <a:r>
              <a:rPr lang="en-GB" dirty="0" smtClean="0"/>
              <a:t>Cannot</a:t>
            </a:r>
          </a:p>
          <a:p>
            <a:pPr lvl="1"/>
            <a:r>
              <a:rPr lang="en-GB" dirty="0" smtClean="0"/>
              <a:t>Add an extra entry to the start/end</a:t>
            </a:r>
          </a:p>
          <a:p>
            <a:pPr lvl="1"/>
            <a:r>
              <a:rPr lang="en-GB" dirty="0" smtClean="0"/>
              <a:t>Insert/remove item from middle</a:t>
            </a:r>
          </a:p>
        </p:txBody>
      </p:sp>
    </p:spTree>
    <p:extLst>
      <p:ext uri="{BB962C8B-B14F-4D97-AF65-F5344CB8AC3E}">
        <p14:creationId xmlns:p14="http://schemas.microsoft.com/office/powerpoint/2010/main" val="2617786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Index Into An Array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584201"/>
          </a:xfrm>
        </p:spPr>
        <p:txBody>
          <a:bodyPr/>
          <a:lstStyle/>
          <a:p>
            <a:r>
              <a:rPr lang="en-GB" dirty="0" smtClean="0"/>
              <a:t>Select an entry from the array</a:t>
            </a:r>
          </a:p>
          <a:p>
            <a:pPr lvl="1"/>
            <a:r>
              <a:rPr lang="en-GB" dirty="0" smtClean="0"/>
              <a:t>Numbered from [0]</a:t>
            </a:r>
          </a:p>
          <a:p>
            <a:pPr lvl="1"/>
            <a:r>
              <a:rPr lang="en-GB" dirty="0" smtClean="0"/>
              <a:t>… up length - 1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464864" y="3201937"/>
            <a:ext cx="5571632" cy="35394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&gt;&gt;&gt; </a:t>
            </a:r>
            <a:r>
              <a:rPr lang="en-US" sz="2800" dirty="0" err="1">
                <a:latin typeface="Courier"/>
                <a:cs typeface="Courier"/>
              </a:rPr>
              <a:t>myl</a:t>
            </a:r>
            <a:r>
              <a:rPr lang="en-US" sz="2800" dirty="0">
                <a:latin typeface="Courier"/>
                <a:cs typeface="Courier"/>
              </a:rPr>
              <a:t> = [9,3,5,6,4,3,2]</a:t>
            </a:r>
          </a:p>
          <a:p>
            <a:r>
              <a:rPr lang="en-US" sz="2800" dirty="0" smtClean="0">
                <a:latin typeface="Courier"/>
                <a:cs typeface="Courier"/>
              </a:rPr>
              <a:t>&gt;</a:t>
            </a:r>
            <a:r>
              <a:rPr lang="en-US" sz="2800" dirty="0">
                <a:latin typeface="Courier"/>
                <a:cs typeface="Courier"/>
              </a:rPr>
              <a:t>&gt;&gt; </a:t>
            </a:r>
            <a:r>
              <a:rPr lang="en-US" sz="2800" dirty="0" err="1">
                <a:latin typeface="Courier"/>
                <a:cs typeface="Courier"/>
              </a:rPr>
              <a:t>myl</a:t>
            </a:r>
            <a:r>
              <a:rPr lang="en-US" sz="2800" dirty="0">
                <a:latin typeface="Courier"/>
                <a:cs typeface="Courier"/>
              </a:rPr>
              <a:t>[1]</a:t>
            </a:r>
          </a:p>
          <a:p>
            <a:r>
              <a:rPr lang="en-US" sz="2800" dirty="0">
                <a:latin typeface="Courier"/>
                <a:cs typeface="Courier"/>
              </a:rPr>
              <a:t>3</a:t>
            </a:r>
          </a:p>
          <a:p>
            <a:r>
              <a:rPr lang="en-US" sz="2800" dirty="0" smtClean="0">
                <a:latin typeface="Courier"/>
                <a:cs typeface="Courier"/>
              </a:rPr>
              <a:t>&gt;</a:t>
            </a:r>
            <a:r>
              <a:rPr lang="en-US" sz="2800" dirty="0">
                <a:latin typeface="Courier"/>
                <a:cs typeface="Courier"/>
              </a:rPr>
              <a:t>&gt;&gt; </a:t>
            </a:r>
            <a:r>
              <a:rPr lang="en-US" sz="2800" dirty="0" err="1">
                <a:latin typeface="Courier"/>
                <a:cs typeface="Courier"/>
              </a:rPr>
              <a:t>myl</a:t>
            </a:r>
            <a:r>
              <a:rPr lang="en-US" sz="2800" dirty="0">
                <a:latin typeface="Courier"/>
                <a:cs typeface="Courier"/>
              </a:rPr>
              <a:t>[0]</a:t>
            </a:r>
          </a:p>
          <a:p>
            <a:r>
              <a:rPr lang="en-US" sz="2800" dirty="0">
                <a:latin typeface="Courier"/>
                <a:cs typeface="Courier"/>
              </a:rPr>
              <a:t>9</a:t>
            </a:r>
          </a:p>
          <a:p>
            <a:r>
              <a:rPr lang="en-US" sz="2800" dirty="0">
                <a:latin typeface="Courier"/>
                <a:cs typeface="Courier"/>
              </a:rPr>
              <a:t>&gt;&gt;&gt; </a:t>
            </a:r>
            <a:r>
              <a:rPr lang="en-US" sz="2800" dirty="0" err="1">
                <a:latin typeface="Courier"/>
                <a:cs typeface="Courier"/>
              </a:rPr>
              <a:t>myl</a:t>
            </a:r>
            <a:r>
              <a:rPr lang="en-US" sz="2800" dirty="0">
                <a:latin typeface="Courier"/>
                <a:cs typeface="Courier"/>
              </a:rPr>
              <a:t>[3] + </a:t>
            </a:r>
            <a:r>
              <a:rPr lang="en-US" sz="2800" dirty="0" err="1">
                <a:latin typeface="Courier"/>
                <a:cs typeface="Courier"/>
              </a:rPr>
              <a:t>myl</a:t>
            </a:r>
            <a:r>
              <a:rPr lang="en-US" sz="2800" dirty="0">
                <a:latin typeface="Courier"/>
                <a:cs typeface="Courier"/>
              </a:rPr>
              <a:t>[5]</a:t>
            </a:r>
          </a:p>
          <a:p>
            <a:r>
              <a:rPr lang="en-US" sz="2800" dirty="0" smtClean="0">
                <a:latin typeface="Courier"/>
                <a:cs typeface="Courier"/>
              </a:rPr>
              <a:t>9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&gt;&gt;&gt; </a:t>
            </a:r>
            <a:endParaRPr lang="en-US" sz="2800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1963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Update An Entry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5250160" cy="5040585"/>
          </a:xfrm>
        </p:spPr>
        <p:txBody>
          <a:bodyPr/>
          <a:lstStyle/>
          <a:p>
            <a:r>
              <a:rPr lang="en-GB" dirty="0" smtClean="0"/>
              <a:t>Change an entry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New form of assignment</a:t>
            </a:r>
          </a:p>
          <a:p>
            <a:pPr lvl="1"/>
            <a:r>
              <a:rPr lang="en-GB" dirty="0" smtClean="0"/>
              <a:t>array[number] = ...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979712" y="2326228"/>
            <a:ext cx="6768752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sz="2800" dirty="0">
                <a:latin typeface="Courier"/>
                <a:cs typeface="Courier"/>
              </a:rPr>
              <a:t>&gt;&gt;&gt; myl</a:t>
            </a:r>
          </a:p>
          <a:p>
            <a:r>
              <a:rPr lang="cs-CZ" sz="2800" dirty="0">
                <a:latin typeface="Courier"/>
                <a:cs typeface="Courier"/>
              </a:rPr>
              <a:t>[9, 3, 6, 5, 4, 3, 2]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myl[3] = -1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myl[4] = myl[4] - 2</a:t>
            </a:r>
          </a:p>
          <a:p>
            <a:r>
              <a:rPr lang="cs-CZ" sz="2800" dirty="0">
                <a:latin typeface="Courier"/>
                <a:cs typeface="Courier"/>
              </a:rPr>
              <a:t>&gt;&gt;&gt; myl</a:t>
            </a:r>
          </a:p>
          <a:p>
            <a:r>
              <a:rPr lang="cs-CZ" sz="2800" dirty="0">
                <a:latin typeface="Courier"/>
                <a:cs typeface="Courier"/>
              </a:rPr>
              <a:t>[9, 3, 6, -1, 2, 3, 2]</a:t>
            </a:r>
            <a:endParaRPr lang="en-GB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437713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 – Swap?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720105"/>
          </a:xfrm>
        </p:spPr>
        <p:txBody>
          <a:bodyPr/>
          <a:lstStyle/>
          <a:p>
            <a:r>
              <a:rPr lang="en-GB" dirty="0" smtClean="0"/>
              <a:t>What is the list after this: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86000" y="2564904"/>
            <a:ext cx="5238328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sz="2800" dirty="0">
                <a:latin typeface="Courier"/>
                <a:cs typeface="Courier"/>
              </a:rPr>
              <a:t>&gt;&gt;&gt; myl</a:t>
            </a:r>
          </a:p>
          <a:p>
            <a:r>
              <a:rPr lang="cs-CZ" sz="2800" dirty="0">
                <a:latin typeface="Courier"/>
                <a:cs typeface="Courier"/>
              </a:rPr>
              <a:t>[9, 3, 5, 6, 4, 3, 2]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myl[2] = myl[3]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myl[3] = myl[2]</a:t>
            </a:r>
          </a:p>
          <a:p>
            <a:r>
              <a:rPr lang="cs-CZ" sz="2800" dirty="0">
                <a:latin typeface="Courier"/>
                <a:cs typeface="Courier"/>
              </a:rPr>
              <a:t>&gt;&gt;&gt; </a:t>
            </a:r>
            <a:r>
              <a:rPr lang="cs-CZ" sz="2800" dirty="0" smtClean="0">
                <a:latin typeface="Courier"/>
                <a:cs typeface="Courier"/>
              </a:rPr>
              <a:t>myl</a:t>
            </a:r>
          </a:p>
          <a:p>
            <a:r>
              <a:rPr lang="cs-CZ" sz="2800" dirty="0" smtClean="0">
                <a:latin typeface="Courier"/>
                <a:cs typeface="Courier"/>
              </a:rPr>
              <a:t>??????</a:t>
            </a:r>
            <a:endParaRPr lang="cs-CZ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78085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 – Swap?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720105"/>
          </a:xfrm>
        </p:spPr>
        <p:txBody>
          <a:bodyPr/>
          <a:lstStyle/>
          <a:p>
            <a:r>
              <a:rPr lang="en-GB" dirty="0" smtClean="0"/>
              <a:t>What is the list after this: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86000" y="2564904"/>
            <a:ext cx="5238328" cy="31085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sz="2800" dirty="0">
                <a:latin typeface="Courier"/>
                <a:cs typeface="Courier"/>
              </a:rPr>
              <a:t>&gt;&gt;&gt; myl</a:t>
            </a:r>
          </a:p>
          <a:p>
            <a:r>
              <a:rPr lang="cs-CZ" sz="2800" dirty="0">
                <a:latin typeface="Courier"/>
                <a:cs typeface="Courier"/>
              </a:rPr>
              <a:t>[9, 3, 5, 6, 4, 3, 2]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myl[2] = myl[3]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myl[3] = myl[2]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</a:t>
            </a:r>
          </a:p>
          <a:p>
            <a:r>
              <a:rPr lang="cs-CZ" sz="2800" dirty="0">
                <a:latin typeface="Courier"/>
                <a:cs typeface="Courier"/>
              </a:rPr>
              <a:t>[9, 3, </a:t>
            </a:r>
            <a:r>
              <a:rPr lang="cs-CZ" sz="2800" dirty="0">
                <a:solidFill>
                  <a:srgbClr val="FF0000"/>
                </a:solidFill>
                <a:latin typeface="Courier"/>
                <a:cs typeface="Courier"/>
              </a:rPr>
              <a:t>6, 6, </a:t>
            </a:r>
            <a:r>
              <a:rPr lang="cs-CZ" sz="2800" dirty="0">
                <a:latin typeface="Courier"/>
                <a:cs typeface="Courier"/>
              </a:rPr>
              <a:t>4, 3, 2]</a:t>
            </a:r>
          </a:p>
          <a:p>
            <a:r>
              <a:rPr lang="cs-CZ" sz="2800" dirty="0">
                <a:latin typeface="Courier"/>
                <a:cs typeface="Courier"/>
              </a:rPr>
              <a:t>&gt;&gt;&gt; </a:t>
            </a:r>
          </a:p>
        </p:txBody>
      </p:sp>
    </p:spTree>
    <p:extLst>
      <p:ext uri="{BB962C8B-B14F-4D97-AF65-F5344CB8AC3E}">
        <p14:creationId xmlns:p14="http://schemas.microsoft.com/office/powerpoint/2010/main" val="126123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Correct Swap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720105"/>
          </a:xfrm>
        </p:spPr>
        <p:txBody>
          <a:bodyPr/>
          <a:lstStyle/>
          <a:p>
            <a:r>
              <a:rPr lang="en-GB" dirty="0" smtClean="0"/>
              <a:t>Use another variable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86000" y="2564904"/>
            <a:ext cx="5886400" cy="31085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sz="2800" dirty="0">
                <a:latin typeface="Courier"/>
                <a:cs typeface="Courier"/>
              </a:rPr>
              <a:t>&gt;&gt;&gt; myl</a:t>
            </a:r>
          </a:p>
          <a:p>
            <a:r>
              <a:rPr lang="cs-CZ" sz="2800" dirty="0">
                <a:latin typeface="Courier"/>
                <a:cs typeface="Courier"/>
              </a:rPr>
              <a:t>[9, 3, </a:t>
            </a:r>
            <a:r>
              <a:rPr lang="cs-CZ" sz="2800" dirty="0" smtClean="0">
                <a:solidFill>
                  <a:srgbClr val="FF0000"/>
                </a:solidFill>
                <a:latin typeface="Courier"/>
                <a:cs typeface="Courier"/>
              </a:rPr>
              <a:t>5, </a:t>
            </a:r>
            <a:r>
              <a:rPr lang="cs-CZ" sz="2800" dirty="0">
                <a:solidFill>
                  <a:srgbClr val="FF0000"/>
                </a:solidFill>
                <a:latin typeface="Courier"/>
                <a:cs typeface="Courier"/>
              </a:rPr>
              <a:t>6, </a:t>
            </a:r>
            <a:r>
              <a:rPr lang="cs-CZ" sz="2800" dirty="0">
                <a:latin typeface="Courier"/>
                <a:cs typeface="Courier"/>
              </a:rPr>
              <a:t>4, 3, 2]</a:t>
            </a:r>
          </a:p>
          <a:p>
            <a:r>
              <a:rPr lang="cs-CZ" sz="2800" dirty="0" smtClean="0">
                <a:latin typeface="Courier"/>
                <a:cs typeface="Courier"/>
              </a:rPr>
              <a:t>&gt;</a:t>
            </a:r>
            <a:r>
              <a:rPr lang="cs-CZ" sz="2800" dirty="0">
                <a:latin typeface="Courier"/>
                <a:cs typeface="Courier"/>
              </a:rPr>
              <a:t>&gt;&gt; temp = myl[2]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myl[2] = myl[3]</a:t>
            </a:r>
          </a:p>
          <a:p>
            <a:r>
              <a:rPr lang="cs-CZ" sz="2800" dirty="0">
                <a:latin typeface="Courier"/>
                <a:cs typeface="Courier"/>
              </a:rPr>
              <a:t>&gt;&gt;&gt; myl[3] = temp</a:t>
            </a:r>
          </a:p>
          <a:p>
            <a:r>
              <a:rPr lang="cs-CZ" sz="2800" dirty="0">
                <a:latin typeface="Courier"/>
                <a:cs typeface="Courier"/>
              </a:rPr>
              <a:t>&gt;&gt;&gt; myl</a:t>
            </a:r>
          </a:p>
          <a:p>
            <a:r>
              <a:rPr lang="cs-CZ" sz="2800" dirty="0">
                <a:latin typeface="Courier"/>
                <a:cs typeface="Courier"/>
              </a:rPr>
              <a:t>[9, 3, </a:t>
            </a:r>
            <a:r>
              <a:rPr lang="cs-CZ" sz="2800" dirty="0">
                <a:solidFill>
                  <a:srgbClr val="FF0000"/>
                </a:solidFill>
                <a:latin typeface="Courier"/>
                <a:cs typeface="Courier"/>
              </a:rPr>
              <a:t>6, 5,</a:t>
            </a:r>
            <a:r>
              <a:rPr lang="cs-CZ" sz="2800" dirty="0">
                <a:latin typeface="Courier"/>
                <a:cs typeface="Courier"/>
              </a:rPr>
              <a:t> 4, 3, 2</a:t>
            </a:r>
            <a:r>
              <a:rPr lang="cs-CZ" sz="2800" dirty="0" smtClean="0">
                <a:latin typeface="Courier"/>
                <a:cs typeface="Courier"/>
              </a:rPr>
              <a:t>] </a:t>
            </a:r>
            <a:endParaRPr lang="cs-CZ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30586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24161"/>
          </a:xfrm>
        </p:spPr>
        <p:txBody>
          <a:bodyPr/>
          <a:lstStyle/>
          <a:p>
            <a:r>
              <a:rPr lang="en-GB" dirty="0" smtClean="0"/>
              <a:t>Beginners are unlikely to encounter this problem but …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547664" y="2893000"/>
            <a:ext cx="4572000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cs-CZ" sz="2400" dirty="0">
                <a:latin typeface="Courier"/>
                <a:cs typeface="Courier"/>
              </a:rPr>
              <a:t>&gt;&gt;&gt; myl</a:t>
            </a:r>
          </a:p>
          <a:p>
            <a:r>
              <a:rPr lang="cs-CZ" sz="2400" dirty="0">
                <a:latin typeface="Courier"/>
                <a:cs typeface="Courier"/>
              </a:rPr>
              <a:t>[9, 3, 6, -1, 2, 3, 2]</a:t>
            </a:r>
          </a:p>
          <a:p>
            <a:r>
              <a:rPr lang="cs-CZ" sz="2400" dirty="0">
                <a:latin typeface="Courier"/>
                <a:cs typeface="Courier"/>
              </a:rPr>
              <a:t>&gt;&gt;&gt; myl2 = myl</a:t>
            </a:r>
          </a:p>
          <a:p>
            <a:r>
              <a:rPr lang="cs-CZ" sz="2400" dirty="0">
                <a:latin typeface="Courier"/>
                <a:cs typeface="Courier"/>
              </a:rPr>
              <a:t>&gt;&gt;&gt; myl2</a:t>
            </a:r>
          </a:p>
          <a:p>
            <a:r>
              <a:rPr lang="cs-CZ" sz="2400" dirty="0">
                <a:latin typeface="Courier"/>
                <a:cs typeface="Courier"/>
              </a:rPr>
              <a:t>[9, 3, 6, -1, 2, 3, 2]</a:t>
            </a:r>
          </a:p>
          <a:p>
            <a:r>
              <a:rPr lang="cs-CZ" sz="2400" dirty="0">
                <a:latin typeface="Courier"/>
                <a:cs typeface="Courier"/>
              </a:rPr>
              <a:t>&gt;&gt;&gt; myl[0] = </a:t>
            </a:r>
            <a:r>
              <a:rPr lang="cs-CZ" sz="2400" dirty="0" smtClean="0">
                <a:latin typeface="Courier"/>
                <a:cs typeface="Courier"/>
              </a:rPr>
              <a:t>0</a:t>
            </a:r>
          </a:p>
          <a:p>
            <a:endParaRPr lang="cs-CZ" sz="2400" dirty="0">
              <a:latin typeface="Courier"/>
              <a:cs typeface="Courier"/>
            </a:endParaRPr>
          </a:p>
          <a:p>
            <a:endParaRPr lang="cs-CZ" sz="2400" dirty="0">
              <a:latin typeface="Courier"/>
              <a:cs typeface="Courier"/>
            </a:endParaRPr>
          </a:p>
        </p:txBody>
      </p:sp>
      <p:sp>
        <p:nvSpPr>
          <p:cNvPr id="7" name="AutoShape 6"/>
          <p:cNvSpPr>
            <a:spLocks/>
          </p:cNvSpPr>
          <p:nvPr/>
        </p:nvSpPr>
        <p:spPr bwMode="auto">
          <a:xfrm>
            <a:off x="6932509" y="3501008"/>
            <a:ext cx="1800200" cy="86409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87628"/>
              <a:gd name="adj6" fmla="val -201016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New copy of </a:t>
            </a:r>
            <a:r>
              <a:rPr lang="en-GB" sz="2400" dirty="0" err="1" smtClean="0">
                <a:solidFill>
                  <a:srgbClr val="FF0000"/>
                </a:solidFill>
                <a:latin typeface="Tahoma" charset="0"/>
              </a:rPr>
              <a:t>myl</a:t>
            </a: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 ?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7164288" y="4581128"/>
            <a:ext cx="1800200" cy="86409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43043"/>
              <a:gd name="adj6" fmla="val -155830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Change one copy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772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Python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24161"/>
          </a:xfrm>
        </p:spPr>
        <p:txBody>
          <a:bodyPr/>
          <a:lstStyle/>
          <a:p>
            <a:r>
              <a:rPr lang="en-GB" dirty="0" smtClean="0"/>
              <a:t>Beginners are unlikely to encounter this problem but …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547664" y="2893000"/>
            <a:ext cx="457200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cs-CZ" sz="2400" dirty="0">
                <a:latin typeface="Courier"/>
                <a:cs typeface="Courier"/>
              </a:rPr>
              <a:t>&gt;&gt;&gt; myl</a:t>
            </a:r>
          </a:p>
          <a:p>
            <a:r>
              <a:rPr lang="cs-CZ" sz="2400" dirty="0">
                <a:latin typeface="Courier"/>
                <a:cs typeface="Courier"/>
              </a:rPr>
              <a:t>[9, 3, 6, -1, 2, 3, 2]</a:t>
            </a:r>
          </a:p>
          <a:p>
            <a:r>
              <a:rPr lang="cs-CZ" sz="2400" dirty="0">
                <a:latin typeface="Courier"/>
                <a:cs typeface="Courier"/>
              </a:rPr>
              <a:t>&gt;&gt;&gt; myl2 = myl</a:t>
            </a:r>
          </a:p>
          <a:p>
            <a:r>
              <a:rPr lang="cs-CZ" sz="2400" dirty="0">
                <a:latin typeface="Courier"/>
                <a:cs typeface="Courier"/>
              </a:rPr>
              <a:t>&gt;&gt;&gt; myl2</a:t>
            </a:r>
          </a:p>
          <a:p>
            <a:r>
              <a:rPr lang="cs-CZ" sz="2400" dirty="0">
                <a:latin typeface="Courier"/>
                <a:cs typeface="Courier"/>
              </a:rPr>
              <a:t>[9, 3, 6, -1, 2, 3, 2]</a:t>
            </a:r>
          </a:p>
          <a:p>
            <a:r>
              <a:rPr lang="cs-CZ" sz="2400" dirty="0">
                <a:latin typeface="Courier"/>
                <a:cs typeface="Courier"/>
              </a:rPr>
              <a:t>&gt;&gt;&gt; myl[0] = 0</a:t>
            </a:r>
          </a:p>
          <a:p>
            <a:r>
              <a:rPr lang="cs-CZ" sz="2400" dirty="0">
                <a:latin typeface="Courier"/>
                <a:cs typeface="Courier"/>
              </a:rPr>
              <a:t>&gt;&gt;&gt; myl2</a:t>
            </a:r>
          </a:p>
          <a:p>
            <a:r>
              <a:rPr lang="cs-CZ" sz="2400" dirty="0">
                <a:latin typeface="Courier"/>
                <a:cs typeface="Courier"/>
              </a:rPr>
              <a:t>[0, 3, 6, -1, 2, 3, 2]</a:t>
            </a:r>
          </a:p>
          <a:p>
            <a:r>
              <a:rPr lang="cs-CZ" sz="2400" dirty="0">
                <a:latin typeface="Courier"/>
                <a:cs typeface="Courier"/>
              </a:rPr>
              <a:t>&gt;&gt;&gt; 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7" name="AutoShape 6"/>
          <p:cNvSpPr>
            <a:spLocks/>
          </p:cNvSpPr>
          <p:nvPr/>
        </p:nvSpPr>
        <p:spPr bwMode="auto">
          <a:xfrm>
            <a:off x="6948264" y="3501008"/>
            <a:ext cx="1800200" cy="86409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85977"/>
              <a:gd name="adj6" fmla="val -203394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New copy of </a:t>
            </a:r>
            <a:r>
              <a:rPr lang="en-GB" sz="2400" dirty="0" err="1" smtClean="0">
                <a:solidFill>
                  <a:srgbClr val="FF0000"/>
                </a:solidFill>
                <a:latin typeface="Tahoma" charset="0"/>
              </a:rPr>
              <a:t>myl</a:t>
            </a: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 ?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6" name="AutoShape 6"/>
          <p:cNvSpPr>
            <a:spLocks/>
          </p:cNvSpPr>
          <p:nvPr/>
        </p:nvSpPr>
        <p:spPr bwMode="auto">
          <a:xfrm>
            <a:off x="7164288" y="4581128"/>
            <a:ext cx="1800200" cy="86409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43043"/>
              <a:gd name="adj6" fmla="val -155830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Change one copy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7236296" y="5733256"/>
            <a:ext cx="1800200" cy="86409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5063"/>
              <a:gd name="adj6" fmla="val -82106"/>
            </a:avLst>
          </a:prstGeom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b="1" dirty="0" smtClean="0">
                <a:solidFill>
                  <a:srgbClr val="FF0000"/>
                </a:solidFill>
                <a:latin typeface="Tahoma" charset="0"/>
              </a:rPr>
              <a:t>Both changed</a:t>
            </a:r>
            <a:endParaRPr lang="en-GB" sz="2400" b="1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868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Looping Through an Array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229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Loop Through an Array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556792"/>
            <a:ext cx="7338392" cy="1080145"/>
          </a:xfrm>
        </p:spPr>
        <p:txBody>
          <a:bodyPr/>
          <a:lstStyle/>
          <a:p>
            <a:r>
              <a:rPr lang="en-GB" dirty="0" smtClean="0"/>
              <a:t>Counter from 0 up to (but not including) </a:t>
            </a:r>
            <a:r>
              <a:rPr lang="en-GB" dirty="0" err="1" smtClean="0"/>
              <a:t>len</a:t>
            </a:r>
            <a:r>
              <a:rPr lang="en-GB" dirty="0" smtClean="0"/>
              <a:t>(</a:t>
            </a:r>
            <a:r>
              <a:rPr lang="en-GB" dirty="0" err="1" smtClean="0"/>
              <a:t>myl</a:t>
            </a:r>
            <a:r>
              <a:rPr lang="en-GB" dirty="0" smtClean="0"/>
              <a:t>) 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979712" y="2890679"/>
            <a:ext cx="6833722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 = [...]</a:t>
            </a:r>
          </a:p>
          <a:p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= 0 </a:t>
            </a:r>
          </a:p>
          <a:p>
            <a:r>
              <a:rPr lang="en-GB" sz="3200" dirty="0" smtClean="0">
                <a:latin typeface="Courier"/>
                <a:cs typeface="Courier"/>
              </a:rPr>
              <a:t>while 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&lt; </a:t>
            </a:r>
            <a:r>
              <a:rPr lang="en-GB" sz="3200" dirty="0" err="1" smtClean="0">
                <a:latin typeface="Courier"/>
                <a:cs typeface="Courier"/>
              </a:rPr>
              <a:t>len</a:t>
            </a:r>
            <a:r>
              <a:rPr lang="en-GB" sz="3200" dirty="0" smtClean="0">
                <a:latin typeface="Courier"/>
                <a:cs typeface="Courier"/>
              </a:rPr>
              <a:t>(</a:t>
            </a:r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print("Item", </a:t>
            </a:r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[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])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= 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+ 1 </a:t>
            </a:r>
            <a:endParaRPr lang="en-GB" sz="3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3974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Lists: Beyond Arrays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73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Joining Lists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008137"/>
          </a:xfrm>
        </p:spPr>
        <p:txBody>
          <a:bodyPr/>
          <a:lstStyle/>
          <a:p>
            <a:r>
              <a:rPr lang="en-GB" dirty="0" smtClean="0"/>
              <a:t>Two can be concatenated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979712" y="2420888"/>
            <a:ext cx="5760640" cy="3539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200" dirty="0">
                <a:latin typeface="Courier"/>
                <a:cs typeface="Courier"/>
              </a:rPr>
              <a:t>&gt;&gt;&gt; list1</a:t>
            </a:r>
          </a:p>
          <a:p>
            <a:r>
              <a:rPr lang="en-GB" sz="3200" dirty="0">
                <a:latin typeface="Courier"/>
                <a:cs typeface="Courier"/>
              </a:rPr>
              <a:t>[1, 1, 1]</a:t>
            </a:r>
          </a:p>
          <a:p>
            <a:r>
              <a:rPr lang="en-GB" sz="3200" dirty="0">
                <a:latin typeface="Courier"/>
                <a:cs typeface="Courier"/>
              </a:rPr>
              <a:t>&gt;&gt;&gt; list2</a:t>
            </a:r>
          </a:p>
          <a:p>
            <a:r>
              <a:rPr lang="en-GB" sz="3200" dirty="0">
                <a:latin typeface="Courier"/>
                <a:cs typeface="Courier"/>
              </a:rPr>
              <a:t>[2, 2]</a:t>
            </a:r>
          </a:p>
          <a:p>
            <a:r>
              <a:rPr lang="en-GB" sz="3200" dirty="0">
                <a:latin typeface="Courier"/>
                <a:cs typeface="Courier"/>
              </a:rPr>
              <a:t>&gt;&gt;&gt; list1 + list2</a:t>
            </a:r>
          </a:p>
          <a:p>
            <a:r>
              <a:rPr lang="en-GB" sz="3200" dirty="0">
                <a:latin typeface="Courier"/>
                <a:cs typeface="Courier"/>
              </a:rPr>
              <a:t>[1, 1, 1, 2, 2]</a:t>
            </a:r>
          </a:p>
          <a:p>
            <a:r>
              <a:rPr lang="en-GB" sz="3200" dirty="0">
                <a:latin typeface="Courier"/>
                <a:cs typeface="Courier"/>
              </a:rPr>
              <a:t>&gt;&gt;&gt; </a:t>
            </a:r>
          </a:p>
        </p:txBody>
      </p:sp>
    </p:spTree>
    <p:extLst>
      <p:ext uri="{BB962C8B-B14F-4D97-AF65-F5344CB8AC3E}">
        <p14:creationId xmlns:p14="http://schemas.microsoft.com/office/powerpoint/2010/main" val="1422539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Changing Length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628775"/>
            <a:ext cx="3015478" cy="4248150"/>
          </a:xfrm>
        </p:spPr>
        <p:txBody>
          <a:bodyPr/>
          <a:lstStyle/>
          <a:p>
            <a:r>
              <a:rPr lang="en-GB" dirty="0" smtClean="0"/>
              <a:t>Append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Remove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68958" y="1738551"/>
            <a:ext cx="295510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000" dirty="0">
                <a:latin typeface="Courier"/>
                <a:cs typeface="Courier"/>
              </a:rPr>
              <a:t>&gt;&gt;&gt; ones</a:t>
            </a:r>
          </a:p>
          <a:p>
            <a:r>
              <a:rPr lang="en-GB" sz="2000" dirty="0">
                <a:latin typeface="Courier"/>
                <a:cs typeface="Courier"/>
              </a:rPr>
              <a:t>[1, 1, 1]</a:t>
            </a:r>
          </a:p>
          <a:p>
            <a:r>
              <a:rPr lang="en-GB" sz="2000" dirty="0" smtClean="0">
                <a:latin typeface="Courier"/>
                <a:cs typeface="Courier"/>
              </a:rPr>
              <a:t>&gt;&gt;&gt; </a:t>
            </a:r>
            <a:r>
              <a:rPr lang="en-GB" sz="2000" dirty="0" err="1" smtClean="0">
                <a:latin typeface="Courier"/>
                <a:cs typeface="Courier"/>
              </a:rPr>
              <a:t>ones.append</a:t>
            </a:r>
            <a:r>
              <a:rPr lang="en-GB" sz="2000" dirty="0" smtClean="0">
                <a:latin typeface="Courier"/>
                <a:cs typeface="Courier"/>
              </a:rPr>
              <a:t>(2)</a:t>
            </a:r>
          </a:p>
          <a:p>
            <a:r>
              <a:rPr lang="en-GB" sz="2000" dirty="0" smtClean="0">
                <a:latin typeface="Courier"/>
                <a:cs typeface="Courier"/>
              </a:rPr>
              <a:t>&gt;</a:t>
            </a:r>
            <a:r>
              <a:rPr lang="en-GB" sz="2000" dirty="0">
                <a:latin typeface="Courier"/>
                <a:cs typeface="Courier"/>
              </a:rPr>
              <a:t>&gt;&gt; ones</a:t>
            </a:r>
          </a:p>
          <a:p>
            <a:r>
              <a:rPr lang="en-GB" sz="2000" dirty="0">
                <a:latin typeface="Courier"/>
                <a:cs typeface="Courier"/>
              </a:rPr>
              <a:t>[1, 1, 1, 2]</a:t>
            </a:r>
          </a:p>
          <a:p>
            <a:r>
              <a:rPr lang="en-GB" sz="2000" dirty="0">
                <a:latin typeface="Courier"/>
                <a:cs typeface="Courier"/>
              </a:rPr>
              <a:t>&gt;&gt;&gt; </a:t>
            </a:r>
          </a:p>
        </p:txBody>
      </p:sp>
      <p:sp>
        <p:nvSpPr>
          <p:cNvPr id="7" name="Rectangle 6"/>
          <p:cNvSpPr/>
          <p:nvPr/>
        </p:nvSpPr>
        <p:spPr>
          <a:xfrm>
            <a:off x="683568" y="4258831"/>
            <a:ext cx="10513168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urier"/>
                <a:cs typeface="Courier"/>
              </a:rPr>
              <a:t>&gt;&gt;&gt; </a:t>
            </a:r>
            <a:r>
              <a:rPr lang="en-GB" sz="2000" dirty="0" err="1">
                <a:latin typeface="Courier"/>
                <a:cs typeface="Courier"/>
              </a:rPr>
              <a:t>ones.remove</a:t>
            </a:r>
            <a:r>
              <a:rPr lang="en-GB" sz="2000" dirty="0">
                <a:latin typeface="Courier"/>
                <a:cs typeface="Courier"/>
              </a:rPr>
              <a:t>(2)</a:t>
            </a:r>
          </a:p>
          <a:p>
            <a:r>
              <a:rPr lang="en-GB" sz="2000" dirty="0">
                <a:latin typeface="Courier"/>
                <a:cs typeface="Courier"/>
              </a:rPr>
              <a:t>&gt;&gt;&gt; ones</a:t>
            </a:r>
          </a:p>
          <a:p>
            <a:r>
              <a:rPr lang="en-GB" sz="2000" dirty="0">
                <a:latin typeface="Courier"/>
                <a:cs typeface="Courier"/>
              </a:rPr>
              <a:t>[1, 1, 1]</a:t>
            </a:r>
          </a:p>
          <a:p>
            <a:r>
              <a:rPr lang="en-GB" sz="2000" dirty="0">
                <a:latin typeface="Courier"/>
                <a:cs typeface="Courier"/>
              </a:rPr>
              <a:t>&gt;&gt;&gt; </a:t>
            </a:r>
            <a:r>
              <a:rPr lang="en-GB" sz="2000" dirty="0" err="1">
                <a:latin typeface="Courier"/>
                <a:cs typeface="Courier"/>
              </a:rPr>
              <a:t>ones.remove</a:t>
            </a:r>
            <a:r>
              <a:rPr lang="en-GB" sz="2000" dirty="0">
                <a:latin typeface="Courier"/>
                <a:cs typeface="Courier"/>
              </a:rPr>
              <a:t>(2)</a:t>
            </a:r>
          </a:p>
          <a:p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Traceback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 (most recent call last):</a:t>
            </a:r>
          </a:p>
          <a:p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  File "&lt;pyshell#62&gt;", line 1, in &lt;module</a:t>
            </a:r>
            <a:r>
              <a:rPr lang="en-GB" sz="2000" dirty="0" smtClean="0">
                <a:solidFill>
                  <a:srgbClr val="FF0000"/>
                </a:solidFill>
                <a:latin typeface="Courier"/>
                <a:cs typeface="Courier"/>
              </a:rPr>
              <a:t>&gt;  </a:t>
            </a:r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ones.remove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(2)</a:t>
            </a:r>
          </a:p>
          <a:p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ValueError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: </a:t>
            </a:r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list.remove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(x): x not in list</a:t>
            </a:r>
          </a:p>
          <a:p>
            <a:r>
              <a:rPr lang="en-GB" sz="2000" dirty="0">
                <a:latin typeface="Courier"/>
                <a:cs typeface="Courier"/>
              </a:rPr>
              <a:t>&gt;&gt;&gt; </a:t>
            </a:r>
          </a:p>
        </p:txBody>
      </p:sp>
    </p:spTree>
    <p:extLst>
      <p:ext uri="{BB962C8B-B14F-4D97-AF65-F5344CB8AC3E}">
        <p14:creationId xmlns:p14="http://schemas.microsoft.com/office/powerpoint/2010/main" val="1605332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Membership Test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96169"/>
          </a:xfrm>
        </p:spPr>
        <p:txBody>
          <a:bodyPr/>
          <a:lstStyle/>
          <a:p>
            <a:r>
              <a:rPr lang="en-GB" dirty="0" smtClean="0"/>
              <a:t>Test it a value is in the array</a:t>
            </a:r>
          </a:p>
          <a:p>
            <a:pPr lvl="1"/>
            <a:r>
              <a:rPr lang="en-GB" dirty="0" smtClean="0"/>
              <a:t>Otherwise need a loop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979712" y="2708920"/>
            <a:ext cx="6696744" cy="31085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i-FI" sz="2800" dirty="0">
                <a:latin typeface="Courier"/>
                <a:cs typeface="Courier"/>
              </a:rPr>
              <a:t>&gt;&gt;&gt; </a:t>
            </a:r>
            <a:r>
              <a:rPr lang="fi-FI" sz="2800" dirty="0" err="1">
                <a:latin typeface="Courier"/>
                <a:cs typeface="Courier"/>
              </a:rPr>
              <a:t>myl</a:t>
            </a:r>
            <a:endParaRPr lang="fi-FI" sz="2800" dirty="0">
              <a:latin typeface="Courier"/>
              <a:cs typeface="Courier"/>
            </a:endParaRPr>
          </a:p>
          <a:p>
            <a:r>
              <a:rPr lang="fi-FI" sz="2800" dirty="0">
                <a:latin typeface="Courier"/>
                <a:cs typeface="Courier"/>
              </a:rPr>
              <a:t>[0, 3, 6, -1, 2, 3, 2]</a:t>
            </a:r>
          </a:p>
          <a:p>
            <a:r>
              <a:rPr lang="fi-FI" sz="2800" dirty="0">
                <a:latin typeface="Courier"/>
                <a:cs typeface="Courier"/>
              </a:rPr>
              <a:t>&gt;&gt;&gt; 3 in </a:t>
            </a:r>
            <a:r>
              <a:rPr lang="fi-FI" sz="2800" dirty="0" err="1">
                <a:latin typeface="Courier"/>
                <a:cs typeface="Courier"/>
              </a:rPr>
              <a:t>myl</a:t>
            </a:r>
            <a:endParaRPr lang="fi-FI" sz="2800" dirty="0">
              <a:latin typeface="Courier"/>
              <a:cs typeface="Courier"/>
            </a:endParaRPr>
          </a:p>
          <a:p>
            <a:r>
              <a:rPr lang="fi-FI" sz="2800" dirty="0" err="1">
                <a:latin typeface="Courier"/>
                <a:cs typeface="Courier"/>
              </a:rPr>
              <a:t>True</a:t>
            </a:r>
            <a:endParaRPr lang="fi-FI" sz="2800" dirty="0">
              <a:latin typeface="Courier"/>
              <a:cs typeface="Courier"/>
            </a:endParaRPr>
          </a:p>
          <a:p>
            <a:r>
              <a:rPr lang="fi-FI" sz="2800" dirty="0">
                <a:latin typeface="Courier"/>
                <a:cs typeface="Courier"/>
              </a:rPr>
              <a:t>&gt;&gt;&gt; 7 in </a:t>
            </a:r>
            <a:r>
              <a:rPr lang="fi-FI" sz="2800" dirty="0" err="1">
                <a:latin typeface="Courier"/>
                <a:cs typeface="Courier"/>
              </a:rPr>
              <a:t>myl</a:t>
            </a:r>
            <a:endParaRPr lang="fi-FI" sz="2800" dirty="0">
              <a:latin typeface="Courier"/>
              <a:cs typeface="Courier"/>
            </a:endParaRPr>
          </a:p>
          <a:p>
            <a:r>
              <a:rPr lang="fi-FI" sz="2800" dirty="0" err="1">
                <a:latin typeface="Courier"/>
                <a:cs typeface="Courier"/>
              </a:rPr>
              <a:t>False</a:t>
            </a:r>
            <a:endParaRPr lang="fi-FI" sz="2800" dirty="0">
              <a:latin typeface="Courier"/>
              <a:cs typeface="Courier"/>
            </a:endParaRPr>
          </a:p>
          <a:p>
            <a:r>
              <a:rPr lang="fi-FI" sz="2800" dirty="0">
                <a:latin typeface="Courier"/>
                <a:cs typeface="Courier"/>
              </a:rPr>
              <a:t>&gt;&gt;&gt; </a:t>
            </a:r>
            <a:endParaRPr lang="en-GB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718737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For Loops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6397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 Loop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628775"/>
            <a:ext cx="2978817" cy="4392513"/>
          </a:xfrm>
        </p:spPr>
        <p:txBody>
          <a:bodyPr/>
          <a:lstStyle/>
          <a:p>
            <a:r>
              <a:rPr lang="en-GB" dirty="0" smtClean="0"/>
              <a:t>Convenient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Instead of: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740817" y="1787332"/>
            <a:ext cx="4863631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 = [...]</a:t>
            </a:r>
          </a:p>
          <a:p>
            <a:r>
              <a:rPr lang="en-GB" sz="3200" dirty="0" smtClean="0">
                <a:latin typeface="Courier"/>
                <a:cs typeface="Courier"/>
              </a:rPr>
              <a:t>for s in </a:t>
            </a:r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print("Item", s) </a:t>
            </a:r>
            <a:endParaRPr lang="en-GB" sz="3200" dirty="0"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9712" y="3861048"/>
            <a:ext cx="6833722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 = [...]</a:t>
            </a:r>
          </a:p>
          <a:p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= 0 </a:t>
            </a:r>
          </a:p>
          <a:p>
            <a:r>
              <a:rPr lang="en-GB" sz="3200" dirty="0" smtClean="0">
                <a:latin typeface="Courier"/>
                <a:cs typeface="Courier"/>
              </a:rPr>
              <a:t>while 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&lt; </a:t>
            </a:r>
            <a:r>
              <a:rPr lang="en-GB" sz="3200" dirty="0" err="1" smtClean="0">
                <a:latin typeface="Courier"/>
                <a:cs typeface="Courier"/>
              </a:rPr>
              <a:t>len</a:t>
            </a:r>
            <a:r>
              <a:rPr lang="en-GB" sz="3200" dirty="0" smtClean="0">
                <a:latin typeface="Courier"/>
                <a:cs typeface="Courier"/>
              </a:rPr>
              <a:t>(</a:t>
            </a:r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):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print("Item", </a:t>
            </a:r>
            <a:r>
              <a:rPr lang="en-GB" sz="3200" dirty="0" err="1" smtClean="0">
                <a:latin typeface="Courier"/>
                <a:cs typeface="Courier"/>
              </a:rPr>
              <a:t>myl</a:t>
            </a:r>
            <a:r>
              <a:rPr lang="en-GB" sz="3200" dirty="0" smtClean="0">
                <a:latin typeface="Courier"/>
                <a:cs typeface="Courier"/>
              </a:rPr>
              <a:t>[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])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= </a:t>
            </a:r>
            <a:r>
              <a:rPr lang="en-GB" sz="3200" dirty="0" err="1" smtClean="0">
                <a:latin typeface="Courier"/>
                <a:cs typeface="Courier"/>
              </a:rPr>
              <a:t>cntr</a:t>
            </a:r>
            <a:r>
              <a:rPr lang="en-GB" sz="3200" dirty="0" smtClean="0">
                <a:latin typeface="Courier"/>
                <a:cs typeface="Courier"/>
              </a:rPr>
              <a:t> + 1 </a:t>
            </a:r>
            <a:endParaRPr lang="en-GB" sz="3200" dirty="0">
              <a:latin typeface="Courier"/>
              <a:cs typeface="Courier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691680" y="1109276"/>
            <a:ext cx="2979387" cy="1743660"/>
            <a:chOff x="1691680" y="1109276"/>
            <a:chExt cx="2979387" cy="1743660"/>
          </a:xfrm>
        </p:grpSpPr>
        <p:sp>
          <p:nvSpPr>
            <p:cNvPr id="9" name="Rectangle 8"/>
            <p:cNvSpPr/>
            <p:nvPr/>
          </p:nvSpPr>
          <p:spPr>
            <a:xfrm>
              <a:off x="3740817" y="2420888"/>
              <a:ext cx="930250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AutoShape 6"/>
            <p:cNvSpPr>
              <a:spLocks/>
            </p:cNvSpPr>
            <p:nvPr/>
          </p:nvSpPr>
          <p:spPr bwMode="auto">
            <a:xfrm flipH="1">
              <a:off x="1691680" y="1109276"/>
              <a:ext cx="1800200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260439"/>
                <a:gd name="adj6" fmla="val -41204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Key word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23928" y="1052736"/>
            <a:ext cx="2736304" cy="2232248"/>
            <a:chOff x="3923928" y="1052736"/>
            <a:chExt cx="2736304" cy="2232248"/>
          </a:xfrm>
        </p:grpSpPr>
        <p:sp>
          <p:nvSpPr>
            <p:cNvPr id="12" name="AutoShape 6"/>
            <p:cNvSpPr>
              <a:spLocks/>
            </p:cNvSpPr>
            <p:nvPr/>
          </p:nvSpPr>
          <p:spPr bwMode="auto">
            <a:xfrm>
              <a:off x="4860032" y="1052736"/>
              <a:ext cx="1800200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358284"/>
                <a:gd name="adj6" fmla="val -30347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indentation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23928" y="2852936"/>
              <a:ext cx="648072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44008" y="476672"/>
            <a:ext cx="3240360" cy="2376264"/>
            <a:chOff x="4644008" y="476672"/>
            <a:chExt cx="3240360" cy="2376264"/>
          </a:xfrm>
        </p:grpSpPr>
        <p:sp>
          <p:nvSpPr>
            <p:cNvPr id="14" name="AutoShape 6"/>
            <p:cNvSpPr>
              <a:spLocks/>
            </p:cNvSpPr>
            <p:nvPr/>
          </p:nvSpPr>
          <p:spPr bwMode="auto">
            <a:xfrm>
              <a:off x="5796136" y="476672"/>
              <a:ext cx="2088232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386592"/>
                <a:gd name="adj6" fmla="val -40598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new variable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644008" y="2420888"/>
              <a:ext cx="648072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46152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Sequences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9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Sequence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Lists and string are similar</a:t>
            </a:r>
          </a:p>
          <a:p>
            <a:pPr lvl="1"/>
            <a:r>
              <a:rPr lang="en-GB" dirty="0" smtClean="0"/>
              <a:t>String never change ('immutable')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Both are </a:t>
            </a:r>
            <a:r>
              <a:rPr lang="en-GB" b="1" dirty="0" smtClean="0"/>
              <a:t>sequences</a:t>
            </a:r>
          </a:p>
          <a:p>
            <a:r>
              <a:rPr lang="en-GB" dirty="0" smtClean="0"/>
              <a:t>Other sequences</a:t>
            </a:r>
          </a:p>
          <a:p>
            <a:pPr lvl="1"/>
            <a:r>
              <a:rPr lang="en-GB" dirty="0" smtClean="0"/>
              <a:t>Range: range(0, 10)</a:t>
            </a:r>
          </a:p>
          <a:p>
            <a:pPr lvl="1"/>
            <a:r>
              <a:rPr lang="en-GB" dirty="0" smtClean="0"/>
              <a:t>Tuple: ('hello', 101)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2435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Syllabus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042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 – Arrays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GCSE (OCR)</a:t>
            </a:r>
          </a:p>
          <a:p>
            <a:pPr lvl="1"/>
            <a:r>
              <a:rPr lang="en-GB" dirty="0" smtClean="0"/>
              <a:t>Use arrays simply (one dimension)</a:t>
            </a:r>
          </a:p>
          <a:p>
            <a:endParaRPr lang="en-GB" dirty="0"/>
          </a:p>
          <a:p>
            <a:r>
              <a:rPr lang="en-GB" dirty="0" smtClean="0"/>
              <a:t>AS/A2 (AQA)</a:t>
            </a:r>
          </a:p>
          <a:p>
            <a:pPr lvl="1"/>
            <a:r>
              <a:rPr lang="en-GB" dirty="0" smtClean="0"/>
              <a:t>Arrays of arrays</a:t>
            </a:r>
          </a:p>
          <a:p>
            <a:pPr lvl="1"/>
            <a:r>
              <a:rPr lang="en-GB" dirty="0" smtClean="0"/>
              <a:t>Foundation for data structures</a:t>
            </a:r>
          </a:p>
          <a:p>
            <a:pPr lvl="1"/>
            <a:r>
              <a:rPr lang="en-GB" dirty="0" smtClean="0"/>
              <a:t>Array algorithms: searching, sorting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852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Arrays are 'composite' values</a:t>
            </a:r>
          </a:p>
          <a:p>
            <a:pPr lvl="1"/>
            <a:r>
              <a:rPr lang="en-GB" dirty="0" smtClean="0"/>
              <a:t>Multiple values ...</a:t>
            </a:r>
          </a:p>
          <a:p>
            <a:pPr lvl="1"/>
            <a:r>
              <a:rPr lang="en-GB" dirty="0" smtClean="0"/>
              <a:t>... one variable</a:t>
            </a:r>
          </a:p>
          <a:p>
            <a:endParaRPr lang="en-GB" dirty="0" smtClean="0"/>
          </a:p>
          <a:p>
            <a:r>
              <a:rPr lang="en-GB" dirty="0" smtClean="0"/>
              <a:t>Essential for programming when number of items vary</a:t>
            </a:r>
          </a:p>
          <a:p>
            <a:pPr lvl="1"/>
            <a:r>
              <a:rPr lang="en-GB" dirty="0" smtClean="0"/>
              <a:t>e.g. Shopping list</a:t>
            </a:r>
          </a:p>
          <a:p>
            <a:pPr lvl="1"/>
            <a:r>
              <a:rPr lang="en-GB" b="1" dirty="0" smtClean="0"/>
              <a:t>Almost always</a:t>
            </a:r>
            <a:endParaRPr lang="en-GB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4034</TotalTime>
  <Words>1140</Words>
  <Application>Microsoft Macintosh PowerPoint</Application>
  <PresentationFormat>On-screen Show (4:3)</PresentationFormat>
  <Paragraphs>213</Paragraphs>
  <Slides>26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Newsprint</vt:lpstr>
      <vt:lpstr>Programming for GCSE Topic 6.1: Lists (Arrays) and For Loop</vt:lpstr>
      <vt:lpstr>Outline</vt:lpstr>
      <vt:lpstr>Arrays in Python – The Issue</vt:lpstr>
      <vt:lpstr>Big Idea</vt:lpstr>
      <vt:lpstr>Array Behaviour of Lists</vt:lpstr>
      <vt:lpstr>‘Simple’ Arrays</vt:lpstr>
      <vt:lpstr>Index Into An Array</vt:lpstr>
      <vt:lpstr>Update An Entry</vt:lpstr>
      <vt:lpstr>Quiz – Swap?</vt:lpstr>
      <vt:lpstr>Quiz – Swap?</vt:lpstr>
      <vt:lpstr>Correct Swap</vt:lpstr>
      <vt:lpstr>Python Problem</vt:lpstr>
      <vt:lpstr>Python Problem</vt:lpstr>
      <vt:lpstr>Looping Through an Array</vt:lpstr>
      <vt:lpstr>Loop Through an Array</vt:lpstr>
      <vt:lpstr>Lists: Beyond Arrays</vt:lpstr>
      <vt:lpstr>Joining Lists</vt:lpstr>
      <vt:lpstr>Changing Length </vt:lpstr>
      <vt:lpstr>Membership Test</vt:lpstr>
      <vt:lpstr>For Loops</vt:lpstr>
      <vt:lpstr>For Loop</vt:lpstr>
      <vt:lpstr>Sequences</vt:lpstr>
      <vt:lpstr>Types of Sequence</vt:lpstr>
      <vt:lpstr>Syllabus</vt:lpstr>
      <vt:lpstr>Syllabus – Arrays 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82</cp:revision>
  <dcterms:created xsi:type="dcterms:W3CDTF">2012-04-25T07:26:20Z</dcterms:created>
  <dcterms:modified xsi:type="dcterms:W3CDTF">2014-05-01T19:03:42Z</dcterms:modified>
</cp:coreProperties>
</file>