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333" r:id="rId2"/>
    <p:sldId id="302" r:id="rId3"/>
    <p:sldId id="281" r:id="rId4"/>
    <p:sldId id="308" r:id="rId5"/>
    <p:sldId id="319" r:id="rId6"/>
    <p:sldId id="324" r:id="rId7"/>
    <p:sldId id="325" r:id="rId8"/>
    <p:sldId id="321" r:id="rId9"/>
    <p:sldId id="323" r:id="rId10"/>
    <p:sldId id="326" r:id="rId11"/>
    <p:sldId id="317" r:id="rId12"/>
    <p:sldId id="322" r:id="rId13"/>
    <p:sldId id="332" r:id="rId14"/>
    <p:sldId id="327" r:id="rId15"/>
    <p:sldId id="328" r:id="rId16"/>
    <p:sldId id="329" r:id="rId17"/>
    <p:sldId id="330" r:id="rId18"/>
    <p:sldId id="318" r:id="rId19"/>
    <p:sldId id="331" r:id="rId20"/>
    <p:sldId id="280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55" d="100"/>
          <a:sy n="55" d="100"/>
        </p:scale>
        <p:origin x="-41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1" d="100"/>
        <a:sy n="14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7B8A1-7964-284A-9FAD-A676FB4A8995}" type="datetimeFigureOut">
              <a:rPr lang="en-US" smtClean="0"/>
              <a:t>01/05/2014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A9AD67-4C16-4244-8C8C-CCF5ECD4C2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797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D5B4915F-DB33-A746-9949-AC9268BC1BA3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3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32771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endParaRPr lang="en-GB"/>
          </a:p>
        </p:txBody>
      </p:sp>
      <p:sp>
        <p:nvSpPr>
          <p:cNvPr id="32772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32773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62475" cy="3422650"/>
          </a:xfrm>
          <a:ln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908720"/>
            <a:ext cx="7543800" cy="3324200"/>
          </a:xfrm>
        </p:spPr>
        <p:txBody>
          <a:bodyPr anchor="t">
            <a:noAutofit/>
          </a:bodyPr>
          <a:lstStyle>
            <a:lvl1pPr algn="ctr">
              <a:defRPr sz="6600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C3753-D1D0-2447-B0C7-827BB69210F4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684EF-BCA2-8D4B-8630-5C3D6630FF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755650" y="0"/>
            <a:ext cx="7626350" cy="332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095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91D8C-E7C0-0042-92BC-F332AA948FCA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Queen Mary, University of London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6D2FB-234B-2348-B63A-B27AFD4AA2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038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32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184648"/>
            <a:ext cx="7543800" cy="1676400"/>
          </a:xfrm>
        </p:spPr>
        <p:txBody>
          <a:bodyPr anchor="b"/>
          <a:lstStyle>
            <a:lvl1pPr algn="ctr">
              <a:defRPr sz="4800" b="0" cap="small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088904"/>
            <a:ext cx="7620000" cy="9144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00EDE-30C7-254A-B8B9-B50EB16E6730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453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0D3E5-4AD9-7745-BBF3-4D6EB655EBB2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BCBB4-9D44-474B-8B46-914554862E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85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942FC-AB15-844C-A848-1C7F4C7E6660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94340-0A80-074F-AE8B-01829FDEF7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135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BB984-F933-6C4F-A6E2-2289D63B2E26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7AC70-7AB3-2244-B486-F036DBEFCD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558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CAABE-7FCA-1848-A15C-9D03BC633375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051AC-BF8D-9544-811C-F65821FC74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526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938EE-B030-5948-A064-870B5A4D1ABB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0A730-9A88-F041-8356-F8E28B65EF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610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0B38D-FA3E-BF49-B7C4-791231FB0E19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2E99A-714D-804A-B738-610AE89942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416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EE639-5B8B-5D4A-B034-D51805793F87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5F2F7-BD06-A54D-AC8C-A333A2BC95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901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3B053-7B4D-6747-90D5-83DC25D1C2FE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FA76B6-C4D8-9945-B9CA-2E15C96D76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848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188913"/>
            <a:ext cx="7620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1628775"/>
            <a:ext cx="762000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E157180-2D31-EF4E-8DCC-1B4A0702F4E8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Queen Mary, University of London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fld id="{6855FD0C-5A31-DA4D-AB36-A41CAD1F6E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55650" y="0"/>
            <a:ext cx="7626350" cy="1889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1" r:id="rId2"/>
    <p:sldLayoutId id="2147483759" r:id="rId3"/>
    <p:sldLayoutId id="2147483752" r:id="rId4"/>
    <p:sldLayoutId id="2147483760" r:id="rId5"/>
    <p:sldLayoutId id="2147483753" r:id="rId6"/>
    <p:sldLayoutId id="2147483754" r:id="rId7"/>
    <p:sldLayoutId id="2147483761" r:id="rId8"/>
    <p:sldLayoutId id="2147483755" r:id="rId9"/>
    <p:sldLayoutId id="2147483756" r:id="rId10"/>
    <p:sldLayoutId id="2147483757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262626"/>
          </a:solidFill>
          <a:latin typeface="Tahoma"/>
          <a:ea typeface="ＭＳ Ｐゴシック" charset="0"/>
          <a:cs typeface="Tahoma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800" kern="1200">
          <a:solidFill>
            <a:schemeClr val="tx2"/>
          </a:solidFill>
          <a:latin typeface="Tahoma"/>
          <a:ea typeface="ＭＳ Ｐゴシック" charset="0"/>
          <a:cs typeface="Tahoma"/>
        </a:defRPr>
      </a:lvl1pPr>
      <a:lvl2pPr marL="593725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Tahoma"/>
          <a:ea typeface="ＭＳ Ｐゴシック" charset="0"/>
          <a:cs typeface="Tahoma"/>
        </a:defRPr>
      </a:lvl2pPr>
      <a:lvl3pPr marL="868363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Tahoma"/>
          <a:ea typeface="ＭＳ Ｐゴシック" charset="0"/>
          <a:cs typeface="Tahoma"/>
        </a:defRPr>
      </a:lvl3pPr>
      <a:lvl4pPr marL="11430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Tahoma"/>
          <a:ea typeface="ＭＳ Ｐゴシック" charset="0"/>
          <a:cs typeface="Tahoma"/>
        </a:defRPr>
      </a:lvl4pPr>
      <a:lvl5pPr marL="13716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Tahoma"/>
          <a:ea typeface="ＭＳ Ｐゴシック" charset="0"/>
          <a:cs typeface="Tahoma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1905000"/>
            <a:ext cx="7086600" cy="2133600"/>
          </a:xfrm>
        </p:spPr>
        <p:txBody>
          <a:bodyPr/>
          <a:lstStyle/>
          <a:p>
            <a:r>
              <a:rPr lang="en-GB" sz="4400" dirty="0"/>
              <a:t>Programming for GCSE</a:t>
            </a:r>
            <a:br>
              <a:rPr lang="en-GB" sz="4400" dirty="0"/>
            </a:br>
            <a:r>
              <a:rPr lang="en-US" sz="4400" dirty="0"/>
              <a:t>Topic 4.2: Faults and Debugging</a:t>
            </a:r>
            <a:endParaRPr lang="en-GB" sz="4400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475656" y="228600"/>
            <a:ext cx="57912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7200" dirty="0"/>
              <a:t>T</a:t>
            </a:r>
            <a:r>
              <a:rPr lang="en-GB" sz="2400" dirty="0"/>
              <a:t>eaching</a:t>
            </a:r>
            <a:r>
              <a:rPr lang="en-GB" dirty="0"/>
              <a:t>  </a:t>
            </a:r>
            <a:r>
              <a:rPr lang="en-GB" sz="7200" dirty="0"/>
              <a:t>L</a:t>
            </a:r>
            <a:r>
              <a:rPr lang="en-GB" sz="2400" dirty="0"/>
              <a:t>ondon </a:t>
            </a:r>
            <a:r>
              <a:rPr lang="en-GB" dirty="0"/>
              <a:t> </a:t>
            </a:r>
            <a:r>
              <a:rPr lang="en-GB" sz="7200" dirty="0"/>
              <a:t>C</a:t>
            </a:r>
            <a:r>
              <a:rPr lang="en-GB" sz="2400" dirty="0"/>
              <a:t>omputing</a:t>
            </a:r>
          </a:p>
        </p:txBody>
      </p:sp>
      <p:graphicFrame>
        <p:nvGraphicFramePr>
          <p:cNvPr id="205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9131468"/>
              </p:ext>
            </p:extLst>
          </p:nvPr>
        </p:nvGraphicFramePr>
        <p:xfrm>
          <a:off x="1870006" y="4572000"/>
          <a:ext cx="5410200" cy="165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r:id="rId3" imgW="6400000" imgH="1828571" progId="">
                  <p:embed/>
                </p:oleObj>
              </mc:Choice>
              <mc:Fallback>
                <p:oleObj r:id="rId3" imgW="6400000" imgH="18285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0006" y="4572000"/>
                        <a:ext cx="5410200" cy="165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5292080" y="6230938"/>
            <a:ext cx="3851920" cy="627062"/>
          </a:xfrm>
          <a:noFill/>
          <a:ln/>
        </p:spPr>
        <p:txBody>
          <a:bodyPr>
            <a:normAutofit fontScale="70000" lnSpcReduction="20000"/>
          </a:bodyPr>
          <a:lstStyle/>
          <a:p>
            <a:pPr algn="r">
              <a:defRPr/>
            </a:pPr>
            <a:r>
              <a:rPr lang="en-US" sz="1600" dirty="0"/>
              <a:t>William Marsh</a:t>
            </a:r>
          </a:p>
          <a:p>
            <a:pPr algn="r">
              <a:defRPr/>
            </a:pPr>
            <a:r>
              <a:rPr lang="en-US" sz="1600" dirty="0"/>
              <a:t>School of Electronic Engineering and Computer Science</a:t>
            </a:r>
          </a:p>
          <a:p>
            <a:pPr algn="r">
              <a:defRPr/>
            </a:pPr>
            <a:r>
              <a:rPr lang="en-US" sz="1600" dirty="0"/>
              <a:t>Queen Mary University of London</a:t>
            </a:r>
          </a:p>
          <a:p>
            <a:pPr algn="r"/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104058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Aims</a:t>
            </a:r>
            <a:endParaRPr lang="en-GB" dirty="0"/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goes wrong and when?</a:t>
            </a:r>
          </a:p>
          <a:p>
            <a:pPr lvl="1"/>
            <a:r>
              <a:rPr lang="en-GB" dirty="0" smtClean="0"/>
              <a:t>Understanding the faults at different stages of program execution</a:t>
            </a:r>
          </a:p>
          <a:p>
            <a:r>
              <a:rPr lang="en-GB" dirty="0" smtClean="0"/>
              <a:t>Techniques for debugging</a:t>
            </a:r>
          </a:p>
          <a:p>
            <a:pPr lvl="1"/>
            <a:r>
              <a:rPr lang="en-GB" dirty="0" smtClean="0"/>
              <a:t>Form a hypothesis</a:t>
            </a:r>
          </a:p>
          <a:p>
            <a:pPr lvl="1"/>
            <a:r>
              <a:rPr lang="en-GB" dirty="0" smtClean="0"/>
              <a:t>Halve the problem</a:t>
            </a:r>
          </a:p>
          <a:p>
            <a:r>
              <a:rPr lang="en-GB" dirty="0" smtClean="0"/>
              <a:t>Debugger</a:t>
            </a:r>
          </a:p>
          <a:p>
            <a:pPr lvl="1"/>
            <a:r>
              <a:rPr lang="en-GB" dirty="0" smtClean="0"/>
              <a:t>Principles</a:t>
            </a:r>
          </a:p>
          <a:p>
            <a:pPr lvl="1"/>
            <a:r>
              <a:rPr lang="en-GB" dirty="0" smtClean="0"/>
              <a:t>Demo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8871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Teaching Issue</a:t>
            </a:r>
            <a:endParaRPr lang="en-GB" dirty="0">
              <a:latin typeface="Tahoma" charset="0"/>
              <a:cs typeface="Bitstream Vera Sans" charset="0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7200" cy="4648200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Simple errors can be disproportionately difficult at first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Does it help to understand more?</a:t>
            </a: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Teach some tactics for fixing errors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The limits of ‘just changing something’</a:t>
            </a: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When to introduce the debugger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Is it useful?</a:t>
            </a:r>
          </a:p>
          <a:p>
            <a:pPr marL="0" indent="0" eaLnBrk="1" hangingPunct="1"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dirty="0">
              <a:latin typeface="Tahoma" charset="0"/>
              <a:cs typeface="Bitstream Vera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93963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3096344"/>
          </a:xfrm>
        </p:spPr>
        <p:txBody>
          <a:bodyPr/>
          <a:lstStyle/>
          <a:p>
            <a:r>
              <a:rPr lang="en-GB" sz="4800" dirty="0" smtClean="0"/>
              <a:t>Understanding What Goes Wrong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… and when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3959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Types of Errors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0" y="1628775"/>
            <a:ext cx="3233936" cy="4248150"/>
          </a:xfrm>
        </p:spPr>
        <p:txBody>
          <a:bodyPr/>
          <a:lstStyle/>
          <a:p>
            <a:r>
              <a:rPr lang="en-GB" dirty="0" smtClean="0"/>
              <a:t>Syntax errors</a:t>
            </a:r>
          </a:p>
          <a:p>
            <a:pPr lvl="1"/>
            <a:r>
              <a:rPr lang="en-GB" dirty="0" smtClean="0"/>
              <a:t>Brackets</a:t>
            </a:r>
          </a:p>
          <a:p>
            <a:pPr lvl="1"/>
            <a:r>
              <a:rPr lang="en-GB" dirty="0" smtClean="0"/>
              <a:t>String</a:t>
            </a:r>
          </a:p>
          <a:p>
            <a:pPr lvl="1"/>
            <a:r>
              <a:rPr lang="en-GB" dirty="0" smtClean="0"/>
              <a:t>Indentation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Execution errors</a:t>
            </a:r>
          </a:p>
          <a:p>
            <a:pPr lvl="1"/>
            <a:r>
              <a:rPr lang="en-GB" dirty="0" smtClean="0"/>
              <a:t>Names</a:t>
            </a:r>
          </a:p>
          <a:p>
            <a:pPr lvl="1"/>
            <a:r>
              <a:rPr lang="en-GB" dirty="0" smtClean="0"/>
              <a:t>Expressions</a:t>
            </a:r>
          </a:p>
          <a:p>
            <a:pPr lvl="1"/>
            <a:r>
              <a:rPr lang="en-GB" dirty="0" smtClean="0"/>
              <a:t>Variables</a:t>
            </a:r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5868144" y="2204864"/>
            <a:ext cx="2016224" cy="720080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tx1"/>
                </a:solidFill>
                <a:latin typeface="Tahoma"/>
                <a:cs typeface="Tahoma"/>
              </a:rPr>
              <a:t>Parsing</a:t>
            </a:r>
            <a:endParaRPr lang="en-GB" sz="2800" dirty="0">
              <a:solidFill>
                <a:schemeClr val="tx1"/>
              </a:solidFill>
              <a:latin typeface="Tahoma"/>
              <a:cs typeface="Tahoma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868144" y="4221088"/>
            <a:ext cx="2016224" cy="720080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tx1"/>
                </a:solidFill>
                <a:latin typeface="Tahoma"/>
                <a:cs typeface="Tahoma"/>
              </a:rPr>
              <a:t>Execution</a:t>
            </a:r>
            <a:endParaRPr lang="en-GB" sz="2800" dirty="0">
              <a:solidFill>
                <a:schemeClr val="tx1"/>
              </a:solidFill>
              <a:latin typeface="Tahoma"/>
              <a:cs typeface="Tahoma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19866" y="1177588"/>
            <a:ext cx="22365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800" dirty="0" smtClean="0">
                <a:latin typeface="Tahoma"/>
                <a:cs typeface="Tahoma"/>
              </a:rPr>
              <a:t>Program text</a:t>
            </a:r>
            <a:endParaRPr lang="en-GB" sz="2800" dirty="0">
              <a:latin typeface="Tahoma"/>
              <a:cs typeface="Tahoma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45367" y="3265820"/>
            <a:ext cx="2794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800" i="1" dirty="0" smtClean="0">
                <a:latin typeface="Tahoma"/>
                <a:cs typeface="Tahoma"/>
              </a:rPr>
              <a:t>Parsed program</a:t>
            </a:r>
            <a:endParaRPr lang="en-GB" sz="2800" i="1" dirty="0">
              <a:latin typeface="Tahoma"/>
              <a:cs typeface="Tahoma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228184" y="5282044"/>
            <a:ext cx="12778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800" dirty="0" smtClean="0">
                <a:latin typeface="Tahoma"/>
                <a:cs typeface="Tahoma"/>
              </a:rPr>
              <a:t>Output</a:t>
            </a:r>
            <a:endParaRPr lang="en-GB" sz="2800" dirty="0">
              <a:latin typeface="Tahoma"/>
              <a:cs typeface="Tahoma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6876256" y="1844824"/>
            <a:ext cx="0" cy="36004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6876256" y="2924944"/>
            <a:ext cx="0" cy="36004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6876256" y="3861048"/>
            <a:ext cx="0" cy="36004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6876256" y="4941168"/>
            <a:ext cx="0" cy="36004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4283968" y="2564904"/>
            <a:ext cx="1583289" cy="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4283968" y="4581128"/>
            <a:ext cx="1583289" cy="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1795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Types of Errors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340768"/>
            <a:ext cx="7620000" cy="4536157"/>
          </a:xfrm>
        </p:spPr>
        <p:txBody>
          <a:bodyPr/>
          <a:lstStyle/>
          <a:p>
            <a:r>
              <a:rPr lang="en-GB" dirty="0" smtClean="0"/>
              <a:t>Syntax</a:t>
            </a:r>
          </a:p>
          <a:p>
            <a:pPr lvl="1"/>
            <a:r>
              <a:rPr lang="en-GB" i="1" dirty="0" smtClean="0"/>
              <a:t>The words make no sense</a:t>
            </a:r>
          </a:p>
          <a:p>
            <a:pPr lvl="1"/>
            <a:r>
              <a:rPr lang="en-GB" i="1" dirty="0" smtClean="0"/>
              <a:t>The words do not make a sentence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Execution errors</a:t>
            </a:r>
          </a:p>
          <a:p>
            <a:pPr lvl="1"/>
            <a:r>
              <a:rPr lang="en-GB" i="1" dirty="0" smtClean="0"/>
              <a:t>I cannot understand that sentence</a:t>
            </a:r>
          </a:p>
          <a:p>
            <a:pPr lvl="1"/>
            <a:r>
              <a:rPr lang="en-GB" i="1" dirty="0" smtClean="0"/>
              <a:t>I know what you mean, but I cannot do that </a:t>
            </a:r>
          </a:p>
          <a:p>
            <a:endParaRPr lang="en-GB" dirty="0"/>
          </a:p>
          <a:p>
            <a:r>
              <a:rPr lang="en-GB" dirty="0" smtClean="0"/>
              <a:t>Python has more execution errors</a:t>
            </a:r>
          </a:p>
          <a:p>
            <a:pPr lvl="1"/>
            <a:r>
              <a:rPr lang="en-GB" dirty="0" smtClean="0"/>
              <a:t>Other languages have a type checker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8853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Bugs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28775"/>
            <a:ext cx="7620000" cy="1296169"/>
          </a:xfrm>
        </p:spPr>
        <p:txBody>
          <a:bodyPr/>
          <a:lstStyle/>
          <a:p>
            <a:r>
              <a:rPr lang="en-GB" dirty="0" smtClean="0"/>
              <a:t>The program works, but it isn’t the program you wanted!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2987824" y="4725144"/>
            <a:ext cx="5354633" cy="120032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GB" dirty="0">
                <a:latin typeface="Courier"/>
                <a:cs typeface="Courier"/>
              </a:rPr>
              <a:t>Enter a Binary Number&gt; 1011</a:t>
            </a:r>
          </a:p>
          <a:p>
            <a:r>
              <a:rPr lang="en-GB" dirty="0">
                <a:latin typeface="Courier"/>
                <a:cs typeface="Courier"/>
              </a:rPr>
              <a:t>In Base 10, the number is:  31</a:t>
            </a:r>
          </a:p>
          <a:p>
            <a:r>
              <a:rPr lang="en-GB" dirty="0">
                <a:latin typeface="Courier"/>
                <a:cs typeface="Courier"/>
              </a:rPr>
              <a:t>In Octal, the number is:  0x1f</a:t>
            </a:r>
          </a:p>
          <a:p>
            <a:r>
              <a:rPr lang="en-GB" dirty="0">
                <a:latin typeface="Courier"/>
                <a:cs typeface="Courier"/>
              </a:rPr>
              <a:t>In Hexadecimal, the number is:  0o37</a:t>
            </a:r>
          </a:p>
        </p:txBody>
      </p:sp>
      <p:sp>
        <p:nvSpPr>
          <p:cNvPr id="5" name="Rectangle 4"/>
          <p:cNvSpPr/>
          <p:nvPr/>
        </p:nvSpPr>
        <p:spPr>
          <a:xfrm>
            <a:off x="251520" y="2877904"/>
            <a:ext cx="8532440" cy="132343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000" dirty="0">
                <a:latin typeface="Courier"/>
                <a:cs typeface="Courier"/>
              </a:rPr>
              <a:t>number=</a:t>
            </a:r>
            <a:r>
              <a:rPr lang="en-GB" sz="2000" dirty="0" err="1">
                <a:latin typeface="Courier"/>
                <a:cs typeface="Courier"/>
              </a:rPr>
              <a:t>int</a:t>
            </a:r>
            <a:r>
              <a:rPr lang="en-GB" sz="2000" dirty="0">
                <a:latin typeface="Courier"/>
                <a:cs typeface="Courier"/>
              </a:rPr>
              <a:t>(input("Enter a Binary Number&gt; "), 3)</a:t>
            </a:r>
          </a:p>
          <a:p>
            <a:r>
              <a:rPr lang="en-GB" sz="2000" dirty="0">
                <a:latin typeface="Courier"/>
                <a:cs typeface="Courier"/>
              </a:rPr>
              <a:t>print("In Base 10, the number is: ", </a:t>
            </a:r>
            <a:r>
              <a:rPr lang="en-GB" sz="2000" dirty="0" err="1">
                <a:latin typeface="Courier"/>
                <a:cs typeface="Courier"/>
              </a:rPr>
              <a:t>str</a:t>
            </a:r>
            <a:r>
              <a:rPr lang="en-GB" sz="2000" dirty="0">
                <a:latin typeface="Courier"/>
                <a:cs typeface="Courier"/>
              </a:rPr>
              <a:t>(number))</a:t>
            </a:r>
          </a:p>
          <a:p>
            <a:r>
              <a:rPr lang="en-GB" sz="2000" dirty="0">
                <a:latin typeface="Courier"/>
                <a:cs typeface="Courier"/>
              </a:rPr>
              <a:t>print("In Octal, the number is: ", hex(number))</a:t>
            </a:r>
          </a:p>
          <a:p>
            <a:r>
              <a:rPr lang="en-GB" sz="2000" dirty="0">
                <a:latin typeface="Courier"/>
                <a:cs typeface="Courier"/>
              </a:rPr>
              <a:t>print("In Hexadecimal, the number is: ", </a:t>
            </a:r>
            <a:r>
              <a:rPr lang="en-GB" sz="2000" dirty="0" err="1">
                <a:latin typeface="Courier"/>
                <a:cs typeface="Courier"/>
              </a:rPr>
              <a:t>oct</a:t>
            </a:r>
            <a:r>
              <a:rPr lang="en-GB" sz="2000" dirty="0">
                <a:latin typeface="Courier"/>
                <a:cs typeface="Courier"/>
              </a:rPr>
              <a:t>(number))</a:t>
            </a:r>
          </a:p>
        </p:txBody>
      </p:sp>
    </p:spTree>
    <p:extLst>
      <p:ext uri="{BB962C8B-B14F-4D97-AF65-F5344CB8AC3E}">
        <p14:creationId xmlns:p14="http://schemas.microsoft.com/office/powerpoint/2010/main" val="2696430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Syntax Errors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Strings: must close</a:t>
            </a:r>
          </a:p>
          <a:p>
            <a:endParaRPr lang="en-GB" dirty="0"/>
          </a:p>
          <a:p>
            <a:r>
              <a:rPr lang="en-GB" dirty="0" smtClean="0"/>
              <a:t>Indentation</a:t>
            </a:r>
          </a:p>
          <a:p>
            <a:pPr lvl="1"/>
            <a:r>
              <a:rPr lang="en-GB" dirty="0" smtClean="0"/>
              <a:t>Proper boxes</a:t>
            </a:r>
          </a:p>
          <a:p>
            <a:pPr lvl="1"/>
            <a:endParaRPr lang="en-GB" dirty="0"/>
          </a:p>
          <a:p>
            <a:r>
              <a:rPr lang="en-GB" dirty="0" smtClean="0"/>
              <a:t>Brackets </a:t>
            </a:r>
          </a:p>
          <a:p>
            <a:pPr lvl="1"/>
            <a:r>
              <a:rPr lang="en-GB" dirty="0" smtClean="0"/>
              <a:t>Must match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9680" y="1052736"/>
            <a:ext cx="4541912" cy="1654554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3851920" y="2996952"/>
            <a:ext cx="5292080" cy="2376412"/>
            <a:chOff x="3851920" y="2996952"/>
            <a:chExt cx="5292080" cy="237641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51920" y="2996952"/>
              <a:ext cx="4325888" cy="1575859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48808" y="3772258"/>
              <a:ext cx="4395192" cy="1601106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5696" y="5310510"/>
            <a:ext cx="4323184" cy="1574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369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Execution Errors – Names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24744"/>
            <a:ext cx="7272808" cy="2232273"/>
          </a:xfrm>
        </p:spPr>
        <p:txBody>
          <a:bodyPr/>
          <a:lstStyle/>
          <a:p>
            <a:r>
              <a:rPr lang="en-GB" dirty="0" smtClean="0"/>
              <a:t>Names: As variables are not declared, any name could be a variable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4092376"/>
            <a:ext cx="9144000" cy="276562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83568" y="2321585"/>
            <a:ext cx="8352928" cy="132343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000" dirty="0">
                <a:latin typeface="Courier"/>
                <a:cs typeface="Courier"/>
              </a:rPr>
              <a:t>number=</a:t>
            </a:r>
            <a:r>
              <a:rPr lang="en-GB" sz="2000" dirty="0" err="1">
                <a:latin typeface="Courier"/>
                <a:cs typeface="Courier"/>
              </a:rPr>
              <a:t>int</a:t>
            </a:r>
            <a:r>
              <a:rPr lang="en-GB" sz="2000" dirty="0">
                <a:latin typeface="Courier"/>
                <a:cs typeface="Courier"/>
              </a:rPr>
              <a:t>(input("Enter a Binary Number&gt;" ), 2)</a:t>
            </a:r>
          </a:p>
          <a:p>
            <a:r>
              <a:rPr lang="en-GB" sz="2000" dirty="0">
                <a:latin typeface="Courier"/>
                <a:cs typeface="Courier"/>
              </a:rPr>
              <a:t>print("In Base 10, the number is: ", </a:t>
            </a:r>
            <a:r>
              <a:rPr lang="en-GB" sz="2000" dirty="0" err="1">
                <a:latin typeface="Courier"/>
                <a:cs typeface="Courier"/>
              </a:rPr>
              <a:t>str</a:t>
            </a:r>
            <a:r>
              <a:rPr lang="en-GB" sz="2000" dirty="0">
                <a:latin typeface="Courier"/>
                <a:cs typeface="Courier"/>
              </a:rPr>
              <a:t>(number))</a:t>
            </a:r>
          </a:p>
          <a:p>
            <a:r>
              <a:rPr lang="en-GB" sz="2000" dirty="0">
                <a:latin typeface="Courier"/>
                <a:cs typeface="Courier"/>
              </a:rPr>
              <a:t>print("In Octal, the number is: ", </a:t>
            </a:r>
            <a:r>
              <a:rPr lang="en-GB" sz="2000" dirty="0" err="1">
                <a:latin typeface="Courier"/>
                <a:cs typeface="Courier"/>
              </a:rPr>
              <a:t>oct</a:t>
            </a:r>
            <a:r>
              <a:rPr lang="en-GB" sz="2000" dirty="0">
                <a:latin typeface="Courier"/>
                <a:cs typeface="Courier"/>
              </a:rPr>
              <a:t>(number))</a:t>
            </a:r>
          </a:p>
          <a:p>
            <a:r>
              <a:rPr lang="en-GB" sz="2000" dirty="0">
                <a:latin typeface="Courier"/>
                <a:cs typeface="Courier"/>
              </a:rPr>
              <a:t>Print("In Hexadecimal, the number is: ", </a:t>
            </a:r>
            <a:r>
              <a:rPr lang="en-GB" sz="2000" dirty="0" err="1">
                <a:latin typeface="Courier"/>
                <a:cs typeface="Courier"/>
              </a:rPr>
              <a:t>hexi</a:t>
            </a:r>
            <a:r>
              <a:rPr lang="en-GB" sz="2000" dirty="0">
                <a:latin typeface="Courier"/>
                <a:cs typeface="Courier"/>
              </a:rPr>
              <a:t>(</a:t>
            </a:r>
            <a:r>
              <a:rPr lang="en-GB" sz="2000" dirty="0" err="1">
                <a:latin typeface="Courier"/>
                <a:cs typeface="Courier"/>
              </a:rPr>
              <a:t>nuber</a:t>
            </a:r>
            <a:r>
              <a:rPr lang="en-GB" sz="2000" dirty="0">
                <a:latin typeface="Courier"/>
                <a:cs typeface="Courier"/>
              </a:rPr>
              <a:t>))</a:t>
            </a:r>
          </a:p>
        </p:txBody>
      </p:sp>
    </p:spTree>
    <p:extLst>
      <p:ext uri="{BB962C8B-B14F-4D97-AF65-F5344CB8AC3E}">
        <p14:creationId xmlns:p14="http://schemas.microsoft.com/office/powerpoint/2010/main" val="532120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Execution Errors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620000" cy="4680545"/>
          </a:xfrm>
        </p:spPr>
        <p:txBody>
          <a:bodyPr/>
          <a:lstStyle/>
          <a:p>
            <a:r>
              <a:rPr lang="en-GB" dirty="0" smtClean="0"/>
              <a:t>Names</a:t>
            </a:r>
          </a:p>
          <a:p>
            <a:pPr lvl="1"/>
            <a:r>
              <a:rPr lang="en-GB" dirty="0" smtClean="0"/>
              <a:t>As variables are not declared, any name could be a variable</a:t>
            </a:r>
          </a:p>
          <a:p>
            <a:r>
              <a:rPr lang="en-GB" dirty="0" smtClean="0"/>
              <a:t>Variable</a:t>
            </a:r>
          </a:p>
          <a:p>
            <a:pPr lvl="1"/>
            <a:r>
              <a:rPr lang="en-GB" dirty="0" smtClean="0"/>
              <a:t>Must be assigned before used</a:t>
            </a:r>
          </a:p>
          <a:p>
            <a:r>
              <a:rPr lang="en-GB" dirty="0" smtClean="0"/>
              <a:t>Expression</a:t>
            </a:r>
          </a:p>
          <a:p>
            <a:pPr lvl="1"/>
            <a:r>
              <a:rPr lang="en-GB" dirty="0" smtClean="0"/>
              <a:t>The operator does not exist</a:t>
            </a:r>
          </a:p>
          <a:p>
            <a:pPr lvl="1"/>
            <a:r>
              <a:rPr lang="en-GB" dirty="0" smtClean="0"/>
              <a:t>E.g. </a:t>
            </a:r>
            <a:r>
              <a:rPr lang="en-GB" dirty="0" smtClean="0">
                <a:latin typeface="Courier"/>
                <a:cs typeface="Courier"/>
              </a:rPr>
              <a:t>“David” – “Cameron”</a:t>
            </a:r>
          </a:p>
          <a:p>
            <a:pPr lvl="1"/>
            <a:r>
              <a:rPr lang="en-GB" dirty="0" smtClean="0"/>
              <a:t>The operator has no answer for the values</a:t>
            </a:r>
          </a:p>
          <a:p>
            <a:pPr lvl="1"/>
            <a:r>
              <a:rPr lang="en-GB" dirty="0" smtClean="0"/>
              <a:t>E.g. </a:t>
            </a:r>
            <a:r>
              <a:rPr lang="en-GB" dirty="0" smtClean="0">
                <a:latin typeface="Courier"/>
                <a:cs typeface="Courier"/>
              </a:rPr>
              <a:t>“David”[5]</a:t>
            </a:r>
          </a:p>
        </p:txBody>
      </p:sp>
    </p:spTree>
    <p:extLst>
      <p:ext uri="{BB962C8B-B14F-4D97-AF65-F5344CB8AC3E}">
        <p14:creationId xmlns:p14="http://schemas.microsoft.com/office/powerpoint/2010/main" val="3090673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3096344"/>
          </a:xfrm>
        </p:spPr>
        <p:txBody>
          <a:bodyPr/>
          <a:lstStyle/>
          <a:p>
            <a:r>
              <a:rPr lang="en-GB" dirty="0" smtClean="0"/>
              <a:t>Demonstrations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4994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Demo 1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412776"/>
            <a:ext cx="10752065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611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Demo 2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026" y="1384424"/>
            <a:ext cx="8515446" cy="528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095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2232248"/>
          </a:xfrm>
        </p:spPr>
        <p:txBody>
          <a:bodyPr/>
          <a:lstStyle/>
          <a:p>
            <a:r>
              <a:rPr lang="en-GB" dirty="0" smtClean="0"/>
              <a:t>Tactics for Finding Errors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Test often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0187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Where is the Error?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Hard to find if you are looking in the wrong place</a:t>
            </a:r>
          </a:p>
          <a:p>
            <a:pPr lvl="1"/>
            <a:r>
              <a:rPr lang="en-GB" dirty="0" smtClean="0"/>
              <a:t>Syntax errors may ‘appear’ after real location</a:t>
            </a:r>
          </a:p>
          <a:p>
            <a:endParaRPr lang="en-GB" dirty="0"/>
          </a:p>
          <a:p>
            <a:r>
              <a:rPr lang="en-GB" dirty="0" smtClean="0"/>
              <a:t>Use comments to shrink program</a:t>
            </a:r>
          </a:p>
          <a:p>
            <a:r>
              <a:rPr lang="en-GB" dirty="0" smtClean="0"/>
              <a:t>Look at the line </a:t>
            </a:r>
            <a:r>
              <a:rPr lang="en-GB" smtClean="0"/>
              <a:t>number in </a:t>
            </a:r>
            <a:r>
              <a:rPr lang="en-GB" dirty="0" smtClean="0"/>
              <a:t>the message</a:t>
            </a:r>
          </a:p>
          <a:p>
            <a:r>
              <a:rPr lang="en-GB" dirty="0" smtClean="0"/>
              <a:t>Print something before error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6886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Importance of ‘Hypothesis’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“I think the problem is …”</a:t>
            </a:r>
          </a:p>
          <a:p>
            <a:endParaRPr lang="en-GB" dirty="0" smtClean="0"/>
          </a:p>
          <a:p>
            <a:r>
              <a:rPr lang="en-GB" dirty="0" smtClean="0"/>
              <a:t>Have an idea .. </a:t>
            </a:r>
            <a:r>
              <a:rPr lang="en-GB" dirty="0"/>
              <a:t>t</a:t>
            </a:r>
            <a:r>
              <a:rPr lang="en-GB" dirty="0" smtClean="0"/>
              <a:t>est it … revise it</a:t>
            </a:r>
          </a:p>
          <a:p>
            <a:endParaRPr lang="en-GB" dirty="0"/>
          </a:p>
          <a:p>
            <a:r>
              <a:rPr lang="en-GB" dirty="0" smtClean="0"/>
              <a:t>Alternative is to make ‘random’ changes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0366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2088232"/>
          </a:xfrm>
        </p:spPr>
        <p:txBody>
          <a:bodyPr/>
          <a:lstStyle/>
          <a:p>
            <a:r>
              <a:rPr lang="en-GB" dirty="0" smtClean="0"/>
              <a:t>Debugger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Watch the program working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08638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Debugger - Principles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Breakpoint</a:t>
            </a:r>
          </a:p>
          <a:p>
            <a:pPr lvl="1"/>
            <a:r>
              <a:rPr lang="en-GB" dirty="0" smtClean="0"/>
              <a:t>Stop the program in progress</a:t>
            </a:r>
          </a:p>
          <a:p>
            <a:endParaRPr lang="en-GB" dirty="0"/>
          </a:p>
          <a:p>
            <a:r>
              <a:rPr lang="en-GB" dirty="0" smtClean="0"/>
              <a:t>Observe the values of variable</a:t>
            </a:r>
          </a:p>
        </p:txBody>
      </p:sp>
    </p:spTree>
    <p:extLst>
      <p:ext uri="{BB962C8B-B14F-4D97-AF65-F5344CB8AC3E}">
        <p14:creationId xmlns:p14="http://schemas.microsoft.com/office/powerpoint/2010/main" val="4185852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2184648"/>
            <a:ext cx="7543800" cy="740296"/>
          </a:xfrm>
        </p:spPr>
        <p:txBody>
          <a:bodyPr/>
          <a:lstStyle/>
          <a:p>
            <a:r>
              <a:rPr lang="en-GB" dirty="0" smtClean="0"/>
              <a:t>Demo of Debugger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separate demo.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9562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Summary</a:t>
            </a:r>
            <a:endParaRPr lang="en-GB"/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Finding errors is difficult</a:t>
            </a:r>
          </a:p>
          <a:p>
            <a:pPr lvl="1"/>
            <a:r>
              <a:rPr lang="en-GB" dirty="0" smtClean="0"/>
              <a:t>Lots of errors at first</a:t>
            </a:r>
          </a:p>
          <a:p>
            <a:r>
              <a:rPr lang="en-GB" dirty="0" smtClean="0"/>
              <a:t>Does it help to understand the types of errors</a:t>
            </a:r>
          </a:p>
          <a:p>
            <a:r>
              <a:rPr lang="en-GB" dirty="0" smtClean="0"/>
              <a:t>Teach good habits</a:t>
            </a:r>
          </a:p>
          <a:p>
            <a:pPr lvl="1"/>
            <a:r>
              <a:rPr lang="en-GB" dirty="0" smtClean="0"/>
              <a:t>Be systematic in finding errors</a:t>
            </a:r>
          </a:p>
          <a:p>
            <a:pPr lvl="1"/>
            <a:r>
              <a:rPr lang="en-GB" dirty="0" smtClean="0"/>
              <a:t>Have a ‘hypothesis’</a:t>
            </a:r>
          </a:p>
          <a:p>
            <a:r>
              <a:rPr lang="en-GB" dirty="0" smtClean="0"/>
              <a:t>Bad habits: make changes without thought</a:t>
            </a:r>
            <a:endParaRPr lang="en-GB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4351</TotalTime>
  <Words>574</Words>
  <Application>Microsoft Macintosh PowerPoint</Application>
  <PresentationFormat>On-screen Show (4:3)</PresentationFormat>
  <Paragraphs>120</Paragraphs>
  <Slides>20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Newsprint</vt:lpstr>
      <vt:lpstr>Programming for GCSE Topic 4.2: Faults and Debugging</vt:lpstr>
      <vt:lpstr>Aims</vt:lpstr>
      <vt:lpstr>Teaching Issue</vt:lpstr>
      <vt:lpstr>Understanding What Goes Wrong</vt:lpstr>
      <vt:lpstr>Types of Errors</vt:lpstr>
      <vt:lpstr>Types of Errors</vt:lpstr>
      <vt:lpstr>Bugs</vt:lpstr>
      <vt:lpstr>Syntax Errors</vt:lpstr>
      <vt:lpstr>Execution Errors – Names </vt:lpstr>
      <vt:lpstr>Execution Errors</vt:lpstr>
      <vt:lpstr>Demonstrations</vt:lpstr>
      <vt:lpstr>Demo 1</vt:lpstr>
      <vt:lpstr>Demo 2</vt:lpstr>
      <vt:lpstr>Tactics for Finding Errors</vt:lpstr>
      <vt:lpstr>Where is the Error?</vt:lpstr>
      <vt:lpstr>Importance of ‘Hypothesis’ </vt:lpstr>
      <vt:lpstr>Debugger</vt:lpstr>
      <vt:lpstr>Debugger - Principles</vt:lpstr>
      <vt:lpstr>Demo of Debugger</vt:lpstr>
      <vt:lpstr>Summary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for GCSE</dc:title>
  <dc:creator>William Marsh</dc:creator>
  <cp:lastModifiedBy>Nicola Plant</cp:lastModifiedBy>
  <cp:revision>78</cp:revision>
  <dcterms:created xsi:type="dcterms:W3CDTF">2012-04-25T07:26:20Z</dcterms:created>
  <dcterms:modified xsi:type="dcterms:W3CDTF">2014-05-01T18:59:47Z</dcterms:modified>
</cp:coreProperties>
</file>