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embeddings/oleObject1.bin" ContentType="application/vnd.openxmlformats-officedocument.oleObject"/>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386" r:id="rId2"/>
    <p:sldId id="302" r:id="rId3"/>
    <p:sldId id="281" r:id="rId4"/>
    <p:sldId id="329" r:id="rId5"/>
    <p:sldId id="363" r:id="rId6"/>
    <p:sldId id="364" r:id="rId7"/>
    <p:sldId id="342" r:id="rId8"/>
    <p:sldId id="366" r:id="rId9"/>
    <p:sldId id="332" r:id="rId10"/>
    <p:sldId id="335" r:id="rId11"/>
    <p:sldId id="336" r:id="rId12"/>
    <p:sldId id="337" r:id="rId13"/>
    <p:sldId id="338" r:id="rId14"/>
    <p:sldId id="377" r:id="rId15"/>
    <p:sldId id="378" r:id="rId16"/>
    <p:sldId id="379" r:id="rId17"/>
    <p:sldId id="385" r:id="rId18"/>
    <p:sldId id="384" r:id="rId19"/>
    <p:sldId id="376" r:id="rId20"/>
    <p:sldId id="346" r:id="rId21"/>
    <p:sldId id="347" r:id="rId22"/>
    <p:sldId id="348" r:id="rId23"/>
    <p:sldId id="381" r:id="rId24"/>
    <p:sldId id="349" r:id="rId25"/>
    <p:sldId id="369" r:id="rId26"/>
    <p:sldId id="352" r:id="rId27"/>
    <p:sldId id="345" r:id="rId28"/>
    <p:sldId id="374"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kern="1200">
        <a:solidFill>
          <a:schemeClr val="tx1"/>
        </a:solidFill>
        <a:latin typeface="Times New Roman"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906" autoAdjust="0"/>
  </p:normalViewPr>
  <p:slideViewPr>
    <p:cSldViewPr snapToObjects="1">
      <p:cViewPr varScale="1">
        <p:scale>
          <a:sx n="63" d="100"/>
          <a:sy n="63" d="100"/>
        </p:scale>
        <p:origin x="-184" y="-104"/>
      </p:cViewPr>
      <p:guideLst>
        <p:guide orient="horz" pos="2160"/>
        <p:guide pos="2880"/>
      </p:guideLst>
    </p:cSldViewPr>
  </p:slideViewPr>
  <p:notesTextViewPr>
    <p:cViewPr>
      <p:scale>
        <a:sx n="100" d="100"/>
        <a:sy n="100" d="100"/>
      </p:scale>
      <p:origin x="0" y="0"/>
    </p:cViewPr>
  </p:notesTextViewPr>
  <p:sorterViewPr>
    <p:cViewPr>
      <p:scale>
        <a:sx n="188" d="100"/>
        <a:sy n="188"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E7B8A1-7964-284A-9FAD-A676FB4A8995}" type="datetimeFigureOut">
              <a:rPr lang="en-US" smtClean="0"/>
              <a:t>01/05/2014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A9AD67-4C16-4244-8C8C-CCF5ECD4C20E}" type="slidenum">
              <a:rPr lang="en-GB" smtClean="0"/>
              <a:t>‹#›</a:t>
            </a:fld>
            <a:endParaRPr lang="en-GB"/>
          </a:p>
        </p:txBody>
      </p:sp>
    </p:spTree>
    <p:extLst>
      <p:ext uri="{BB962C8B-B14F-4D97-AF65-F5344CB8AC3E}">
        <p14:creationId xmlns:p14="http://schemas.microsoft.com/office/powerpoint/2010/main" val="247879741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9" Type="http://schemas.openxmlformats.org/officeDocument/2006/relationships/hyperlink" Target="http://en.wikipedia.org/wiki/Mathematics" TargetMode="External"/><Relationship Id="rId20" Type="http://schemas.openxmlformats.org/officeDocument/2006/relationships/hyperlink" Target="http://en.wikipedia.org/wiki/Howard_Gardner" TargetMode="External"/><Relationship Id="rId21" Type="http://schemas.openxmlformats.org/officeDocument/2006/relationships/hyperlink" Target="http://en.wikipedia.org/wiki/Harvard_University" TargetMode="External"/><Relationship Id="rId22" Type="http://schemas.openxmlformats.org/officeDocument/2006/relationships/hyperlink" Target="http://en.wikipedia.org/wiki/Boolean_algebra" TargetMode="External"/><Relationship Id="rId23" Type="http://schemas.openxmlformats.org/officeDocument/2006/relationships/hyperlink" Target="http://en.wikipedia.org/wiki/Binary_arithmetic" TargetMode="External"/><Relationship Id="rId24" Type="http://schemas.openxmlformats.org/officeDocument/2006/relationships/hyperlink" Target="http://en.wikipedia.org/wiki/Relays" TargetMode="External"/><Relationship Id="rId25" Type="http://schemas.openxmlformats.org/officeDocument/2006/relationships/hyperlink" Target="http://en.wikipedia.org/wiki/Digital_circuit" TargetMode="External"/><Relationship Id="rId26" Type="http://schemas.openxmlformats.org/officeDocument/2006/relationships/hyperlink" Target="http://en.wikipedia.org/wiki/World_War_II" TargetMode="External"/><Relationship Id="rId10" Type="http://schemas.openxmlformats.org/officeDocument/2006/relationships/hyperlink" Target="http://en.wikipedia.org/wiki/Massachusetts_Institute_of_Technology" TargetMode="External"/><Relationship Id="rId11" Type="http://schemas.openxmlformats.org/officeDocument/2006/relationships/hyperlink" Target="http://en.wikipedia.org/wiki/Vannevar_Bush" TargetMode="External"/><Relationship Id="rId12" Type="http://schemas.openxmlformats.org/officeDocument/2006/relationships/hyperlink" Target="http://en.wikipedia.org/wiki/Differential_analyzer" TargetMode="External"/><Relationship Id="rId13" Type="http://schemas.openxmlformats.org/officeDocument/2006/relationships/hyperlink" Target="http://en.wikipedia.org/wiki/Analog_computer" TargetMode="External"/><Relationship Id="rId14" Type="http://schemas.openxmlformats.org/officeDocument/2006/relationships/hyperlink" Target="http://en.wikipedia.org/wiki/1937" TargetMode="External"/><Relationship Id="rId15" Type="http://schemas.openxmlformats.org/officeDocument/2006/relationships/hyperlink" Target="http://en.wikipedia.org/wiki/Thesis" TargetMode="External"/><Relationship Id="rId16" Type="http://schemas.openxmlformats.org/officeDocument/2006/relationships/hyperlink" Target="http://en.wikipedia.org/wiki/A_Symbolic_Analysis_of_Relay_and_Switching_Circuits" TargetMode="External"/><Relationship Id="rId17" Type="http://schemas.openxmlformats.org/officeDocument/2006/relationships/hyperlink" Target="http://en.wikipedia.org/wiki/1938" TargetMode="External"/><Relationship Id="rId18" Type="http://schemas.openxmlformats.org/officeDocument/2006/relationships/hyperlink" Target="http://en.wikipedia.org/wiki/Alfred_Noble_Prize" TargetMode="External"/><Relationship Id="rId19" Type="http://schemas.openxmlformats.org/officeDocument/2006/relationships/hyperlink" Target="http://en.wikipedia.org/wiki/1940" TargetMode="External"/><Relationship Id="rId1" Type="http://schemas.openxmlformats.org/officeDocument/2006/relationships/notesMaster" Target="../notesMasters/notesMaster1.xml"/><Relationship Id="rId2" Type="http://schemas.openxmlformats.org/officeDocument/2006/relationships/slide" Target="../slides/slide5.xml"/><Relationship Id="rId3" Type="http://schemas.openxmlformats.org/officeDocument/2006/relationships/hyperlink" Target="http://en.wikipedia.org/wiki/1932" TargetMode="External"/><Relationship Id="rId4" Type="http://schemas.openxmlformats.org/officeDocument/2006/relationships/hyperlink" Target="http://en.wikipedia.org/wiki/University_of_Michigan" TargetMode="External"/><Relationship Id="rId5" Type="http://schemas.openxmlformats.org/officeDocument/2006/relationships/hyperlink" Target="http://en.wikipedia.org/wiki/George_Boole" TargetMode="External"/><Relationship Id="rId6" Type="http://schemas.openxmlformats.org/officeDocument/2006/relationships/hyperlink" Target="http://en.wikipedia.org/wiki/1936" TargetMode="External"/><Relationship Id="rId7" Type="http://schemas.openxmlformats.org/officeDocument/2006/relationships/hyperlink" Target="http://en.wikipedia.org/wiki/Bachelor's_degree" TargetMode="External"/><Relationship Id="rId8" Type="http://schemas.openxmlformats.org/officeDocument/2006/relationships/hyperlink" Target="http://en.wikipedia.org/wiki/Electrical_engineering"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D5B4915F-DB33-A746-9949-AC9268BC1BA3}" type="slidenum">
              <a:rPr lang="en-GB" sz="1200">
                <a:solidFill>
                  <a:srgbClr val="000000"/>
                </a:solidFill>
                <a:latin typeface="Tahoma" charset="0"/>
              </a:rPr>
              <a:pPr eaLnBrk="1" hangingPunct="1"/>
              <a:t>3</a:t>
            </a:fld>
            <a:endParaRPr lang="en-GB" sz="1200">
              <a:solidFill>
                <a:srgbClr val="000000"/>
              </a:solidFill>
              <a:latin typeface="Tahoma" charset="0"/>
            </a:endParaRPr>
          </a:p>
        </p:txBody>
      </p:sp>
      <p:sp>
        <p:nvSpPr>
          <p:cNvPr id="32771"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lvl1pPr eaLnBrk="0" hangingPunct="0">
              <a:defRPr sz="2400">
                <a:solidFill>
                  <a:schemeClr val="bg1"/>
                </a:solidFill>
                <a:latin typeface="Times New Roman" charset="0"/>
                <a:ea typeface="ＭＳ Ｐゴシック" charset="0"/>
                <a:cs typeface="Bitstream Vera Sans" charset="0"/>
              </a:defRPr>
            </a:lvl1pPr>
            <a:lvl2pPr marL="37931725" indent="-37474525" eaLnBrk="0" hangingPunct="0">
              <a:defRPr sz="2400">
                <a:solidFill>
                  <a:schemeClr val="bg1"/>
                </a:solidFill>
                <a:latin typeface="Times New Roman" charset="0"/>
                <a:ea typeface="Bitstream Vera Sans" charset="0"/>
                <a:cs typeface="Bitstream Vera Sans" charset="0"/>
              </a:defRPr>
            </a:lvl2pPr>
            <a:lvl3pPr eaLnBrk="0" hangingPunct="0">
              <a:defRPr sz="2400">
                <a:solidFill>
                  <a:schemeClr val="bg1"/>
                </a:solidFill>
                <a:latin typeface="Times New Roman" charset="0"/>
                <a:ea typeface="Bitstream Vera Sans" charset="0"/>
                <a:cs typeface="Bitstream Vera Sans" charset="0"/>
              </a:defRPr>
            </a:lvl3pPr>
            <a:lvl4pPr eaLnBrk="0" hangingPunct="0">
              <a:defRPr sz="2400">
                <a:solidFill>
                  <a:schemeClr val="bg1"/>
                </a:solidFill>
                <a:latin typeface="Times New Roman" charset="0"/>
                <a:ea typeface="Bitstream Vera Sans" charset="0"/>
                <a:cs typeface="Bitstream Vera Sans" charset="0"/>
              </a:defRPr>
            </a:lvl4pPr>
            <a:lvl5pPr eaLnBrk="0" hangingPunct="0">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defRPr sz="2400">
                <a:solidFill>
                  <a:schemeClr val="bg1"/>
                </a:solidFill>
                <a:latin typeface="Times New Roman" charset="0"/>
                <a:ea typeface="Bitstream Vera Sans" charset="0"/>
                <a:cs typeface="Bitstream Vera Sans" charset="0"/>
              </a:defRPr>
            </a:lvl9pPr>
          </a:lstStyle>
          <a:p>
            <a:pPr eaLnBrk="1" hangingPunct="1"/>
            <a:endParaRPr lang="en-GB"/>
          </a:p>
        </p:txBody>
      </p:sp>
      <p:sp>
        <p:nvSpPr>
          <p:cNvPr id="32772" name="Text Box 2"/>
          <p:cNvSpPr>
            <a:spLocks noGrp="1" noChangeArrowheads="1"/>
          </p:cNvSpPr>
          <p:nvPr>
            <p:ph type="body"/>
          </p:nvPr>
        </p:nvSpPr>
        <p:spPr>
          <a:xfrm>
            <a:off x="914400" y="4343400"/>
            <a:ext cx="5024438" cy="4111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32773" name="Slide Image Placeholder 4"/>
          <p:cNvSpPr>
            <a:spLocks noGrp="1" noRot="1" noChangeAspect="1"/>
          </p:cNvSpPr>
          <p:nvPr>
            <p:ph type="sldImg"/>
          </p:nvPr>
        </p:nvSpPr>
        <p:spPr>
          <a:xfrm>
            <a:off x="1144588" y="685800"/>
            <a:ext cx="4562475" cy="3422650"/>
          </a:xfr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6CA90632-6C99-1749-B37F-E0EE2286E27C}" type="slidenum">
              <a:rPr lang="en-GB" sz="1200">
                <a:solidFill>
                  <a:srgbClr val="000000"/>
                </a:solidFill>
                <a:latin typeface="Tahoma" charset="0"/>
              </a:rPr>
              <a:pPr eaLnBrk="1" hangingPunct="1"/>
              <a:t>4</a:t>
            </a:fld>
            <a:endParaRPr lang="en-GB" sz="1200">
              <a:solidFill>
                <a:srgbClr val="000000"/>
              </a:solidFill>
              <a:latin typeface="Tahoma" charset="0"/>
            </a:endParaRPr>
          </a:p>
        </p:txBody>
      </p:sp>
      <p:sp>
        <p:nvSpPr>
          <p:cNvPr id="33796" name="Text Box 2"/>
          <p:cNvSpPr>
            <a:spLocks noGrp="1" noChangeArrowheads="1"/>
          </p:cNvSpPr>
          <p:nvPr>
            <p:ph type="body"/>
          </p:nvPr>
        </p:nvSpPr>
        <p:spPr>
          <a:xfrm>
            <a:off x="914507" y="4344135"/>
            <a:ext cx="5027384"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33797" name="Rectangle 5"/>
          <p:cNvSpPr>
            <a:spLocks noGrp="1" noRot="1" noChangeAspect="1" noChangeArrowheads="1" noTextEdit="1"/>
          </p:cNvSpPr>
          <p:nvPr>
            <p:ph type="sldImg"/>
          </p:nvPr>
        </p:nvSpPr>
        <p:spPr>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05FE2BC9-9B94-C540-9C68-9747C7D11E39}" type="slidenum">
              <a:rPr lang="en-GB" sz="1200">
                <a:solidFill>
                  <a:srgbClr val="000000"/>
                </a:solidFill>
                <a:latin typeface="Tahoma" charset="0"/>
              </a:rPr>
              <a:pPr eaLnBrk="1" hangingPunct="1"/>
              <a:t>5</a:t>
            </a:fld>
            <a:endParaRPr lang="en-GB" sz="1200">
              <a:solidFill>
                <a:srgbClr val="000000"/>
              </a:solidFill>
              <a:latin typeface="Tahoma" charset="0"/>
            </a:endParaRPr>
          </a:p>
        </p:txBody>
      </p:sp>
      <p:sp>
        <p:nvSpPr>
          <p:cNvPr id="93188" name="Text Box 2"/>
          <p:cNvSpPr>
            <a:spLocks noGrp="1" noChangeArrowheads="1"/>
          </p:cNvSpPr>
          <p:nvPr>
            <p:ph type="body"/>
          </p:nvPr>
        </p:nvSpPr>
        <p:spPr>
          <a:xfrm>
            <a:off x="914508" y="4344136"/>
            <a:ext cx="5028986" cy="482632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a:ea typeface="ＭＳ Ｐゴシック" charset="0"/>
                <a:cs typeface="Bitstream Vera Sans" charset="0"/>
              </a:rPr>
              <a:t>In </a:t>
            </a:r>
            <a:r>
              <a:rPr lang="en-GB" dirty="0">
                <a:solidFill>
                  <a:srgbClr val="CCCCFF"/>
                </a:solidFill>
                <a:ea typeface="ＭＳ Ｐゴシック" charset="0"/>
                <a:cs typeface="Bitstream Vera Sans" charset="0"/>
                <a:hlinkClick r:id="rId3"/>
              </a:rPr>
              <a:t>1932</a:t>
            </a:r>
            <a:r>
              <a:rPr lang="en-GB" dirty="0">
                <a:ea typeface="ＭＳ Ｐゴシック" charset="0"/>
                <a:cs typeface="Bitstream Vera Sans" charset="0"/>
              </a:rPr>
              <a:t> he entered the </a:t>
            </a:r>
            <a:r>
              <a:rPr lang="en-GB" dirty="0">
                <a:solidFill>
                  <a:srgbClr val="CCCCFF"/>
                </a:solidFill>
                <a:ea typeface="ＭＳ Ｐゴシック" charset="0"/>
                <a:cs typeface="Bitstream Vera Sans" charset="0"/>
                <a:hlinkClick r:id="rId4"/>
              </a:rPr>
              <a:t>University of Michigan</a:t>
            </a:r>
            <a:r>
              <a:rPr lang="en-GB" dirty="0">
                <a:ea typeface="ＭＳ Ｐゴシック" charset="0"/>
                <a:cs typeface="Bitstream Vera Sans" charset="0"/>
              </a:rPr>
              <a:t>, where he took a course that introduced him to the works of </a:t>
            </a:r>
            <a:r>
              <a:rPr lang="en-GB" dirty="0">
                <a:solidFill>
                  <a:srgbClr val="CCCCFF"/>
                </a:solidFill>
                <a:ea typeface="ＭＳ Ｐゴシック" charset="0"/>
                <a:cs typeface="Bitstream Vera Sans" charset="0"/>
                <a:hlinkClick r:id="rId5"/>
              </a:rPr>
              <a:t>George Boole</a:t>
            </a:r>
            <a:r>
              <a:rPr lang="en-GB" dirty="0">
                <a:ea typeface="ＭＳ Ｐゴシック" charset="0"/>
                <a:cs typeface="Bitstream Vera Sans" charset="0"/>
              </a:rPr>
              <a:t>. He graduated in </a:t>
            </a:r>
            <a:r>
              <a:rPr lang="en-GB" dirty="0">
                <a:solidFill>
                  <a:srgbClr val="CCCCFF"/>
                </a:solidFill>
                <a:ea typeface="ＭＳ Ｐゴシック" charset="0"/>
                <a:cs typeface="Bitstream Vera Sans" charset="0"/>
                <a:hlinkClick r:id="rId6"/>
              </a:rPr>
              <a:t>1936</a:t>
            </a:r>
            <a:r>
              <a:rPr lang="en-GB" dirty="0">
                <a:ea typeface="ＭＳ Ｐゴシック" charset="0"/>
                <a:cs typeface="Bitstream Vera Sans" charset="0"/>
              </a:rPr>
              <a:t> with two </a:t>
            </a:r>
            <a:r>
              <a:rPr lang="en-GB" dirty="0">
                <a:solidFill>
                  <a:srgbClr val="CCCCFF"/>
                </a:solidFill>
                <a:ea typeface="ＭＳ Ｐゴシック" charset="0"/>
                <a:cs typeface="Bitstream Vera Sans" charset="0"/>
                <a:hlinkClick r:id="rId7"/>
              </a:rPr>
              <a:t>bachelor's degrees</a:t>
            </a:r>
            <a:r>
              <a:rPr lang="en-GB" dirty="0">
                <a:ea typeface="ＭＳ Ｐゴシック" charset="0"/>
                <a:cs typeface="Bitstream Vera Sans" charset="0"/>
              </a:rPr>
              <a:t>, one in </a:t>
            </a:r>
            <a:r>
              <a:rPr lang="en-GB" dirty="0">
                <a:solidFill>
                  <a:srgbClr val="CCCCFF"/>
                </a:solidFill>
                <a:ea typeface="ＭＳ Ｐゴシック" charset="0"/>
                <a:cs typeface="Bitstream Vera Sans" charset="0"/>
                <a:hlinkClick r:id="rId8"/>
              </a:rPr>
              <a:t>electrical engineering</a:t>
            </a:r>
            <a:r>
              <a:rPr lang="en-GB" dirty="0">
                <a:ea typeface="ＭＳ Ｐゴシック" charset="0"/>
                <a:cs typeface="Bitstream Vera Sans" charset="0"/>
              </a:rPr>
              <a:t> and one in </a:t>
            </a:r>
            <a:r>
              <a:rPr lang="en-GB" dirty="0">
                <a:solidFill>
                  <a:srgbClr val="CCCCFF"/>
                </a:solidFill>
                <a:ea typeface="ＭＳ Ｐゴシック" charset="0"/>
                <a:cs typeface="Bitstream Vera Sans" charset="0"/>
                <a:hlinkClick r:id="rId9"/>
              </a:rPr>
              <a:t>mathematics</a:t>
            </a:r>
            <a:r>
              <a:rPr lang="en-GB" dirty="0">
                <a:ea typeface="ＭＳ Ｐゴシック" charset="0"/>
                <a:cs typeface="Bitstream Vera Sans" charset="0"/>
              </a:rPr>
              <a:t>, then began graduate study at the </a:t>
            </a:r>
            <a:r>
              <a:rPr lang="en-GB" dirty="0">
                <a:solidFill>
                  <a:srgbClr val="CCCCFF"/>
                </a:solidFill>
                <a:ea typeface="ＭＳ Ｐゴシック" charset="0"/>
                <a:cs typeface="Bitstream Vera Sans" charset="0"/>
                <a:hlinkClick r:id="rId10"/>
              </a:rPr>
              <a:t>Massachusetts Institute of Technology</a:t>
            </a:r>
            <a:r>
              <a:rPr lang="en-GB" dirty="0">
                <a:ea typeface="ＭＳ Ｐゴシック" charset="0"/>
                <a:cs typeface="Bitstream Vera Sans" charset="0"/>
              </a:rPr>
              <a:t>, where he worked on </a:t>
            </a:r>
            <a:r>
              <a:rPr lang="en-GB" dirty="0">
                <a:solidFill>
                  <a:srgbClr val="CCCCFF"/>
                </a:solidFill>
                <a:ea typeface="ＭＳ Ｐゴシック" charset="0"/>
                <a:cs typeface="Bitstream Vera Sans" charset="0"/>
                <a:hlinkClick r:id="rId11"/>
              </a:rPr>
              <a:t>Vannevar Bush</a:t>
            </a:r>
            <a:r>
              <a:rPr lang="en-GB" dirty="0">
                <a:ea typeface="ＭＳ Ｐゴシック" charset="0"/>
                <a:cs typeface="Bitstream Vera Sans" charset="0"/>
              </a:rPr>
              <a:t>'s </a:t>
            </a:r>
            <a:r>
              <a:rPr lang="en-GB" dirty="0">
                <a:solidFill>
                  <a:srgbClr val="CCCCFF"/>
                </a:solidFill>
                <a:ea typeface="ＭＳ Ｐゴシック" charset="0"/>
                <a:cs typeface="Bitstream Vera Sans" charset="0"/>
                <a:hlinkClick r:id="rId12"/>
              </a:rPr>
              <a:t>differential analyzer</a:t>
            </a:r>
            <a:r>
              <a:rPr lang="en-GB" dirty="0">
                <a:ea typeface="ＭＳ Ｐゴシック" charset="0"/>
                <a:cs typeface="Bitstream Vera Sans" charset="0"/>
              </a:rPr>
              <a:t>, an </a:t>
            </a:r>
            <a:r>
              <a:rPr lang="en-GB" dirty="0">
                <a:solidFill>
                  <a:srgbClr val="CCCCFF"/>
                </a:solidFill>
                <a:ea typeface="ＭＳ Ｐゴシック" charset="0"/>
                <a:cs typeface="Bitstream Vera Sans" charset="0"/>
                <a:hlinkClick r:id="rId13"/>
              </a:rPr>
              <a:t>analog computer</a:t>
            </a:r>
            <a:r>
              <a:rPr lang="en-GB" dirty="0">
                <a:ea typeface="ＭＳ Ｐゴシック" charset="0"/>
                <a:cs typeface="Bitstream Vera Sans" charset="0"/>
              </a:rPr>
              <a:t>.</a:t>
            </a:r>
          </a:p>
          <a:p>
            <a:pPr>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a:ea typeface="ＭＳ Ｐゴシック" charset="0"/>
                <a:cs typeface="Bitstream Vera Sans" charset="0"/>
              </a:rPr>
              <a:t>While studying the complicated ad hoc circuits of the differential </a:t>
            </a:r>
            <a:r>
              <a:rPr lang="en-GB" dirty="0" err="1">
                <a:ea typeface="ＭＳ Ｐゴシック" charset="0"/>
                <a:cs typeface="Bitstream Vera Sans" charset="0"/>
              </a:rPr>
              <a:t>analyzer</a:t>
            </a:r>
            <a:r>
              <a:rPr lang="en-GB" dirty="0">
                <a:ea typeface="ＭＳ Ｐゴシック" charset="0"/>
                <a:cs typeface="Bitstream Vera Sans" charset="0"/>
              </a:rPr>
              <a:t>, Shannon saw that Boole's concepts could be used to great utility. A paper drawn from his </a:t>
            </a:r>
            <a:r>
              <a:rPr lang="en-GB" dirty="0">
                <a:solidFill>
                  <a:srgbClr val="CCCCFF"/>
                </a:solidFill>
                <a:ea typeface="ＭＳ Ｐゴシック" charset="0"/>
                <a:cs typeface="Bitstream Vera Sans" charset="0"/>
                <a:hlinkClick r:id="rId14"/>
              </a:rPr>
              <a:t>1937</a:t>
            </a:r>
            <a:r>
              <a:rPr lang="en-GB" dirty="0">
                <a:ea typeface="ＭＳ Ｐゴシック" charset="0"/>
                <a:cs typeface="Bitstream Vera Sans" charset="0"/>
              </a:rPr>
              <a:t> master's </a:t>
            </a:r>
            <a:r>
              <a:rPr lang="en-GB" dirty="0">
                <a:solidFill>
                  <a:srgbClr val="CCCCFF"/>
                </a:solidFill>
                <a:ea typeface="ＭＳ Ｐゴシック" charset="0"/>
                <a:cs typeface="Bitstream Vera Sans" charset="0"/>
                <a:hlinkClick r:id="rId15"/>
              </a:rPr>
              <a:t>thesis</a:t>
            </a:r>
            <a:r>
              <a:rPr lang="en-GB" dirty="0">
                <a:ea typeface="ＭＳ Ｐゴシック" charset="0"/>
                <a:cs typeface="Bitstream Vera Sans" charset="0"/>
              </a:rPr>
              <a:t>, </a:t>
            </a:r>
            <a:r>
              <a:rPr lang="en-GB" i="1" dirty="0">
                <a:solidFill>
                  <a:srgbClr val="CCCCFF"/>
                </a:solidFill>
                <a:ea typeface="ＭＳ Ｐゴシック" charset="0"/>
                <a:cs typeface="Bitstream Vera Sans" charset="0"/>
                <a:hlinkClick r:id="rId16"/>
              </a:rPr>
              <a:t>A Symbolic Analysis of Relay and Switching Circuits</a:t>
            </a:r>
            <a:r>
              <a:rPr lang="en-GB" dirty="0">
                <a:ea typeface="ＭＳ Ｐゴシック" charset="0"/>
                <a:cs typeface="Bitstream Vera Sans" charset="0"/>
              </a:rPr>
              <a:t>, was published in the </a:t>
            </a:r>
            <a:r>
              <a:rPr lang="en-GB" dirty="0">
                <a:solidFill>
                  <a:srgbClr val="CCCCFF"/>
                </a:solidFill>
                <a:ea typeface="ＭＳ Ｐゴシック" charset="0"/>
                <a:cs typeface="Bitstream Vera Sans" charset="0"/>
                <a:hlinkClick r:id="rId17"/>
              </a:rPr>
              <a:t>1938</a:t>
            </a:r>
            <a:r>
              <a:rPr lang="en-GB" dirty="0">
                <a:ea typeface="ＭＳ Ｐゴシック" charset="0"/>
                <a:cs typeface="Bitstream Vera Sans" charset="0"/>
              </a:rPr>
              <a:t> issue of the </a:t>
            </a:r>
            <a:r>
              <a:rPr lang="en-GB" i="1" dirty="0">
                <a:ea typeface="ＭＳ Ｐゴシック" charset="0"/>
                <a:cs typeface="Bitstream Vera Sans" charset="0"/>
              </a:rPr>
              <a:t>Transactions of the American Institute of Electrical Engineers</a:t>
            </a:r>
            <a:r>
              <a:rPr lang="en-GB" dirty="0">
                <a:ea typeface="ＭＳ Ｐゴシック" charset="0"/>
                <a:cs typeface="Bitstream Vera Sans" charset="0"/>
              </a:rPr>
              <a:t>. It also earned Shannon the </a:t>
            </a:r>
            <a:r>
              <a:rPr lang="en-GB" dirty="0">
                <a:solidFill>
                  <a:srgbClr val="CCCCFF"/>
                </a:solidFill>
                <a:ea typeface="ＭＳ Ｐゴシック" charset="0"/>
                <a:cs typeface="Bitstream Vera Sans" charset="0"/>
                <a:hlinkClick r:id="rId18"/>
              </a:rPr>
              <a:t>Alfred Noble American Institute of American Engineers Award</a:t>
            </a:r>
            <a:r>
              <a:rPr lang="en-GB" dirty="0">
                <a:ea typeface="ＭＳ Ｐゴシック" charset="0"/>
                <a:cs typeface="Bitstream Vera Sans" charset="0"/>
              </a:rPr>
              <a:t> in </a:t>
            </a:r>
            <a:r>
              <a:rPr lang="en-GB" dirty="0">
                <a:solidFill>
                  <a:srgbClr val="CCCCFF"/>
                </a:solidFill>
                <a:ea typeface="ＭＳ Ｐゴシック" charset="0"/>
                <a:cs typeface="Bitstream Vera Sans" charset="0"/>
                <a:hlinkClick r:id="rId19"/>
              </a:rPr>
              <a:t>1940</a:t>
            </a:r>
            <a:r>
              <a:rPr lang="en-GB" dirty="0">
                <a:ea typeface="ＭＳ Ｐゴシック" charset="0"/>
                <a:cs typeface="Bitstream Vera Sans" charset="0"/>
              </a:rPr>
              <a:t>. </a:t>
            </a:r>
            <a:r>
              <a:rPr lang="en-GB" dirty="0">
                <a:solidFill>
                  <a:srgbClr val="CCCCFF"/>
                </a:solidFill>
                <a:ea typeface="ＭＳ Ｐゴシック" charset="0"/>
                <a:cs typeface="Bitstream Vera Sans" charset="0"/>
                <a:hlinkClick r:id="rId20"/>
              </a:rPr>
              <a:t>Howard Gardner</a:t>
            </a:r>
            <a:r>
              <a:rPr lang="en-GB" dirty="0">
                <a:ea typeface="ＭＳ Ｐゴシック" charset="0"/>
                <a:cs typeface="Bitstream Vera Sans" charset="0"/>
              </a:rPr>
              <a:t>, of </a:t>
            </a:r>
            <a:r>
              <a:rPr lang="en-GB" dirty="0">
                <a:solidFill>
                  <a:srgbClr val="CCCCFF"/>
                </a:solidFill>
                <a:ea typeface="ＭＳ Ｐゴシック" charset="0"/>
                <a:cs typeface="Bitstream Vera Sans" charset="0"/>
                <a:hlinkClick r:id="rId21"/>
              </a:rPr>
              <a:t>Harvard University</a:t>
            </a:r>
            <a:r>
              <a:rPr lang="en-GB" dirty="0">
                <a:ea typeface="ＭＳ Ｐゴシック" charset="0"/>
                <a:cs typeface="Bitstream Vera Sans" charset="0"/>
              </a:rPr>
              <a:t>, called Shannon's thesis "possibly the most important, and also the most famous, master's thesis of the century".</a:t>
            </a:r>
          </a:p>
          <a:p>
            <a:pPr>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a:ea typeface="ＭＳ Ｐゴシック" charset="0"/>
                <a:cs typeface="Bitstream Vera Sans" charset="0"/>
              </a:rPr>
              <a:t>In this work, Shannon proved that </a:t>
            </a:r>
            <a:r>
              <a:rPr lang="en-GB" dirty="0">
                <a:solidFill>
                  <a:srgbClr val="CCCCFF"/>
                </a:solidFill>
                <a:ea typeface="ＭＳ Ｐゴシック" charset="0"/>
                <a:cs typeface="Bitstream Vera Sans" charset="0"/>
                <a:hlinkClick r:id="rId22"/>
              </a:rPr>
              <a:t>Boolean algebra</a:t>
            </a:r>
            <a:r>
              <a:rPr lang="en-GB" dirty="0">
                <a:ea typeface="ＭＳ Ｐゴシック" charset="0"/>
                <a:cs typeface="Bitstream Vera Sans" charset="0"/>
              </a:rPr>
              <a:t> and </a:t>
            </a:r>
            <a:r>
              <a:rPr lang="en-GB" dirty="0">
                <a:solidFill>
                  <a:srgbClr val="CCCCFF"/>
                </a:solidFill>
                <a:ea typeface="ＭＳ Ｐゴシック" charset="0"/>
                <a:cs typeface="Bitstream Vera Sans" charset="0"/>
                <a:hlinkClick r:id="rId23"/>
              </a:rPr>
              <a:t>binary arithmetic</a:t>
            </a:r>
            <a:r>
              <a:rPr lang="en-GB" dirty="0">
                <a:ea typeface="ＭＳ Ｐゴシック" charset="0"/>
                <a:cs typeface="Bitstream Vera Sans" charset="0"/>
              </a:rPr>
              <a:t> could be used to simplify the arrangement of the electromechanical </a:t>
            </a:r>
            <a:r>
              <a:rPr lang="en-GB" dirty="0">
                <a:solidFill>
                  <a:srgbClr val="CCCCFF"/>
                </a:solidFill>
                <a:ea typeface="ＭＳ Ｐゴシック" charset="0"/>
                <a:cs typeface="Bitstream Vera Sans" charset="0"/>
                <a:hlinkClick r:id="rId24"/>
              </a:rPr>
              <a:t>relays</a:t>
            </a:r>
            <a:r>
              <a:rPr lang="en-GB" dirty="0">
                <a:ea typeface="ＭＳ Ｐゴシック" charset="0"/>
                <a:cs typeface="Bitstream Vera Sans" charset="0"/>
              </a:rPr>
              <a:t> then used in telephone routing switches, then turned the concept upside down and also proved that it should be possible to use arrangements of relays to solve Boolean algebra problems. Exploiting this property of electrical switches to do logic is the basic concept that underlies all electronic digital computers. Shannon's work became the foundation of practical </a:t>
            </a:r>
            <a:r>
              <a:rPr lang="en-GB" dirty="0">
                <a:solidFill>
                  <a:srgbClr val="CCCCFF"/>
                </a:solidFill>
                <a:ea typeface="ＭＳ Ｐゴシック" charset="0"/>
                <a:cs typeface="Bitstream Vera Sans" charset="0"/>
                <a:hlinkClick r:id="rId25"/>
              </a:rPr>
              <a:t>digital circuit</a:t>
            </a:r>
            <a:r>
              <a:rPr lang="en-GB" dirty="0">
                <a:ea typeface="ＭＳ Ｐゴシック" charset="0"/>
                <a:cs typeface="Bitstream Vera Sans" charset="0"/>
              </a:rPr>
              <a:t> design when it became widely known among the electrical engineering community during and after </a:t>
            </a:r>
            <a:r>
              <a:rPr lang="en-GB" dirty="0">
                <a:solidFill>
                  <a:srgbClr val="CCCCFF"/>
                </a:solidFill>
                <a:ea typeface="ＭＳ Ｐゴシック" charset="0"/>
                <a:cs typeface="Bitstream Vera Sans" charset="0"/>
                <a:hlinkClick r:id="rId26"/>
              </a:rPr>
              <a:t>World War II</a:t>
            </a:r>
            <a:r>
              <a:rPr lang="en-GB" dirty="0">
                <a:ea typeface="ＭＳ Ｐゴシック" charset="0"/>
                <a:cs typeface="Bitstream Vera Sans" charset="0"/>
              </a:rPr>
              <a:t>. The theoretical rigor of Shannon's work completely replaced the </a:t>
            </a:r>
            <a:r>
              <a:rPr lang="en-GB" i="1" dirty="0">
                <a:ea typeface="ＭＳ Ｐゴシック" charset="0"/>
                <a:cs typeface="Bitstream Vera Sans" charset="0"/>
              </a:rPr>
              <a:t>ad hoc</a:t>
            </a:r>
            <a:r>
              <a:rPr lang="en-GB" dirty="0">
                <a:ea typeface="ＭＳ Ｐゴシック" charset="0"/>
                <a:cs typeface="Bitstream Vera Sans" charset="0"/>
              </a:rPr>
              <a:t> methods that had previously prevailed.</a:t>
            </a:r>
          </a:p>
          <a:p>
            <a:pPr>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dirty="0">
              <a:ea typeface="ＭＳ Ｐゴシック" charset="0"/>
              <a:cs typeface="Bitstream Vera Sans" charset="0"/>
            </a:endParaRPr>
          </a:p>
        </p:txBody>
      </p:sp>
      <p:sp>
        <p:nvSpPr>
          <p:cNvPr id="93189" name="Rectangle 5"/>
          <p:cNvSpPr>
            <a:spLocks noGrp="1" noRot="1" noChangeAspect="1" noChangeArrowheads="1" noTextEdit="1"/>
          </p:cNvSpPr>
          <p:nvPr>
            <p:ph type="sldImg"/>
          </p:nvPr>
        </p:nvSpPr>
        <p:spPr>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5AD2DE37-B7B0-2B44-A38E-886AFE666B75}" type="slidenum">
              <a:rPr lang="en-GB" sz="1200">
                <a:solidFill>
                  <a:srgbClr val="000000"/>
                </a:solidFill>
                <a:latin typeface="Tahoma" charset="0"/>
              </a:rPr>
              <a:pPr eaLnBrk="1" hangingPunct="1"/>
              <a:t>7</a:t>
            </a:fld>
            <a:endParaRPr lang="en-GB" sz="1200">
              <a:solidFill>
                <a:srgbClr val="000000"/>
              </a:solidFill>
              <a:latin typeface="Tahoma" charset="0"/>
            </a:endParaRPr>
          </a:p>
        </p:txBody>
      </p:sp>
      <p:sp>
        <p:nvSpPr>
          <p:cNvPr id="64516" name="Text Box 2"/>
          <p:cNvSpPr>
            <a:spLocks noGrp="1" noChangeArrowheads="1"/>
          </p:cNvSpPr>
          <p:nvPr>
            <p:ph type="body"/>
          </p:nvPr>
        </p:nvSpPr>
        <p:spPr>
          <a:xfrm>
            <a:off x="914507" y="4344135"/>
            <a:ext cx="5027384"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64517" name="Rectangle 5"/>
          <p:cNvSpPr>
            <a:spLocks noGrp="1" noRot="1" noChangeAspect="1" noChangeArrowheads="1" noTextEdit="1"/>
          </p:cNvSpPr>
          <p:nvPr>
            <p:ph type="sldImg"/>
          </p:nvPr>
        </p:nvSpPr>
        <p:spPr>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FD287A2E-19AF-EE4B-BAD4-A9BCC3150624}" type="slidenum">
              <a:rPr lang="en-GB" sz="1200">
                <a:solidFill>
                  <a:srgbClr val="000000"/>
                </a:solidFill>
                <a:latin typeface="Tahoma" charset="0"/>
              </a:rPr>
              <a:pPr eaLnBrk="1" hangingPunct="1"/>
              <a:t>9</a:t>
            </a:fld>
            <a:endParaRPr lang="en-GB" sz="1200">
              <a:solidFill>
                <a:srgbClr val="000000"/>
              </a:solidFill>
              <a:latin typeface="Tahoma" charset="0"/>
            </a:endParaRPr>
          </a:p>
        </p:txBody>
      </p:sp>
      <p:sp>
        <p:nvSpPr>
          <p:cNvPr id="41988" name="Text Box 2"/>
          <p:cNvSpPr>
            <a:spLocks noGrp="1" noChangeArrowheads="1"/>
          </p:cNvSpPr>
          <p:nvPr>
            <p:ph type="body"/>
          </p:nvPr>
        </p:nvSpPr>
        <p:spPr>
          <a:xfrm>
            <a:off x="914507" y="4344135"/>
            <a:ext cx="5027384"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41989" name="Rectangle 5"/>
          <p:cNvSpPr>
            <a:spLocks noGrp="1" noRot="1" noChangeAspect="1" noChangeArrowheads="1" noTextEdit="1"/>
          </p:cNvSpPr>
          <p:nvPr>
            <p:ph type="sldImg"/>
          </p:nvPr>
        </p:nvSpPr>
        <p:spPr>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1089E7DE-F040-C444-90CB-6BFF7ED6DC7F}" type="slidenum">
              <a:rPr lang="en-GB" sz="1200">
                <a:solidFill>
                  <a:srgbClr val="000000"/>
                </a:solidFill>
                <a:latin typeface="Tahoma" charset="0"/>
              </a:rPr>
              <a:pPr eaLnBrk="1" hangingPunct="1"/>
              <a:t>10</a:t>
            </a:fld>
            <a:endParaRPr lang="en-GB" sz="1200">
              <a:solidFill>
                <a:srgbClr val="000000"/>
              </a:solidFill>
              <a:latin typeface="Tahoma" charset="0"/>
            </a:endParaRPr>
          </a:p>
        </p:txBody>
      </p:sp>
      <p:sp>
        <p:nvSpPr>
          <p:cNvPr id="48132" name="Text Box 2"/>
          <p:cNvSpPr>
            <a:spLocks noGrp="1" noChangeArrowheads="1"/>
          </p:cNvSpPr>
          <p:nvPr>
            <p:ph type="body"/>
          </p:nvPr>
        </p:nvSpPr>
        <p:spPr>
          <a:xfrm>
            <a:off x="914507" y="4344135"/>
            <a:ext cx="5027384"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48133" name="Rectangle 5"/>
          <p:cNvSpPr>
            <a:spLocks noGrp="1" noRot="1" noChangeAspect="1" noChangeArrowheads="1" noTextEdit="1"/>
          </p:cNvSpPr>
          <p:nvPr>
            <p:ph type="sldImg"/>
          </p:nvPr>
        </p:nvSpPr>
        <p:spPr>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6BBAE848-7C30-D141-927F-877F2A4541AB}" type="slidenum">
              <a:rPr lang="en-GB" sz="1200">
                <a:solidFill>
                  <a:srgbClr val="000000"/>
                </a:solidFill>
                <a:latin typeface="Tahoma" charset="0"/>
              </a:rPr>
              <a:pPr eaLnBrk="1" hangingPunct="1"/>
              <a:t>11</a:t>
            </a:fld>
            <a:endParaRPr lang="en-GB" sz="1200">
              <a:solidFill>
                <a:srgbClr val="000000"/>
              </a:solidFill>
              <a:latin typeface="Tahoma" charset="0"/>
            </a:endParaRPr>
          </a:p>
        </p:txBody>
      </p:sp>
      <p:sp>
        <p:nvSpPr>
          <p:cNvPr id="50180" name="Text Box 2"/>
          <p:cNvSpPr>
            <a:spLocks noGrp="1" noChangeArrowheads="1"/>
          </p:cNvSpPr>
          <p:nvPr>
            <p:ph type="body"/>
          </p:nvPr>
        </p:nvSpPr>
        <p:spPr>
          <a:xfrm>
            <a:off x="914507" y="4344135"/>
            <a:ext cx="5027384"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50181" name="Rectangle 5"/>
          <p:cNvSpPr>
            <a:spLocks noGrp="1" noRot="1" noChangeAspect="1" noChangeArrowheads="1" noTextEdit="1"/>
          </p:cNvSpPr>
          <p:nvPr>
            <p:ph type="sldImg"/>
          </p:nvPr>
        </p:nvSpPr>
        <p:spPr>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53FA816E-59EC-2A40-94DA-6E2B25F4380F}" type="slidenum">
              <a:rPr lang="en-GB" sz="1200">
                <a:solidFill>
                  <a:srgbClr val="000000"/>
                </a:solidFill>
                <a:latin typeface="Tahoma" charset="0"/>
              </a:rPr>
              <a:pPr eaLnBrk="1" hangingPunct="1"/>
              <a:t>12</a:t>
            </a:fld>
            <a:endParaRPr lang="en-GB" sz="1200">
              <a:solidFill>
                <a:srgbClr val="000000"/>
              </a:solidFill>
              <a:latin typeface="Tahoma" charset="0"/>
            </a:endParaRPr>
          </a:p>
        </p:txBody>
      </p:sp>
      <p:sp>
        <p:nvSpPr>
          <p:cNvPr id="52228" name="Text Box 2"/>
          <p:cNvSpPr>
            <a:spLocks noGrp="1" noChangeArrowheads="1"/>
          </p:cNvSpPr>
          <p:nvPr>
            <p:ph type="body"/>
          </p:nvPr>
        </p:nvSpPr>
        <p:spPr>
          <a:xfrm>
            <a:off x="914507" y="4344136"/>
            <a:ext cx="5027384" cy="4122150"/>
          </a:xfrm>
          <a:solidFill>
            <a:srgbClr val="FFFFFF"/>
          </a:solidFill>
          <a:ln w="9360">
            <a:solidFill>
              <a:srgbClr val="000000"/>
            </a:solidFill>
            <a:miter lim="800000"/>
          </a:ln>
          <a:extLs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52229" name="Rectangle 5"/>
          <p:cNvSpPr>
            <a:spLocks noGrp="1" noRot="1" noChangeAspect="1" noChangeArrowheads="1" noTextEdit="1"/>
          </p:cNvSpPr>
          <p:nvPr>
            <p:ph type="sldImg"/>
          </p:nvPr>
        </p:nvSpPr>
        <p:spPr>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CC7BFAA4-0C68-4045-92E0-643318266114}" type="slidenum">
              <a:rPr lang="en-GB" sz="1200">
                <a:solidFill>
                  <a:srgbClr val="000000"/>
                </a:solidFill>
                <a:latin typeface="Tahoma" charset="0"/>
              </a:rPr>
              <a:pPr eaLnBrk="1" hangingPunct="1"/>
              <a:t>13</a:t>
            </a:fld>
            <a:endParaRPr lang="en-GB" sz="1200">
              <a:solidFill>
                <a:srgbClr val="000000"/>
              </a:solidFill>
              <a:latin typeface="Tahoma" charset="0"/>
            </a:endParaRPr>
          </a:p>
        </p:txBody>
      </p:sp>
      <p:sp>
        <p:nvSpPr>
          <p:cNvPr id="54276" name="Text Box 2"/>
          <p:cNvSpPr>
            <a:spLocks noGrp="1" noChangeArrowheads="1"/>
          </p:cNvSpPr>
          <p:nvPr>
            <p:ph type="body"/>
          </p:nvPr>
        </p:nvSpPr>
        <p:spPr>
          <a:xfrm>
            <a:off x="914507" y="4344135"/>
            <a:ext cx="5027384"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54277" name="Rectangle 5"/>
          <p:cNvSpPr>
            <a:spLocks noGrp="1" noRot="1" noChangeAspect="1" noChangeArrowheads="1" noTextEdit="1"/>
          </p:cNvSpPr>
          <p:nvPr>
            <p:ph type="sldImg"/>
          </p:nvPr>
        </p:nvSpPr>
        <p:spPr>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5AD2DE37-B7B0-2B44-A38E-886AFE666B75}" type="slidenum">
              <a:rPr lang="en-GB" sz="1200">
                <a:solidFill>
                  <a:srgbClr val="000000"/>
                </a:solidFill>
                <a:latin typeface="Tahoma" charset="0"/>
              </a:rPr>
              <a:pPr eaLnBrk="1" hangingPunct="1"/>
              <a:t>14</a:t>
            </a:fld>
            <a:endParaRPr lang="en-GB" sz="1200">
              <a:solidFill>
                <a:srgbClr val="000000"/>
              </a:solidFill>
              <a:latin typeface="Tahoma" charset="0"/>
            </a:endParaRPr>
          </a:p>
        </p:txBody>
      </p:sp>
      <p:sp>
        <p:nvSpPr>
          <p:cNvPr id="64516" name="Text Box 2"/>
          <p:cNvSpPr>
            <a:spLocks noGrp="1" noChangeArrowheads="1"/>
          </p:cNvSpPr>
          <p:nvPr>
            <p:ph type="body"/>
          </p:nvPr>
        </p:nvSpPr>
        <p:spPr>
          <a:xfrm>
            <a:off x="914507" y="4344135"/>
            <a:ext cx="5027384"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64517" name="Rectangle 5"/>
          <p:cNvSpPr>
            <a:spLocks noGrp="1" noRot="1" noChangeAspect="1" noChangeArrowheads="1" noTextEdit="1"/>
          </p:cNvSpPr>
          <p:nvPr>
            <p:ph type="sldImg"/>
          </p:nvPr>
        </p:nvSpPr>
        <p:spPr>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5AD2DE37-B7B0-2B44-A38E-886AFE666B75}" type="slidenum">
              <a:rPr lang="en-GB" sz="1200">
                <a:solidFill>
                  <a:srgbClr val="000000"/>
                </a:solidFill>
                <a:latin typeface="Tahoma" charset="0"/>
              </a:rPr>
              <a:pPr eaLnBrk="1" hangingPunct="1"/>
              <a:t>18</a:t>
            </a:fld>
            <a:endParaRPr lang="en-GB" sz="1200">
              <a:solidFill>
                <a:srgbClr val="000000"/>
              </a:solidFill>
              <a:latin typeface="Tahoma" charset="0"/>
            </a:endParaRPr>
          </a:p>
        </p:txBody>
      </p:sp>
      <p:sp>
        <p:nvSpPr>
          <p:cNvPr id="64516" name="Text Box 2"/>
          <p:cNvSpPr>
            <a:spLocks noGrp="1" noChangeArrowheads="1"/>
          </p:cNvSpPr>
          <p:nvPr>
            <p:ph type="body"/>
          </p:nvPr>
        </p:nvSpPr>
        <p:spPr>
          <a:xfrm>
            <a:off x="914507" y="4344135"/>
            <a:ext cx="5027384"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64517" name="Rectangle 5"/>
          <p:cNvSpPr>
            <a:spLocks noGrp="1" noRot="1" noChangeAspect="1" noChangeArrowheads="1" noTextEdit="1"/>
          </p:cNvSpPr>
          <p:nvPr>
            <p:ph type="sldImg"/>
          </p:nvPr>
        </p:nvSpPr>
        <p:spPr>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6BBAE848-7C30-D141-927F-877F2A4541AB}" type="slidenum">
              <a:rPr lang="en-GB" sz="1200">
                <a:solidFill>
                  <a:srgbClr val="000000"/>
                </a:solidFill>
                <a:latin typeface="Tahoma" charset="0"/>
              </a:rPr>
              <a:pPr eaLnBrk="1" hangingPunct="1"/>
              <a:t>19</a:t>
            </a:fld>
            <a:endParaRPr lang="en-GB" sz="1200">
              <a:solidFill>
                <a:srgbClr val="000000"/>
              </a:solidFill>
              <a:latin typeface="Tahoma" charset="0"/>
            </a:endParaRPr>
          </a:p>
        </p:txBody>
      </p:sp>
      <p:sp>
        <p:nvSpPr>
          <p:cNvPr id="50180" name="Text Box 2"/>
          <p:cNvSpPr>
            <a:spLocks noGrp="1" noChangeArrowheads="1"/>
          </p:cNvSpPr>
          <p:nvPr>
            <p:ph type="body"/>
          </p:nvPr>
        </p:nvSpPr>
        <p:spPr>
          <a:xfrm>
            <a:off x="914507" y="4344135"/>
            <a:ext cx="5027384"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50181" name="Rectangle 5"/>
          <p:cNvSpPr>
            <a:spLocks noGrp="1" noRot="1" noChangeAspect="1" noChangeArrowheads="1" noTextEdit="1"/>
          </p:cNvSpPr>
          <p:nvPr>
            <p:ph type="sldImg"/>
          </p:nvPr>
        </p:nvSpPr>
        <p:spPr>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67667AF3-B68E-D244-B8CA-BDC9396BE22E}" type="slidenum">
              <a:rPr lang="en-GB" sz="1200">
                <a:solidFill>
                  <a:srgbClr val="000000"/>
                </a:solidFill>
                <a:latin typeface="Tahoma" charset="0"/>
              </a:rPr>
              <a:pPr eaLnBrk="1" hangingPunct="1"/>
              <a:t>20</a:t>
            </a:fld>
            <a:endParaRPr lang="en-GB" sz="1200">
              <a:solidFill>
                <a:srgbClr val="000000"/>
              </a:solidFill>
              <a:latin typeface="Tahoma" charset="0"/>
            </a:endParaRPr>
          </a:p>
        </p:txBody>
      </p:sp>
      <p:sp>
        <p:nvSpPr>
          <p:cNvPr id="72708" name="Text Box 2"/>
          <p:cNvSpPr>
            <a:spLocks noGrp="1" noChangeArrowheads="1"/>
          </p:cNvSpPr>
          <p:nvPr>
            <p:ph type="body"/>
          </p:nvPr>
        </p:nvSpPr>
        <p:spPr>
          <a:xfrm>
            <a:off x="914507" y="4344135"/>
            <a:ext cx="5027384"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72709" name="Rectangle 5"/>
          <p:cNvSpPr>
            <a:spLocks noGrp="1" noRot="1" noChangeAspect="1" noChangeArrowheads="1" noTextEdit="1"/>
          </p:cNvSpPr>
          <p:nvPr>
            <p:ph type="sldImg"/>
          </p:nvPr>
        </p:nvSpPr>
        <p:spPr>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6200B1E6-B015-9B4C-829A-F9697EA2C39B}" type="slidenum">
              <a:rPr lang="en-GB" sz="1200">
                <a:solidFill>
                  <a:srgbClr val="000000"/>
                </a:solidFill>
                <a:latin typeface="Tahoma" charset="0"/>
              </a:rPr>
              <a:pPr eaLnBrk="1" hangingPunct="1"/>
              <a:t>21</a:t>
            </a:fld>
            <a:endParaRPr lang="en-GB" sz="1200">
              <a:solidFill>
                <a:srgbClr val="000000"/>
              </a:solidFill>
              <a:latin typeface="Tahoma" charset="0"/>
            </a:endParaRPr>
          </a:p>
        </p:txBody>
      </p:sp>
      <p:sp>
        <p:nvSpPr>
          <p:cNvPr id="74756" name="Text Box 2"/>
          <p:cNvSpPr>
            <a:spLocks noGrp="1" noChangeArrowheads="1"/>
          </p:cNvSpPr>
          <p:nvPr>
            <p:ph type="body"/>
          </p:nvPr>
        </p:nvSpPr>
        <p:spPr>
          <a:xfrm>
            <a:off x="914507" y="4344135"/>
            <a:ext cx="5027384"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74757" name="Rectangle 5"/>
          <p:cNvSpPr>
            <a:spLocks noGrp="1" noRot="1" noChangeAspect="1" noChangeArrowheads="1" noTextEdit="1"/>
          </p:cNvSpPr>
          <p:nvPr>
            <p:ph type="sldImg"/>
          </p:nvPr>
        </p:nvSpPr>
        <p:spPr>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9AA4ABA3-2CEC-8A4B-830C-83D840DD392E}" type="slidenum">
              <a:rPr lang="en-GB" sz="1200">
                <a:solidFill>
                  <a:srgbClr val="000000"/>
                </a:solidFill>
                <a:latin typeface="Tahoma" charset="0"/>
              </a:rPr>
              <a:pPr eaLnBrk="1" hangingPunct="1"/>
              <a:t>22</a:t>
            </a:fld>
            <a:endParaRPr lang="en-GB" sz="1200">
              <a:solidFill>
                <a:srgbClr val="000000"/>
              </a:solidFill>
              <a:latin typeface="Tahoma" charset="0"/>
            </a:endParaRPr>
          </a:p>
        </p:txBody>
      </p:sp>
      <p:sp>
        <p:nvSpPr>
          <p:cNvPr id="76804" name="Text Box 2"/>
          <p:cNvSpPr>
            <a:spLocks noGrp="1" noChangeArrowheads="1"/>
          </p:cNvSpPr>
          <p:nvPr>
            <p:ph type="body"/>
          </p:nvPr>
        </p:nvSpPr>
        <p:spPr>
          <a:xfrm>
            <a:off x="914507" y="4344135"/>
            <a:ext cx="5027384"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76805" name="Rectangle 5"/>
          <p:cNvSpPr>
            <a:spLocks noGrp="1" noRot="1" noChangeAspect="1" noChangeArrowheads="1" noTextEdit="1"/>
          </p:cNvSpPr>
          <p:nvPr>
            <p:ph type="sldImg"/>
          </p:nvPr>
        </p:nvSpPr>
        <p:spPr>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E2036552-C36A-5F41-8AC0-36C1B7BA3969}" type="slidenum">
              <a:rPr lang="en-GB" sz="1200">
                <a:solidFill>
                  <a:srgbClr val="000000"/>
                </a:solidFill>
                <a:latin typeface="Tahoma" charset="0"/>
              </a:rPr>
              <a:pPr eaLnBrk="1" hangingPunct="1"/>
              <a:t>24</a:t>
            </a:fld>
            <a:endParaRPr lang="en-GB" sz="1200">
              <a:solidFill>
                <a:srgbClr val="000000"/>
              </a:solidFill>
              <a:latin typeface="Tahoma" charset="0"/>
            </a:endParaRPr>
          </a:p>
        </p:txBody>
      </p:sp>
      <p:sp>
        <p:nvSpPr>
          <p:cNvPr id="78852" name="Text Box 2"/>
          <p:cNvSpPr>
            <a:spLocks noGrp="1" noChangeArrowheads="1"/>
          </p:cNvSpPr>
          <p:nvPr>
            <p:ph type="body"/>
          </p:nvPr>
        </p:nvSpPr>
        <p:spPr>
          <a:xfrm>
            <a:off x="914507" y="4344135"/>
            <a:ext cx="5027384"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78853" name="Rectangle 5"/>
          <p:cNvSpPr>
            <a:spLocks noGrp="1" noRot="1" noChangeAspect="1" noChangeArrowheads="1" noTextEdit="1"/>
          </p:cNvSpPr>
          <p:nvPr>
            <p:ph type="sldImg"/>
          </p:nvPr>
        </p:nvSpPr>
        <p:spPr>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5AD2DE37-B7B0-2B44-A38E-886AFE666B75}" type="slidenum">
              <a:rPr lang="en-GB" sz="1200">
                <a:solidFill>
                  <a:srgbClr val="000000"/>
                </a:solidFill>
                <a:latin typeface="Tahoma" charset="0"/>
              </a:rPr>
              <a:pPr eaLnBrk="1" hangingPunct="1"/>
              <a:t>25</a:t>
            </a:fld>
            <a:endParaRPr lang="en-GB" sz="1200">
              <a:solidFill>
                <a:srgbClr val="000000"/>
              </a:solidFill>
              <a:latin typeface="Tahoma" charset="0"/>
            </a:endParaRPr>
          </a:p>
        </p:txBody>
      </p:sp>
      <p:sp>
        <p:nvSpPr>
          <p:cNvPr id="64516" name="Text Box 2"/>
          <p:cNvSpPr>
            <a:spLocks noGrp="1" noChangeArrowheads="1"/>
          </p:cNvSpPr>
          <p:nvPr>
            <p:ph type="body"/>
          </p:nvPr>
        </p:nvSpPr>
        <p:spPr>
          <a:xfrm>
            <a:off x="914507" y="4344135"/>
            <a:ext cx="5027384"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64517" name="Rectangle 5"/>
          <p:cNvSpPr>
            <a:spLocks noGrp="1" noRot="1" noChangeAspect="1" noChangeArrowheads="1" noTextEdit="1"/>
          </p:cNvSpPr>
          <p:nvPr>
            <p:ph type="sldImg"/>
          </p:nvPr>
        </p:nvSpPr>
        <p:spPr>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5E230776-F1BD-4541-B20C-C75356D22709}" type="slidenum">
              <a:rPr lang="en-GB" sz="1200">
                <a:solidFill>
                  <a:srgbClr val="000000"/>
                </a:solidFill>
                <a:latin typeface="Tahoma" charset="0"/>
              </a:rPr>
              <a:pPr eaLnBrk="1" hangingPunct="1"/>
              <a:t>26</a:t>
            </a:fld>
            <a:endParaRPr lang="en-GB" sz="1200">
              <a:solidFill>
                <a:srgbClr val="000000"/>
              </a:solidFill>
              <a:latin typeface="Tahoma" charset="0"/>
            </a:endParaRPr>
          </a:p>
        </p:txBody>
      </p:sp>
      <p:sp>
        <p:nvSpPr>
          <p:cNvPr id="84996" name="Text Box 2"/>
          <p:cNvSpPr>
            <a:spLocks noGrp="1" noChangeArrowheads="1"/>
          </p:cNvSpPr>
          <p:nvPr>
            <p:ph type="body"/>
          </p:nvPr>
        </p:nvSpPr>
        <p:spPr>
          <a:xfrm>
            <a:off x="914507" y="4344135"/>
            <a:ext cx="5027384"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r>
              <a:rPr lang="en-GB">
                <a:ea typeface="ＭＳ Ｐゴシック" charset="0"/>
                <a:cs typeface="ＭＳ Ｐゴシック" charset="0"/>
              </a:rPr>
              <a:t>Draw the associative laws as circuits</a:t>
            </a:r>
          </a:p>
        </p:txBody>
      </p:sp>
      <p:sp>
        <p:nvSpPr>
          <p:cNvPr id="84997" name="Rectangle 5"/>
          <p:cNvSpPr>
            <a:spLocks noGrp="1" noRot="1" noChangeAspect="1" noChangeArrowheads="1" noTextEdit="1"/>
          </p:cNvSpPr>
          <p:nvPr>
            <p:ph type="sldImg"/>
          </p:nvPr>
        </p:nvSpPr>
        <p:spPr>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0E1FDFBB-4D77-FA4D-91B9-3FADC345BE82}" type="slidenum">
              <a:rPr lang="en-GB" sz="1200">
                <a:solidFill>
                  <a:srgbClr val="000000"/>
                </a:solidFill>
                <a:latin typeface="Tahoma" charset="0"/>
              </a:rPr>
              <a:pPr eaLnBrk="1" hangingPunct="1"/>
              <a:t>27</a:t>
            </a:fld>
            <a:endParaRPr lang="en-GB" sz="1200">
              <a:solidFill>
                <a:srgbClr val="000000"/>
              </a:solidFill>
              <a:latin typeface="Tahoma" charset="0"/>
            </a:endParaRPr>
          </a:p>
        </p:txBody>
      </p:sp>
      <p:sp>
        <p:nvSpPr>
          <p:cNvPr id="70660" name="Text Box 2"/>
          <p:cNvSpPr>
            <a:spLocks noGrp="1" noChangeArrowheads="1"/>
          </p:cNvSpPr>
          <p:nvPr>
            <p:ph type="body"/>
          </p:nvPr>
        </p:nvSpPr>
        <p:spPr>
          <a:xfrm>
            <a:off x="914507" y="4344135"/>
            <a:ext cx="5027384"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70661" name="Rectangle 5"/>
          <p:cNvSpPr>
            <a:spLocks noGrp="1" noRot="1" noChangeAspect="1" noChangeArrowheads="1" noTextEdit="1"/>
          </p:cNvSpPr>
          <p:nvPr>
            <p:ph type="sldImg"/>
          </p:nvPr>
        </p:nvSpPr>
        <p:spPr>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7A9AD67-4C16-4244-8C8C-CCF5ECD4C20E}" type="slidenum">
              <a:rPr lang="en-GB" smtClean="0"/>
              <a:t>28</a:t>
            </a:fld>
            <a:endParaRPr lang="en-GB"/>
          </a:p>
        </p:txBody>
      </p:sp>
    </p:spTree>
    <p:extLst>
      <p:ext uri="{BB962C8B-B14F-4D97-AF65-F5344CB8AC3E}">
        <p14:creationId xmlns:p14="http://schemas.microsoft.com/office/powerpoint/2010/main" val="3098196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ctrTitle"/>
          </p:nvPr>
        </p:nvSpPr>
        <p:spPr>
          <a:xfrm>
            <a:off x="762000" y="908720"/>
            <a:ext cx="7543800" cy="3324200"/>
          </a:xfrm>
        </p:spPr>
        <p:txBody>
          <a:bodyPr anchor="t">
            <a:noAutofit/>
          </a:bodyPr>
          <a:lstStyle>
            <a:lvl1pPr algn="ctr">
              <a:defRPr sz="6600"/>
            </a:lvl1pPr>
          </a:lstStyle>
          <a:p>
            <a:r>
              <a:rPr lang="en-GB" dirty="0"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ormAutofit/>
          </a:bodyPr>
          <a:lstStyle>
            <a:lvl1pPr marL="0" indent="0" algn="l">
              <a:spcBef>
                <a:spcPts val="0"/>
              </a:spcBef>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3DEC3753-D1D0-2447-B0C7-827BB69210F4}" type="datetime1">
              <a:rPr lang="en-US"/>
              <a:pPr>
                <a:defRPr/>
              </a:pPr>
              <a:t>01/05/2014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CB684EF-BCA2-8D4B-8630-5C3D6630FF6F}" type="slidenum">
              <a:rPr lang="en-US"/>
              <a:pPr>
                <a:defRPr/>
              </a:pPr>
              <a:t>‹#›</a:t>
            </a:fld>
            <a:endParaRPr lang="en-US"/>
          </a:p>
        </p:txBody>
      </p:sp>
      <p:sp>
        <p:nvSpPr>
          <p:cNvPr id="8" name="Rectangle 7"/>
          <p:cNvSpPr/>
          <p:nvPr userDrawn="1"/>
        </p:nvSpPr>
        <p:spPr>
          <a:xfrm>
            <a:off x="755650" y="0"/>
            <a:ext cx="7626350" cy="3326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435095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DF091D8C-E7C0-0042-92BC-F332AA948FCA}" type="datetime1">
              <a:rPr lang="en-US"/>
              <a:pPr>
                <a:defRPr/>
              </a:pPr>
              <a:t>01/05/2014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t>Queen Mary, University of London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E66D2FB-234B-2348-B63A-B27AFD4AA2D1}" type="slidenum">
              <a:rPr lang="en-US"/>
              <a:pPr>
                <a:defRPr/>
              </a:pPr>
              <a:t>‹#›</a:t>
            </a:fld>
            <a:endParaRPr lang="en-US" dirty="0"/>
          </a:p>
        </p:txBody>
      </p:sp>
    </p:spTree>
    <p:extLst>
      <p:ext uri="{BB962C8B-B14F-4D97-AF65-F5344CB8AC3E}">
        <p14:creationId xmlns:p14="http://schemas.microsoft.com/office/powerpoint/2010/main" val="1033038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777875" y="0"/>
            <a:ext cx="7543800" cy="3326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62000" y="2184648"/>
            <a:ext cx="7543800" cy="1676400"/>
          </a:xfrm>
        </p:spPr>
        <p:txBody>
          <a:bodyPr anchor="b"/>
          <a:lstStyle>
            <a:lvl1pPr algn="ctr">
              <a:defRPr sz="4800" b="0" cap="small"/>
            </a:lvl1pPr>
          </a:lstStyle>
          <a:p>
            <a:r>
              <a:rPr lang="en-GB" dirty="0" smtClean="0"/>
              <a:t>Click to edit Master title style</a:t>
            </a:r>
            <a:endParaRPr lang="en-US" dirty="0"/>
          </a:p>
        </p:txBody>
      </p:sp>
      <p:sp>
        <p:nvSpPr>
          <p:cNvPr id="3" name="Text Placeholder 2"/>
          <p:cNvSpPr>
            <a:spLocks noGrp="1"/>
          </p:cNvSpPr>
          <p:nvPr>
            <p:ph type="body" idx="1"/>
          </p:nvPr>
        </p:nvSpPr>
        <p:spPr>
          <a:xfrm>
            <a:off x="762000" y="4088904"/>
            <a:ext cx="7620000" cy="914400"/>
          </a:xfrm>
        </p:spPr>
        <p:txBody>
          <a:bodyPr>
            <a:normAutofit/>
          </a:bodyPr>
          <a:lstStyle>
            <a:lvl1pPr marL="0" indent="0" algn="ctr">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60E00EDE-30C7-254A-B8B9-B50EB16E6730}" type="datetime1">
              <a:rPr lang="en-US"/>
              <a:pPr>
                <a:defRPr/>
              </a:pPr>
              <a:t>01/05/2014</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456453441"/>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D70D3E5-4AD9-7745-BBF3-4D6EB655EBB2}" type="datetime1">
              <a:rPr lang="en-US"/>
              <a:pPr>
                <a:defRPr/>
              </a:pPr>
              <a:t>01/05/2014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5DBCBB4-9D44-474B-8B46-914554862E8A}" type="slidenum">
              <a:rPr lang="en-US"/>
              <a:pPr>
                <a:defRPr/>
              </a:pPr>
              <a:t>‹#›</a:t>
            </a:fld>
            <a:endParaRPr lang="en-US" dirty="0"/>
          </a:p>
        </p:txBody>
      </p:sp>
    </p:spTree>
    <p:extLst>
      <p:ext uri="{BB962C8B-B14F-4D97-AF65-F5344CB8AC3E}">
        <p14:creationId xmlns:p14="http://schemas.microsoft.com/office/powerpoint/2010/main" val="350185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758825" y="1249363"/>
            <a:ext cx="36576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645025" y="1249363"/>
            <a:ext cx="3657600" cy="1587"/>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GB"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758952" y="1329264"/>
            <a:ext cx="3657600" cy="30480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152" y="1329264"/>
            <a:ext cx="3657600" cy="30480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9" name="Date Placeholder 6"/>
          <p:cNvSpPr>
            <a:spLocks noGrp="1"/>
          </p:cNvSpPr>
          <p:nvPr>
            <p:ph type="dt" sz="half" idx="10"/>
          </p:nvPr>
        </p:nvSpPr>
        <p:spPr/>
        <p:txBody>
          <a:bodyPr/>
          <a:lstStyle>
            <a:lvl1pPr>
              <a:defRPr/>
            </a:lvl1pPr>
          </a:lstStyle>
          <a:p>
            <a:pPr>
              <a:defRPr/>
            </a:pPr>
            <a:fld id="{961942FC-AB15-844C-A848-1C7F4C7E6660}" type="datetime1">
              <a:rPr lang="en-US"/>
              <a:pPr>
                <a:defRPr/>
              </a:pPr>
              <a:t>01/05/2014</a:t>
            </a:fld>
            <a:endParaRPr 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8"/>
          <p:cNvSpPr>
            <a:spLocks noGrp="1"/>
          </p:cNvSpPr>
          <p:nvPr>
            <p:ph type="sldNum" sz="quarter" idx="12"/>
          </p:nvPr>
        </p:nvSpPr>
        <p:spPr/>
        <p:txBody>
          <a:bodyPr/>
          <a:lstStyle>
            <a:lvl1pPr>
              <a:defRPr/>
            </a:lvl1pPr>
          </a:lstStyle>
          <a:p>
            <a:pPr>
              <a:defRPr/>
            </a:pPr>
            <a:fld id="{CBF94340-0A80-074F-AE8B-01829FDEF7E1}" type="slidenum">
              <a:rPr lang="en-US"/>
              <a:pPr>
                <a:defRPr/>
              </a:pPr>
              <a:t>‹#›</a:t>
            </a:fld>
            <a:endParaRPr lang="en-US"/>
          </a:p>
        </p:txBody>
      </p:sp>
    </p:spTree>
    <p:extLst>
      <p:ext uri="{BB962C8B-B14F-4D97-AF65-F5344CB8AC3E}">
        <p14:creationId xmlns:p14="http://schemas.microsoft.com/office/powerpoint/2010/main" val="1184135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FC7BB984-F933-6C4F-A6E2-2289D63B2E26}" type="datetime1">
              <a:rPr lang="en-US"/>
              <a:pPr>
                <a:defRPr/>
              </a:pPr>
              <a:t>01/05/2014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9B7AC70-7AB3-2244-B486-F036DBEFCD98}" type="slidenum">
              <a:rPr lang="en-US"/>
              <a:pPr>
                <a:defRPr/>
              </a:pPr>
              <a:t>‹#›</a:t>
            </a:fld>
            <a:endParaRPr lang="en-US" dirty="0"/>
          </a:p>
        </p:txBody>
      </p:sp>
    </p:spTree>
    <p:extLst>
      <p:ext uri="{BB962C8B-B14F-4D97-AF65-F5344CB8AC3E}">
        <p14:creationId xmlns:p14="http://schemas.microsoft.com/office/powerpoint/2010/main" val="1193558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3BCAABE-7FCA-1848-A15C-9D03BC633375}" type="datetime1">
              <a:rPr lang="en-US"/>
              <a:pPr>
                <a:defRPr/>
              </a:pPr>
              <a:t>01/05/2014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AE051AC-BF8D-9544-811C-F65821FC744E}" type="slidenum">
              <a:rPr lang="en-US"/>
              <a:pPr>
                <a:defRPr/>
              </a:pPr>
              <a:t>‹#›</a:t>
            </a:fld>
            <a:endParaRPr lang="en-US" dirty="0"/>
          </a:p>
        </p:txBody>
      </p:sp>
    </p:spTree>
    <p:extLst>
      <p:ext uri="{BB962C8B-B14F-4D97-AF65-F5344CB8AC3E}">
        <p14:creationId xmlns:p14="http://schemas.microsoft.com/office/powerpoint/2010/main" val="2004526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677194" y="2515394"/>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GB"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62D938EE-B030-5948-A064-870B5A4D1ABB}" type="datetime1">
              <a:rPr lang="en-US"/>
              <a:pPr>
                <a:defRPr/>
              </a:pPr>
              <a:t>01/05/2014</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1820A730-9A88-F041-8356-F8E28B65EF60}" type="slidenum">
              <a:rPr lang="en-US"/>
              <a:pPr>
                <a:defRPr/>
              </a:pPr>
              <a:t>‹#›</a:t>
            </a:fld>
            <a:endParaRPr lang="en-US"/>
          </a:p>
        </p:txBody>
      </p:sp>
    </p:spTree>
    <p:extLst>
      <p:ext uri="{BB962C8B-B14F-4D97-AF65-F5344CB8AC3E}">
        <p14:creationId xmlns:p14="http://schemas.microsoft.com/office/powerpoint/2010/main" val="2740610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GB"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lang="en-US" noProof="0"/>
          </a:p>
        </p:txBody>
      </p:sp>
      <p:sp>
        <p:nvSpPr>
          <p:cNvPr id="4" name="Text Placeholder 3"/>
          <p:cNvSpPr>
            <a:spLocks noGrp="1"/>
          </p:cNvSpPr>
          <p:nvPr>
            <p:ph type="body" sz="half" idx="2"/>
          </p:nvPr>
        </p:nvSpPr>
        <p:spPr>
          <a:xfrm>
            <a:off x="850392" y="3505200"/>
            <a:ext cx="7391400" cy="804862"/>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ED0B38D-FA3E-BF49-B7C4-791231FB0E19}" type="datetime1">
              <a:rPr lang="en-US"/>
              <a:pPr>
                <a:defRPr/>
              </a:pPr>
              <a:t>01/05/2014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9C2E99A-714D-804A-B738-610AE89942C1}" type="slidenum">
              <a:rPr lang="en-US"/>
              <a:pPr>
                <a:defRPr/>
              </a:pPr>
              <a:t>‹#›</a:t>
            </a:fld>
            <a:endParaRPr lang="en-US" dirty="0"/>
          </a:p>
        </p:txBody>
      </p:sp>
    </p:spTree>
    <p:extLst>
      <p:ext uri="{BB962C8B-B14F-4D97-AF65-F5344CB8AC3E}">
        <p14:creationId xmlns:p14="http://schemas.microsoft.com/office/powerpoint/2010/main" val="896416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10EE639-5B8B-5D4A-B034-D51805793F87}" type="datetime1">
              <a:rPr lang="en-US"/>
              <a:pPr>
                <a:defRPr/>
              </a:pPr>
              <a:t>01/05/2014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175F2F7-BD06-A54D-AC8C-A333A2BC9536}" type="slidenum">
              <a:rPr lang="en-US"/>
              <a:pPr>
                <a:defRPr/>
              </a:pPr>
              <a:t>‹#›</a:t>
            </a:fld>
            <a:endParaRPr lang="en-US" dirty="0"/>
          </a:p>
        </p:txBody>
      </p:sp>
    </p:spTree>
    <p:extLst>
      <p:ext uri="{BB962C8B-B14F-4D97-AF65-F5344CB8AC3E}">
        <p14:creationId xmlns:p14="http://schemas.microsoft.com/office/powerpoint/2010/main" val="2072901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943B053-7B4D-6747-90D5-83DC25D1C2FE}" type="datetime1">
              <a:rPr lang="en-US"/>
              <a:pPr>
                <a:defRPr/>
              </a:pPr>
              <a:t>01/05/2014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FA76B6-C4D8-9945-B9CA-2E15C96D768A}" type="slidenum">
              <a:rPr lang="en-US"/>
              <a:pPr>
                <a:defRPr/>
              </a:pPr>
              <a:t>‹#›</a:t>
            </a:fld>
            <a:endParaRPr lang="en-US" dirty="0"/>
          </a:p>
        </p:txBody>
      </p:sp>
    </p:spTree>
    <p:extLst>
      <p:ext uri="{BB962C8B-B14F-4D97-AF65-F5344CB8AC3E}">
        <p14:creationId xmlns:p14="http://schemas.microsoft.com/office/powerpoint/2010/main" val="30718487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90600" y="1581150"/>
            <a:ext cx="7769225" cy="1311275"/>
          </a:xfrm>
        </p:spPr>
        <p:txBody>
          <a:bodyPr/>
          <a:lstStyle/>
          <a:p>
            <a:r>
              <a:rPr lang="en-GB" smtClean="0"/>
              <a:t>Click to edit Master title style</a:t>
            </a:r>
            <a:endParaRPr lang="en-GB"/>
          </a:p>
        </p:txBody>
      </p:sp>
      <p:sp>
        <p:nvSpPr>
          <p:cNvPr id="3" name="Rectangle 67"/>
          <p:cNvSpPr>
            <a:spLocks noGrp="1" noChangeArrowheads="1"/>
          </p:cNvSpPr>
          <p:nvPr>
            <p:ph type="dt" idx="10"/>
          </p:nvPr>
        </p:nvSpPr>
        <p:spPr>
          <a:ln/>
        </p:spPr>
        <p:txBody>
          <a:bodyPr/>
          <a:lstStyle>
            <a:lvl1pPr>
              <a:defRPr/>
            </a:lvl1pPr>
          </a:lstStyle>
          <a:p>
            <a:pPr>
              <a:defRPr/>
            </a:pPr>
            <a:endParaRPr lang="en-US"/>
          </a:p>
        </p:txBody>
      </p:sp>
      <p:sp>
        <p:nvSpPr>
          <p:cNvPr id="4" name="Rectangle 68"/>
          <p:cNvSpPr>
            <a:spLocks noGrp="1" noChangeArrowheads="1"/>
          </p:cNvSpPr>
          <p:nvPr>
            <p:ph type="ftr" idx="11"/>
          </p:nvPr>
        </p:nvSpPr>
        <p:spPr>
          <a:ln/>
        </p:spPr>
        <p:txBody>
          <a:bodyPr/>
          <a:lstStyle>
            <a:lvl1pPr>
              <a:defRPr/>
            </a:lvl1pPr>
          </a:lstStyle>
          <a:p>
            <a:pPr>
              <a:defRPr/>
            </a:pPr>
            <a:endParaRPr lang="en-GB"/>
          </a:p>
        </p:txBody>
      </p:sp>
      <p:sp>
        <p:nvSpPr>
          <p:cNvPr id="5" name="Rectangle 69"/>
          <p:cNvSpPr>
            <a:spLocks noGrp="1" noChangeArrowheads="1"/>
          </p:cNvSpPr>
          <p:nvPr>
            <p:ph type="sldNum" idx="12"/>
          </p:nvPr>
        </p:nvSpPr>
        <p:spPr>
          <a:ln/>
        </p:spPr>
        <p:txBody>
          <a:bodyPr/>
          <a:lstStyle>
            <a:lvl1pPr>
              <a:defRPr/>
            </a:lvl1pPr>
          </a:lstStyle>
          <a:p>
            <a:fld id="{F38A67A9-AF9C-3A47-866B-CC9922A9FC86}" type="slidenum">
              <a:rPr lang="en-GB"/>
              <a:pPr/>
              <a:t>‹#›</a:t>
            </a:fld>
            <a:endParaRPr lang="en-GB"/>
          </a:p>
        </p:txBody>
      </p:sp>
    </p:spTree>
    <p:extLst>
      <p:ext uri="{BB962C8B-B14F-4D97-AF65-F5344CB8AC3E}">
        <p14:creationId xmlns:p14="http://schemas.microsoft.com/office/powerpoint/2010/main" val="59217953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762000" y="188913"/>
            <a:ext cx="76200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dirty="0"/>
              <a:t>Click to edit Master title style</a:t>
            </a:r>
            <a:endParaRPr lang="en-US" dirty="0"/>
          </a:p>
        </p:txBody>
      </p:sp>
      <p:sp>
        <p:nvSpPr>
          <p:cNvPr id="1027" name="Text Placeholder 2"/>
          <p:cNvSpPr>
            <a:spLocks noGrp="1"/>
          </p:cNvSpPr>
          <p:nvPr>
            <p:ph type="body" idx="1"/>
          </p:nvPr>
        </p:nvSpPr>
        <p:spPr bwMode="auto">
          <a:xfrm>
            <a:off x="762000" y="1628775"/>
            <a:ext cx="762000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48400" y="6208713"/>
            <a:ext cx="2133600" cy="365125"/>
          </a:xfrm>
          <a:prstGeom prst="rect">
            <a:avLst/>
          </a:prstGeom>
        </p:spPr>
        <p:txBody>
          <a:bodyPr vert="horz" lIns="91440" tIns="45720" rIns="91440" bIns="45720" rtlCol="0" anchor="ctr"/>
          <a:lstStyle>
            <a:lvl1pPr algn="r" fontAlgn="auto">
              <a:spcBef>
                <a:spcPts val="0"/>
              </a:spcBef>
              <a:spcAft>
                <a:spcPts val="0"/>
              </a:spcAft>
              <a:defRPr sz="1200" b="1">
                <a:solidFill>
                  <a:schemeClr val="tx2">
                    <a:lumMod val="90000"/>
                    <a:lumOff val="10000"/>
                  </a:schemeClr>
                </a:solidFill>
                <a:latin typeface="+mn-lt"/>
                <a:ea typeface="+mn-ea"/>
                <a:cs typeface="+mn-cs"/>
              </a:defRPr>
            </a:lvl1pPr>
          </a:lstStyle>
          <a:p>
            <a:pPr>
              <a:defRPr/>
            </a:pPr>
            <a:fld id="{BE157180-2D31-EF4E-8DCC-1B4A0702F4E8}" type="datetime1">
              <a:rPr lang="en-US"/>
              <a:pPr>
                <a:defRPr/>
              </a:pPr>
              <a:t>01/05/2014</a:t>
            </a:fld>
            <a:endParaRPr lang="en-US"/>
          </a:p>
        </p:txBody>
      </p:sp>
      <p:sp>
        <p:nvSpPr>
          <p:cNvPr id="5" name="Footer Placeholder 4"/>
          <p:cNvSpPr>
            <a:spLocks noGrp="1"/>
          </p:cNvSpPr>
          <p:nvPr>
            <p:ph type="ftr" sz="quarter" idx="3"/>
          </p:nvPr>
        </p:nvSpPr>
        <p:spPr>
          <a:xfrm>
            <a:off x="762000" y="6208713"/>
            <a:ext cx="4873625" cy="365125"/>
          </a:xfrm>
          <a:prstGeom prst="rect">
            <a:avLst/>
          </a:prstGeom>
        </p:spPr>
        <p:txBody>
          <a:bodyPr vert="horz" lIns="91440" tIns="45720" rIns="91440" bIns="45720" rtlCol="0" anchor="ctr"/>
          <a:lstStyle>
            <a:lvl1pPr algn="l" fontAlgn="auto">
              <a:spcBef>
                <a:spcPts val="0"/>
              </a:spcBef>
              <a:spcAft>
                <a:spcPts val="0"/>
              </a:spcAft>
              <a:defRPr sz="1200" b="1">
                <a:solidFill>
                  <a:schemeClr val="tx2">
                    <a:lumMod val="90000"/>
                    <a:lumOff val="10000"/>
                  </a:schemeClr>
                </a:solidFill>
                <a:latin typeface="+mn-lt"/>
                <a:ea typeface="+mn-ea"/>
                <a:cs typeface="+mn-cs"/>
              </a:defRPr>
            </a:lvl1pPr>
          </a:lstStyle>
          <a:p>
            <a:pPr>
              <a:defRPr/>
            </a:pPr>
            <a:r>
              <a:rPr lang="en-US" dirty="0" smtClean="0"/>
              <a:t>Queen Mary, University of London</a:t>
            </a:r>
            <a:endParaRPr lang="en-US" dirty="0"/>
          </a:p>
        </p:txBody>
      </p:sp>
      <p:sp>
        <p:nvSpPr>
          <p:cNvPr id="6" name="Slide Number Placeholder 5"/>
          <p:cNvSpPr>
            <a:spLocks noGrp="1"/>
          </p:cNvSpPr>
          <p:nvPr>
            <p:ph type="sldNum" sz="quarter" idx="4"/>
          </p:nvPr>
        </p:nvSpPr>
        <p:spPr>
          <a:xfrm>
            <a:off x="7620000" y="5688013"/>
            <a:ext cx="762000" cy="365125"/>
          </a:xfrm>
          <a:prstGeom prst="rect">
            <a:avLst/>
          </a:prstGeom>
        </p:spPr>
        <p:txBody>
          <a:bodyPr vert="horz" lIns="91440" tIns="45720" rIns="91440" bIns="45720" rtlCol="0" anchor="ctr"/>
          <a:lstStyle>
            <a:lvl1pPr algn="r" fontAlgn="auto">
              <a:spcBef>
                <a:spcPts val="0"/>
              </a:spcBef>
              <a:spcAft>
                <a:spcPts val="0"/>
              </a:spcAft>
              <a:defRPr sz="2400">
                <a:solidFill>
                  <a:schemeClr val="tx1">
                    <a:lumMod val="85000"/>
                    <a:lumOff val="15000"/>
                  </a:schemeClr>
                </a:solidFill>
                <a:latin typeface="+mj-lt"/>
                <a:ea typeface="+mn-ea"/>
                <a:cs typeface="+mn-cs"/>
              </a:defRPr>
            </a:lvl1pPr>
          </a:lstStyle>
          <a:p>
            <a:pPr>
              <a:defRPr/>
            </a:pPr>
            <a:fld id="{6855FD0C-5A31-DA4D-AB36-A41CAD1F6E21}" type="slidenum">
              <a:rPr lang="en-US"/>
              <a:pPr>
                <a:defRPr/>
              </a:pPr>
              <a:t>‹#›</a:t>
            </a:fld>
            <a:endParaRPr lang="en-US" dirty="0"/>
          </a:p>
        </p:txBody>
      </p:sp>
      <p:sp>
        <p:nvSpPr>
          <p:cNvPr id="8" name="Rectangle 7"/>
          <p:cNvSpPr/>
          <p:nvPr/>
        </p:nvSpPr>
        <p:spPr>
          <a:xfrm>
            <a:off x="755650" y="0"/>
            <a:ext cx="7626350" cy="1889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758" r:id="rId1"/>
    <p:sldLayoutId id="2147483751" r:id="rId2"/>
    <p:sldLayoutId id="2147483759" r:id="rId3"/>
    <p:sldLayoutId id="2147483752" r:id="rId4"/>
    <p:sldLayoutId id="2147483760" r:id="rId5"/>
    <p:sldLayoutId id="2147483753" r:id="rId6"/>
    <p:sldLayoutId id="2147483754" r:id="rId7"/>
    <p:sldLayoutId id="2147483761" r:id="rId8"/>
    <p:sldLayoutId id="2147483755" r:id="rId9"/>
    <p:sldLayoutId id="2147483756" r:id="rId10"/>
    <p:sldLayoutId id="2147483757" r:id="rId11"/>
    <p:sldLayoutId id="2147483762" r:id="rId12"/>
  </p:sldLayoutIdLst>
  <p:hf sldNum="0" hdr="0" ftr="0" dt="0"/>
  <p:txStyles>
    <p:titleStyle>
      <a:lvl1pPr algn="l" rtl="0" eaLnBrk="0" fontAlgn="base" hangingPunct="0">
        <a:spcBef>
          <a:spcPct val="0"/>
        </a:spcBef>
        <a:spcAft>
          <a:spcPct val="0"/>
        </a:spcAft>
        <a:defRPr sz="4000" b="1" kern="1200">
          <a:solidFill>
            <a:srgbClr val="262626"/>
          </a:solidFill>
          <a:latin typeface="Tahoma"/>
          <a:ea typeface="ＭＳ Ｐゴシック" charset="0"/>
          <a:cs typeface="Tahoma"/>
        </a:defRPr>
      </a:lvl1pPr>
      <a:lvl2pPr algn="l" rtl="0" eaLnBrk="0" fontAlgn="base" hangingPunct="0">
        <a:spcBef>
          <a:spcPct val="0"/>
        </a:spcBef>
        <a:spcAft>
          <a:spcPct val="0"/>
        </a:spcAft>
        <a:defRPr sz="4400">
          <a:solidFill>
            <a:srgbClr val="262626"/>
          </a:solidFill>
          <a:latin typeface="Impact" charset="0"/>
          <a:ea typeface="ＭＳ Ｐゴシック" charset="0"/>
          <a:cs typeface="ＭＳ Ｐゴシック" charset="0"/>
        </a:defRPr>
      </a:lvl2pPr>
      <a:lvl3pPr algn="l" rtl="0" eaLnBrk="0" fontAlgn="base" hangingPunct="0">
        <a:spcBef>
          <a:spcPct val="0"/>
        </a:spcBef>
        <a:spcAft>
          <a:spcPct val="0"/>
        </a:spcAft>
        <a:defRPr sz="4400">
          <a:solidFill>
            <a:srgbClr val="262626"/>
          </a:solidFill>
          <a:latin typeface="Impact" charset="0"/>
          <a:ea typeface="ＭＳ Ｐゴシック" charset="0"/>
          <a:cs typeface="ＭＳ Ｐゴシック" charset="0"/>
        </a:defRPr>
      </a:lvl3pPr>
      <a:lvl4pPr algn="l" rtl="0" eaLnBrk="0" fontAlgn="base" hangingPunct="0">
        <a:spcBef>
          <a:spcPct val="0"/>
        </a:spcBef>
        <a:spcAft>
          <a:spcPct val="0"/>
        </a:spcAft>
        <a:defRPr sz="4400">
          <a:solidFill>
            <a:srgbClr val="262626"/>
          </a:solidFill>
          <a:latin typeface="Impact" charset="0"/>
          <a:ea typeface="ＭＳ Ｐゴシック" charset="0"/>
          <a:cs typeface="ＭＳ Ｐゴシック" charset="0"/>
        </a:defRPr>
      </a:lvl4pPr>
      <a:lvl5pPr algn="l" rtl="0" eaLnBrk="0" fontAlgn="base" hangingPunct="0">
        <a:spcBef>
          <a:spcPct val="0"/>
        </a:spcBef>
        <a:spcAft>
          <a:spcPct val="0"/>
        </a:spcAft>
        <a:defRPr sz="4400">
          <a:solidFill>
            <a:srgbClr val="262626"/>
          </a:solidFill>
          <a:latin typeface="Impact" charset="0"/>
          <a:ea typeface="ＭＳ Ｐゴシック" charset="0"/>
          <a:cs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ts val="600"/>
        </a:spcBef>
        <a:spcAft>
          <a:spcPct val="0"/>
        </a:spcAft>
        <a:buClr>
          <a:schemeClr val="accent1"/>
        </a:buClr>
        <a:buFont typeface="Arial" charset="0"/>
        <a:buChar char="•"/>
        <a:defRPr sz="2800" kern="1200">
          <a:solidFill>
            <a:schemeClr val="tx2"/>
          </a:solidFill>
          <a:latin typeface="Tahoma"/>
          <a:ea typeface="ＭＳ Ｐゴシック" charset="0"/>
          <a:cs typeface="Tahoma"/>
        </a:defRPr>
      </a:lvl1pPr>
      <a:lvl2pPr marL="593725" indent="-273050" algn="l" rtl="0" eaLnBrk="0" fontAlgn="base" hangingPunct="0">
        <a:spcBef>
          <a:spcPts val="600"/>
        </a:spcBef>
        <a:spcAft>
          <a:spcPct val="0"/>
        </a:spcAft>
        <a:buClr>
          <a:schemeClr val="accent1"/>
        </a:buClr>
        <a:buFont typeface="Arial" charset="0"/>
        <a:buChar char="•"/>
        <a:defRPr sz="2400" kern="1200">
          <a:solidFill>
            <a:schemeClr val="tx2"/>
          </a:solidFill>
          <a:latin typeface="Tahoma"/>
          <a:ea typeface="ＭＳ Ｐゴシック" charset="0"/>
          <a:cs typeface="Tahoma"/>
        </a:defRPr>
      </a:lvl2pPr>
      <a:lvl3pPr marL="868363" indent="-228600" algn="l" rtl="0" eaLnBrk="0" fontAlgn="base" hangingPunct="0">
        <a:spcBef>
          <a:spcPts val="600"/>
        </a:spcBef>
        <a:spcAft>
          <a:spcPct val="0"/>
        </a:spcAft>
        <a:buClr>
          <a:schemeClr val="accent1"/>
        </a:buClr>
        <a:buFont typeface="Arial" charset="0"/>
        <a:buChar char="•"/>
        <a:defRPr sz="2400" kern="1200">
          <a:solidFill>
            <a:schemeClr val="tx2"/>
          </a:solidFill>
          <a:latin typeface="Tahoma"/>
          <a:ea typeface="ＭＳ Ｐゴシック" charset="0"/>
          <a:cs typeface="Tahoma"/>
        </a:defRPr>
      </a:lvl3pPr>
      <a:lvl4pPr marL="1143000" indent="-228600" algn="l" rtl="0" eaLnBrk="0" fontAlgn="base" hangingPunct="0">
        <a:spcBef>
          <a:spcPts val="600"/>
        </a:spcBef>
        <a:spcAft>
          <a:spcPct val="0"/>
        </a:spcAft>
        <a:buClr>
          <a:schemeClr val="accent1"/>
        </a:buClr>
        <a:buFont typeface="Arial" charset="0"/>
        <a:buChar char="•"/>
        <a:defRPr sz="2000" kern="1200">
          <a:solidFill>
            <a:schemeClr val="tx2"/>
          </a:solidFill>
          <a:latin typeface="Tahoma"/>
          <a:ea typeface="ＭＳ Ｐゴシック" charset="0"/>
          <a:cs typeface="Tahoma"/>
        </a:defRPr>
      </a:lvl4pPr>
      <a:lvl5pPr marL="1371600" indent="-228600" algn="l" rtl="0" eaLnBrk="0" fontAlgn="base" hangingPunct="0">
        <a:spcBef>
          <a:spcPts val="600"/>
        </a:spcBef>
        <a:spcAft>
          <a:spcPct val="0"/>
        </a:spcAft>
        <a:buClr>
          <a:schemeClr val="accent1"/>
        </a:buClr>
        <a:buFont typeface="Arial" charset="0"/>
        <a:buChar char="•"/>
        <a:defRPr sz="2000" kern="1200">
          <a:solidFill>
            <a:schemeClr val="tx2"/>
          </a:solidFill>
          <a:latin typeface="Tahoma"/>
          <a:ea typeface="ＭＳ Ｐゴシック" charset="0"/>
          <a:cs typeface="Tahoma"/>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png"/><Relationship Id="rId1" Type="http://schemas.openxmlformats.org/officeDocument/2006/relationships/vmlDrawing" Target="../drawings/vmlDrawing1.v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43608" y="1905000"/>
            <a:ext cx="7086600" cy="2133600"/>
          </a:xfrm>
        </p:spPr>
        <p:txBody>
          <a:bodyPr/>
          <a:lstStyle/>
          <a:p>
            <a:r>
              <a:rPr lang="en-GB" sz="4400" dirty="0"/>
              <a:t>Programming for GCSE</a:t>
            </a:r>
            <a:br>
              <a:rPr lang="en-GB" sz="4400" dirty="0"/>
            </a:br>
            <a:r>
              <a:rPr lang="en-US" sz="4400" dirty="0"/>
              <a:t>Topic 3.3: Boolean Logic and Truth Tables</a:t>
            </a:r>
            <a:endParaRPr lang="en-GB" sz="4400" dirty="0"/>
          </a:p>
        </p:txBody>
      </p:sp>
      <p:sp>
        <p:nvSpPr>
          <p:cNvPr id="2052" name="Text Box 4"/>
          <p:cNvSpPr txBox="1">
            <a:spLocks noChangeArrowheads="1"/>
          </p:cNvSpPr>
          <p:nvPr/>
        </p:nvSpPr>
        <p:spPr bwMode="auto">
          <a:xfrm>
            <a:off x="1475656" y="228600"/>
            <a:ext cx="579120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a:spcBef>
                <a:spcPct val="50000"/>
              </a:spcBef>
            </a:pPr>
            <a:r>
              <a:rPr lang="en-GB" sz="7200" dirty="0"/>
              <a:t>T</a:t>
            </a:r>
            <a:r>
              <a:rPr lang="en-GB" sz="2400" dirty="0"/>
              <a:t>eaching</a:t>
            </a:r>
            <a:r>
              <a:rPr lang="en-GB" dirty="0"/>
              <a:t>  </a:t>
            </a:r>
            <a:r>
              <a:rPr lang="en-GB" sz="7200" dirty="0"/>
              <a:t>L</a:t>
            </a:r>
            <a:r>
              <a:rPr lang="en-GB" sz="2400" dirty="0"/>
              <a:t>ondon </a:t>
            </a:r>
            <a:r>
              <a:rPr lang="en-GB" dirty="0"/>
              <a:t> </a:t>
            </a:r>
            <a:r>
              <a:rPr lang="en-GB" sz="7200" dirty="0"/>
              <a:t>C</a:t>
            </a:r>
            <a:r>
              <a:rPr lang="en-GB" sz="2400" dirty="0"/>
              <a:t>omputing</a:t>
            </a:r>
          </a:p>
        </p:txBody>
      </p:sp>
      <p:graphicFrame>
        <p:nvGraphicFramePr>
          <p:cNvPr id="2056" name="Object 8"/>
          <p:cNvGraphicFramePr>
            <a:graphicFrameLocks noChangeAspect="1"/>
          </p:cNvGraphicFramePr>
          <p:nvPr>
            <p:extLst>
              <p:ext uri="{D42A27DB-BD31-4B8C-83A1-F6EECF244321}">
                <p14:modId xmlns:p14="http://schemas.microsoft.com/office/powerpoint/2010/main" val="4137078789"/>
              </p:ext>
            </p:extLst>
          </p:nvPr>
        </p:nvGraphicFramePr>
        <p:xfrm>
          <a:off x="1870006" y="4572000"/>
          <a:ext cx="5410200" cy="1658938"/>
        </p:xfrm>
        <a:graphic>
          <a:graphicData uri="http://schemas.openxmlformats.org/presentationml/2006/ole">
            <mc:AlternateContent xmlns:mc="http://schemas.openxmlformats.org/markup-compatibility/2006">
              <mc:Choice xmlns:v="urn:schemas-microsoft-com:vml" Requires="v">
                <p:oleObj spid="_x0000_s1025" r:id="rId3" imgW="6400000" imgH="1828571" progId="">
                  <p:embed/>
                </p:oleObj>
              </mc:Choice>
              <mc:Fallback>
                <p:oleObj r:id="rId3" imgW="6400000" imgH="1828571"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0006" y="4572000"/>
                        <a:ext cx="5410200" cy="165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058" name="Rectangle 10"/>
          <p:cNvSpPr>
            <a:spLocks noGrp="1" noChangeArrowheads="1"/>
          </p:cNvSpPr>
          <p:nvPr>
            <p:ph type="subTitle" idx="1"/>
          </p:nvPr>
        </p:nvSpPr>
        <p:spPr>
          <a:xfrm>
            <a:off x="5292080" y="6230938"/>
            <a:ext cx="3851920" cy="627062"/>
          </a:xfrm>
          <a:noFill/>
          <a:ln/>
        </p:spPr>
        <p:txBody>
          <a:bodyPr>
            <a:normAutofit fontScale="70000" lnSpcReduction="20000"/>
          </a:bodyPr>
          <a:lstStyle/>
          <a:p>
            <a:pPr algn="r">
              <a:defRPr/>
            </a:pPr>
            <a:r>
              <a:rPr lang="en-US" sz="1600" dirty="0"/>
              <a:t>William Marsh</a:t>
            </a:r>
          </a:p>
          <a:p>
            <a:pPr algn="r">
              <a:defRPr/>
            </a:pPr>
            <a:r>
              <a:rPr lang="en-US" sz="1600" dirty="0"/>
              <a:t>School of Electronic Engineering and Computer Science</a:t>
            </a:r>
          </a:p>
          <a:p>
            <a:pPr algn="r">
              <a:defRPr/>
            </a:pPr>
            <a:r>
              <a:rPr lang="en-US" sz="1600" dirty="0"/>
              <a:t>Queen Mary University of London</a:t>
            </a:r>
          </a:p>
          <a:p>
            <a:pPr algn="r"/>
            <a:endParaRPr lang="en-GB" sz="1600" dirty="0"/>
          </a:p>
        </p:txBody>
      </p:sp>
    </p:spTree>
    <p:extLst>
      <p:ext uri="{BB962C8B-B14F-4D97-AF65-F5344CB8AC3E}">
        <p14:creationId xmlns:p14="http://schemas.microsoft.com/office/powerpoint/2010/main" val="355031461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GB" dirty="0" smtClean="0"/>
              <a:t>Aims</a:t>
            </a:r>
            <a:endParaRPr lang="en-GB" dirty="0"/>
          </a:p>
        </p:txBody>
      </p:sp>
      <p:sp>
        <p:nvSpPr>
          <p:cNvPr id="14338" name="Content Placeholder 2"/>
          <p:cNvSpPr>
            <a:spLocks noGrp="1"/>
          </p:cNvSpPr>
          <p:nvPr>
            <p:ph idx="1"/>
          </p:nvPr>
        </p:nvSpPr>
        <p:spPr/>
        <p:txBody>
          <a:bodyPr/>
          <a:lstStyle/>
          <a:p>
            <a:r>
              <a:rPr lang="en-GB" dirty="0" smtClean="0"/>
              <a:t>Introduce the study of logic</a:t>
            </a:r>
          </a:p>
          <a:p>
            <a:pPr lvl="1"/>
            <a:r>
              <a:rPr lang="en-GB" dirty="0" smtClean="0"/>
              <a:t>Introduction to logic</a:t>
            </a:r>
          </a:p>
          <a:p>
            <a:pPr lvl="1"/>
            <a:r>
              <a:rPr lang="en-GB" dirty="0" smtClean="0"/>
              <a:t>Truth tables</a:t>
            </a:r>
          </a:p>
          <a:p>
            <a:pPr lvl="1"/>
            <a:r>
              <a:rPr lang="en-GB" dirty="0" smtClean="0"/>
              <a:t>Logic and programming</a:t>
            </a:r>
          </a:p>
          <a:p>
            <a:pPr lvl="1"/>
            <a:r>
              <a:rPr lang="en-GB" dirty="0"/>
              <a:t>Writing logic – Boolean algebra</a:t>
            </a:r>
          </a:p>
          <a:p>
            <a:pPr lvl="1"/>
            <a:r>
              <a:rPr lang="en-GB" dirty="0" smtClean="0"/>
              <a:t>…</a:t>
            </a:r>
          </a:p>
          <a:p>
            <a:endParaRPr lang="en-GB" dirty="0"/>
          </a:p>
          <a:p>
            <a:r>
              <a:rPr lang="en-GB" dirty="0" smtClean="0"/>
              <a:t>'Logic gates' are covered later</a:t>
            </a:r>
          </a:p>
          <a:p>
            <a:endParaRPr lang="en-GB" dirty="0"/>
          </a:p>
        </p:txBody>
      </p:sp>
    </p:spTree>
    <p:extLst>
      <p:ext uri="{BB962C8B-B14F-4D97-AF65-F5344CB8AC3E}">
        <p14:creationId xmlns:p14="http://schemas.microsoft.com/office/powerpoint/2010/main" val="412887154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p:cNvSpPr>
            <a:spLocks noGrp="1" noChangeArrowheads="1"/>
          </p:cNvSpPr>
          <p:nvPr>
            <p:ph type="title" idx="4294967295"/>
          </p:nvPr>
        </p:nvSpPr>
        <p:spPr>
          <a:xfrm>
            <a:off x="609600" y="287338"/>
            <a:ext cx="7772400" cy="703262"/>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smtClean="0">
                <a:latin typeface="Tahoma" charset="0"/>
                <a:cs typeface="Bitstream Vera Sans" charset="0"/>
              </a:rPr>
              <a:t>Teaching Issue</a:t>
            </a:r>
            <a:endParaRPr lang="en-GB" dirty="0">
              <a:latin typeface="Tahoma" charset="0"/>
              <a:cs typeface="Bitstream Vera Sans" charset="0"/>
            </a:endParaRPr>
          </a:p>
        </p:txBody>
      </p:sp>
      <p:sp>
        <p:nvSpPr>
          <p:cNvPr id="31747" name="Rectangle 2"/>
          <p:cNvSpPr>
            <a:spLocks noGrp="1" noChangeArrowheads="1"/>
          </p:cNvSpPr>
          <p:nvPr>
            <p:ph type="body" idx="4294967295"/>
          </p:nvPr>
        </p:nvSpPr>
        <p:spPr>
          <a:xfrm>
            <a:off x="533400" y="1371600"/>
            <a:ext cx="8077200" cy="4648200"/>
          </a:xfrm>
        </p:spPr>
        <p:txBody>
          <a:bodyPr/>
          <a:lstStyle/>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How to provide a coherent, joined up view</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Some curricula include logic circuits but it is not related to operation of a computer</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Abstraction e.g. 'X and Y'</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Best way in?</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Notation?</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Unfortunately, several used</a:t>
            </a:r>
          </a:p>
        </p:txBody>
      </p:sp>
    </p:spTree>
    <p:extLst>
      <p:ext uri="{BB962C8B-B14F-4D97-AF65-F5344CB8AC3E}">
        <p14:creationId xmlns:p14="http://schemas.microsoft.com/office/powerpoint/2010/main" val="1174939634"/>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smtClean="0">
                <a:latin typeface="Tahoma" charset="0"/>
                <a:cs typeface="Bitstream Vera Sans" charset="0"/>
              </a:rPr>
              <a:t>Introduction to Logic</a:t>
            </a:r>
            <a:endParaRPr lang="en-GB" dirty="0">
              <a:latin typeface="Tahoma" charset="0"/>
              <a:cs typeface="Bitstream Vera Sans" charset="0"/>
            </a:endParaRPr>
          </a:p>
        </p:txBody>
      </p:sp>
      <p:sp>
        <p:nvSpPr>
          <p:cNvPr id="32771" name="Rectangle 2"/>
          <p:cNvSpPr>
            <a:spLocks noGrp="1" noChangeArrowheads="1"/>
          </p:cNvSpPr>
          <p:nvPr>
            <p:ph type="body" idx="1"/>
          </p:nvPr>
        </p:nvSpPr>
        <p:spPr/>
        <p:txBody>
          <a:bodyPr lIns="90000" tIns="46800" rIns="90000" bIns="46800">
            <a:normAutofit/>
          </a:bodyPr>
          <a:lstStyle/>
          <a:p>
            <a:pPr marL="382588" indent="-382588" eaLnBrk="1" hangingPunct="1">
              <a:tabLst>
                <a:tab pos="382588" algn="l"/>
                <a:tab pos="839788" algn="l"/>
                <a:tab pos="1296988" algn="l"/>
                <a:tab pos="1754188" algn="l"/>
                <a:tab pos="2211388" algn="l"/>
                <a:tab pos="2668588" algn="l"/>
                <a:tab pos="3125788" algn="l"/>
                <a:tab pos="3582988" algn="l"/>
                <a:tab pos="4040188" algn="l"/>
                <a:tab pos="4497388" algn="l"/>
                <a:tab pos="4954588" algn="l"/>
                <a:tab pos="5411788" algn="l"/>
                <a:tab pos="5868988" algn="l"/>
                <a:tab pos="6326188" algn="l"/>
                <a:tab pos="6783388" algn="l"/>
                <a:tab pos="7240588" algn="l"/>
                <a:tab pos="7697788" algn="l"/>
                <a:tab pos="8154988" algn="l"/>
                <a:tab pos="8612188" algn="l"/>
                <a:tab pos="9069388" algn="l"/>
                <a:tab pos="9526588" algn="l"/>
              </a:tabLst>
            </a:pPr>
            <a:r>
              <a:rPr lang="en-GB" dirty="0" smtClean="0">
                <a:latin typeface="Tahoma" charset="0"/>
                <a:cs typeface="Bitstream Vera Sans" charset="0"/>
              </a:rPr>
              <a:t>True and False</a:t>
            </a:r>
            <a:endParaRPr lang="en-GB" dirty="0">
              <a:latin typeface="Tahoma" charset="0"/>
              <a:cs typeface="Bitstream Vera Sans" charset="0"/>
            </a:endParaRPr>
          </a:p>
        </p:txBody>
      </p:sp>
    </p:spTree>
    <p:extLst>
      <p:ext uri="{BB962C8B-B14F-4D97-AF65-F5344CB8AC3E}">
        <p14:creationId xmlns:p14="http://schemas.microsoft.com/office/powerpoint/2010/main" val="232468904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
          <p:cNvSpPr>
            <a:spLocks noGrp="1" noChangeArrowheads="1"/>
          </p:cNvSpPr>
          <p:nvPr>
            <p:ph type="title" idx="4294967295"/>
          </p:nvPr>
        </p:nvSpPr>
        <p:spPr>
          <a:xfrm>
            <a:off x="609600" y="287338"/>
            <a:ext cx="7772400" cy="703262"/>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atin typeface="Tahoma" charset="0"/>
                <a:cs typeface="Bitstream Vera Sans" charset="0"/>
              </a:rPr>
              <a:t>Some History</a:t>
            </a:r>
          </a:p>
        </p:txBody>
      </p:sp>
      <p:sp>
        <p:nvSpPr>
          <p:cNvPr id="92163" name="Rectangle 2"/>
          <p:cNvSpPr>
            <a:spLocks noGrp="1" noChangeArrowheads="1"/>
          </p:cNvSpPr>
          <p:nvPr>
            <p:ph type="body" idx="4294967295"/>
          </p:nvPr>
        </p:nvSpPr>
        <p:spPr>
          <a:xfrm>
            <a:off x="533400" y="1371600"/>
            <a:ext cx="5181600" cy="5588000"/>
          </a:xfrm>
        </p:spPr>
        <p:txBody>
          <a:bodyPr/>
          <a:lstStyle/>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a:latin typeface="Tahoma" charset="0"/>
                <a:cs typeface="Bitstream Vera Sans" charset="0"/>
              </a:rPr>
              <a:t>George Boole</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a:latin typeface="Tahoma" charset="0"/>
                <a:ea typeface="Bitstream Vera Sans" charset="0"/>
                <a:cs typeface="Bitstream Vera Sans" charset="0"/>
              </a:rPr>
              <a:t>Invented </a:t>
            </a:r>
            <a:r>
              <a:rPr lang="ja-JP" altLang="en-GB" dirty="0">
                <a:latin typeface="Tahoma" charset="0"/>
                <a:ea typeface="Bitstream Vera Sans" charset="0"/>
                <a:cs typeface="Bitstream Vera Sans" charset="0"/>
              </a:rPr>
              <a:t>‘</a:t>
            </a:r>
            <a:r>
              <a:rPr lang="en-GB" dirty="0">
                <a:latin typeface="Tahoma" charset="0"/>
                <a:ea typeface="Bitstream Vera Sans" charset="0"/>
                <a:cs typeface="Bitstream Vera Sans" charset="0"/>
              </a:rPr>
              <a:t>Boolean Algebra</a:t>
            </a:r>
            <a:r>
              <a:rPr lang="ja-JP" altLang="en-GB" dirty="0">
                <a:latin typeface="Tahoma" charset="0"/>
                <a:ea typeface="Bitstream Vera Sans" charset="0"/>
                <a:cs typeface="Bitstream Vera Sans" charset="0"/>
              </a:rPr>
              <a:t>’</a:t>
            </a:r>
            <a:endParaRPr lang="en-GB" dirty="0">
              <a:latin typeface="Tahoma" charset="0"/>
              <a:ea typeface="Bitstream Vera Sans" charset="0"/>
              <a:cs typeface="Bitstream Vera Sans" charset="0"/>
            </a:endParaRP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ea typeface="Bitstream Vera Sans" charset="0"/>
                <a:cs typeface="Bitstream Vera Sans" charset="0"/>
              </a:rPr>
              <a:t>Makes 'logic' into mathematics</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ea typeface="Bitstream Vera Sans" charset="0"/>
                <a:cs typeface="Bitstream Vera Sans" charset="0"/>
              </a:rPr>
              <a:t>"An </a:t>
            </a:r>
            <a:r>
              <a:rPr lang="en-GB" dirty="0">
                <a:latin typeface="Tahoma" charset="0"/>
                <a:ea typeface="Bitstream Vera Sans" charset="0"/>
                <a:cs typeface="Bitstream Vera Sans" charset="0"/>
              </a:rPr>
              <a:t>Investigation of the Laws of </a:t>
            </a:r>
            <a:r>
              <a:rPr lang="en-GB" dirty="0" smtClean="0">
                <a:latin typeface="Tahoma" charset="0"/>
                <a:ea typeface="Bitstream Vera Sans" charset="0"/>
                <a:cs typeface="Bitstream Vera Sans" charset="0"/>
              </a:rPr>
              <a:t>Thought", </a:t>
            </a:r>
            <a:r>
              <a:rPr lang="en-GB" dirty="0">
                <a:latin typeface="Tahoma" charset="0"/>
                <a:ea typeface="Bitstream Vera Sans" charset="0"/>
                <a:cs typeface="Bitstream Vera Sans" charset="0"/>
              </a:rPr>
              <a:t>1854</a:t>
            </a:r>
          </a:p>
          <a:p>
            <a:pPr eaLnBrk="1" hangingPunct="1">
              <a:buFont typeface="Wingdings"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dirty="0">
              <a:latin typeface="Tahoma" charset="0"/>
              <a:cs typeface="Bitstream Vera Sans" charset="0"/>
            </a:endParaRP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a:latin typeface="Tahoma" charset="0"/>
                <a:cs typeface="Bitstream Vera Sans" charset="0"/>
              </a:rPr>
              <a:t>Claude Shannon</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a:latin typeface="Tahoma" charset="0"/>
                <a:ea typeface="Bitstream Vera Sans" charset="0"/>
                <a:cs typeface="Bitstream Vera Sans" charset="0"/>
              </a:rPr>
              <a:t>A Symbolic Analysis of Relay and Switching Circuits, 1938</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a:latin typeface="Tahoma" charset="0"/>
                <a:ea typeface="Bitstream Vera Sans" charset="0"/>
                <a:cs typeface="Bitstream Vera Sans" charset="0"/>
              </a:rPr>
              <a:t>Based on his master</a:t>
            </a:r>
            <a:r>
              <a:rPr lang="ja-JP" altLang="en-GB" dirty="0">
                <a:latin typeface="Tahoma" charset="0"/>
                <a:ea typeface="Bitstream Vera Sans" charset="0"/>
                <a:cs typeface="Bitstream Vera Sans" charset="0"/>
              </a:rPr>
              <a:t>’</a:t>
            </a:r>
            <a:r>
              <a:rPr lang="en-GB" dirty="0">
                <a:latin typeface="Tahoma" charset="0"/>
                <a:ea typeface="Bitstream Vera Sans" charset="0"/>
                <a:cs typeface="Bitstream Vera Sans" charset="0"/>
              </a:rPr>
              <a:t>s thesis. </a:t>
            </a:r>
          </a:p>
        </p:txBody>
      </p:sp>
      <p:pic>
        <p:nvPicPr>
          <p:cNvPr id="9216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2550" y="3124200"/>
            <a:ext cx="271145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216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0"/>
            <a:ext cx="289560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202415070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True or False?</a:t>
            </a:r>
            <a:endParaRPr lang="en-GB" dirty="0"/>
          </a:p>
        </p:txBody>
      </p:sp>
      <p:sp>
        <p:nvSpPr>
          <p:cNvPr id="3" name="Content Placeholder 2"/>
          <p:cNvSpPr>
            <a:spLocks noGrp="1"/>
          </p:cNvSpPr>
          <p:nvPr>
            <p:ph idx="1"/>
          </p:nvPr>
        </p:nvSpPr>
        <p:spPr/>
        <p:txBody>
          <a:bodyPr/>
          <a:lstStyle/>
          <a:p>
            <a:r>
              <a:rPr lang="en-GB" dirty="0" smtClean="0"/>
              <a:t>Logic view: true or false</a:t>
            </a:r>
          </a:p>
          <a:p>
            <a:pPr lvl="1"/>
            <a:r>
              <a:rPr lang="en-GB" dirty="0" smtClean="0"/>
              <a:t>'My name is David'</a:t>
            </a:r>
          </a:p>
          <a:p>
            <a:pPr lvl="1"/>
            <a:r>
              <a:rPr lang="en-GB" dirty="0" smtClean="0"/>
              <a:t>'Today is a Tuesday'</a:t>
            </a:r>
          </a:p>
          <a:p>
            <a:r>
              <a:rPr lang="en-GB" dirty="0" smtClean="0"/>
              <a:t>Proposition: a statement that is true or false</a:t>
            </a:r>
          </a:p>
          <a:p>
            <a:endParaRPr lang="en-GB" dirty="0"/>
          </a:p>
          <a:p>
            <a:r>
              <a:rPr lang="en-GB" dirty="0" smtClean="0"/>
              <a:t>In reality, some statements are more complex</a:t>
            </a:r>
          </a:p>
          <a:p>
            <a:pPr lvl="1"/>
            <a:r>
              <a:rPr lang="en-GB" dirty="0" smtClean="0"/>
              <a:t>'That colour suits you'</a:t>
            </a:r>
          </a:p>
          <a:p>
            <a:pPr lvl="1"/>
            <a:r>
              <a:rPr lang="en-GB" dirty="0" smtClean="0"/>
              <a:t>'You are the most beautiful girl in the world'</a:t>
            </a:r>
            <a:endParaRPr lang="en-GB" dirty="0"/>
          </a:p>
        </p:txBody>
      </p:sp>
    </p:spTree>
    <p:extLst>
      <p:ext uri="{BB962C8B-B14F-4D97-AF65-F5344CB8AC3E}">
        <p14:creationId xmlns:p14="http://schemas.microsoft.com/office/powerpoint/2010/main" val="361033536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smtClean="0">
                <a:latin typeface="Tahoma" charset="0"/>
                <a:cs typeface="Bitstream Vera Sans" charset="0"/>
              </a:rPr>
              <a:t>Writing Logic</a:t>
            </a:r>
            <a:endParaRPr lang="en-GB" dirty="0">
              <a:latin typeface="Tahoma" charset="0"/>
              <a:cs typeface="Bitstream Vera Sans" charset="0"/>
            </a:endParaRPr>
          </a:p>
        </p:txBody>
      </p:sp>
      <p:sp>
        <p:nvSpPr>
          <p:cNvPr id="2" name="Text Placeholder 1"/>
          <p:cNvSpPr>
            <a:spLocks noGrp="1"/>
          </p:cNvSpPr>
          <p:nvPr>
            <p:ph type="body" idx="1"/>
          </p:nvPr>
        </p:nvSpPr>
        <p:spPr/>
        <p:txBody>
          <a:bodyPr/>
          <a:lstStyle/>
          <a:p>
            <a:r>
              <a:rPr lang="en-GB" dirty="0" smtClean="0"/>
              <a:t>Boolean Algebra</a:t>
            </a:r>
            <a:endParaRPr lang="en-GB" dirty="0"/>
          </a:p>
        </p:txBody>
      </p:sp>
    </p:spTree>
    <p:extLst>
      <p:ext uri="{BB962C8B-B14F-4D97-AF65-F5344CB8AC3E}">
        <p14:creationId xmlns:p14="http://schemas.microsoft.com/office/powerpoint/2010/main" val="181056303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Logical / Boolean Variables</a:t>
            </a:r>
            <a:endParaRPr lang="en-GB" dirty="0"/>
          </a:p>
        </p:txBody>
      </p:sp>
      <p:sp>
        <p:nvSpPr>
          <p:cNvPr id="3" name="Content Placeholder 2"/>
          <p:cNvSpPr>
            <a:spLocks noGrp="1"/>
          </p:cNvSpPr>
          <p:nvPr>
            <p:ph idx="1"/>
          </p:nvPr>
        </p:nvSpPr>
        <p:spPr/>
        <p:txBody>
          <a:bodyPr/>
          <a:lstStyle/>
          <a:p>
            <a:r>
              <a:rPr lang="en-GB" dirty="0" smtClean="0"/>
              <a:t>X, Y - (an uppercase letter)</a:t>
            </a:r>
          </a:p>
          <a:p>
            <a:r>
              <a:rPr lang="en-GB" dirty="0"/>
              <a:t>A</a:t>
            </a:r>
            <a:r>
              <a:rPr lang="en-GB" dirty="0" smtClean="0"/>
              <a:t> variable that may be true of false</a:t>
            </a:r>
          </a:p>
          <a:p>
            <a:r>
              <a:rPr lang="en-GB" dirty="0" smtClean="0"/>
              <a:t>A proposition</a:t>
            </a:r>
          </a:p>
          <a:p>
            <a:endParaRPr lang="en-GB" dirty="0"/>
          </a:p>
        </p:txBody>
      </p:sp>
    </p:spTree>
    <p:extLst>
      <p:ext uri="{BB962C8B-B14F-4D97-AF65-F5344CB8AC3E}">
        <p14:creationId xmlns:p14="http://schemas.microsoft.com/office/powerpoint/2010/main" val="42329822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
          <p:cNvSpPr>
            <a:spLocks noGrp="1" noChangeArrowheads="1"/>
          </p:cNvSpPr>
          <p:nvPr>
            <p:ph type="title" idx="4294967295"/>
          </p:nvPr>
        </p:nvSpPr>
        <p:spPr>
          <a:xfrm>
            <a:off x="609600" y="212725"/>
            <a:ext cx="7772400" cy="776288"/>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a:latin typeface="Tahoma" charset="0"/>
                <a:cs typeface="Bitstream Vera Sans" charset="0"/>
              </a:rPr>
              <a:t>Writing </a:t>
            </a:r>
            <a:r>
              <a:rPr lang="en-GB" dirty="0" smtClean="0">
                <a:latin typeface="Tahoma" charset="0"/>
                <a:cs typeface="Bitstream Vera Sans" charset="0"/>
              </a:rPr>
              <a:t>Logic</a:t>
            </a:r>
            <a:endParaRPr lang="en-GB" dirty="0">
              <a:latin typeface="Tahoma" charset="0"/>
              <a:cs typeface="Bitstream Vera Sans" charset="0"/>
            </a:endParaRPr>
          </a:p>
        </p:txBody>
      </p:sp>
      <p:sp>
        <p:nvSpPr>
          <p:cNvPr id="40963" name="Rectangle 2"/>
          <p:cNvSpPr>
            <a:spLocks noGrp="1" noChangeArrowheads="1"/>
          </p:cNvSpPr>
          <p:nvPr>
            <p:ph type="body" idx="4294967295"/>
          </p:nvPr>
        </p:nvSpPr>
        <p:spPr>
          <a:xfrm>
            <a:off x="533400" y="2348880"/>
            <a:ext cx="5791200" cy="5105400"/>
          </a:xfrm>
        </p:spPr>
        <p:txBody>
          <a:bodyPr/>
          <a:lstStyle/>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X and </a:t>
            </a:r>
            <a:r>
              <a:rPr lang="en-GB" dirty="0">
                <a:latin typeface="Tahoma" charset="0"/>
                <a:cs typeface="Bitstream Vera Sans" charset="0"/>
              </a:rPr>
              <a:t>Y</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a:latin typeface="Tahoma" charset="0"/>
                <a:cs typeface="Bitstream Vera Sans" charset="0"/>
              </a:rPr>
              <a:t>X </a:t>
            </a:r>
            <a:r>
              <a:rPr lang="en-GB" dirty="0" smtClean="0">
                <a:latin typeface="Tahoma" charset="0"/>
                <a:cs typeface="Bitstream Vera Sans" charset="0"/>
              </a:rPr>
              <a:t>or </a:t>
            </a:r>
            <a:r>
              <a:rPr lang="en-GB" dirty="0">
                <a:latin typeface="Tahoma" charset="0"/>
                <a:cs typeface="Bitstream Vera Sans" charset="0"/>
              </a:rPr>
              <a:t>Y</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not </a:t>
            </a:r>
            <a:r>
              <a:rPr lang="en-GB" dirty="0">
                <a:latin typeface="Tahoma" charset="0"/>
                <a:cs typeface="Bitstream Vera Sans" charset="0"/>
              </a:rPr>
              <a:t>X</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True</a:t>
            </a:r>
            <a:endParaRPr lang="en-GB" dirty="0">
              <a:latin typeface="Tahoma" charset="0"/>
              <a:cs typeface="Bitstream Vera Sans" charset="0"/>
            </a:endParaRP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False</a:t>
            </a:r>
            <a:endParaRPr lang="en-GB" dirty="0">
              <a:latin typeface="Tahoma" charset="0"/>
              <a:cs typeface="Bitstream Vera Sans" charset="0"/>
            </a:endParaRPr>
          </a:p>
          <a:p>
            <a:pPr eaLnBrk="1" hangingPunct="1">
              <a:buFont typeface="Wingdings"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dirty="0">
              <a:latin typeface="Tahoma" charset="0"/>
              <a:cs typeface="Bitstream Vera Sans" charset="0"/>
            </a:endParaRP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ja-JP" altLang="en-GB" dirty="0">
                <a:latin typeface="Tahoma" charset="0"/>
                <a:cs typeface="Bitstream Vera Sans" charset="0"/>
              </a:rPr>
              <a:t>‘</a:t>
            </a:r>
            <a:r>
              <a:rPr lang="en-GB" dirty="0">
                <a:latin typeface="Tahoma" charset="0"/>
                <a:cs typeface="Bitstream Vera Sans" charset="0"/>
              </a:rPr>
              <a:t>X</a:t>
            </a:r>
            <a:r>
              <a:rPr lang="ja-JP" altLang="en-GB" dirty="0">
                <a:latin typeface="Tahoma" charset="0"/>
                <a:cs typeface="Bitstream Vera Sans" charset="0"/>
              </a:rPr>
              <a:t>’</a:t>
            </a:r>
            <a:r>
              <a:rPr lang="en-GB" dirty="0">
                <a:latin typeface="Tahoma" charset="0"/>
                <a:cs typeface="Bitstream Vera Sans" charset="0"/>
              </a:rPr>
              <a:t>, </a:t>
            </a:r>
            <a:r>
              <a:rPr lang="ja-JP" altLang="en-GB" dirty="0">
                <a:latin typeface="Tahoma" charset="0"/>
                <a:cs typeface="Bitstream Vera Sans" charset="0"/>
              </a:rPr>
              <a:t>‘</a:t>
            </a:r>
            <a:r>
              <a:rPr lang="en-GB" dirty="0">
                <a:latin typeface="Tahoma" charset="0"/>
                <a:cs typeface="Bitstream Vera Sans" charset="0"/>
              </a:rPr>
              <a:t>Y</a:t>
            </a:r>
            <a:r>
              <a:rPr lang="ja-JP" altLang="en-GB" dirty="0">
                <a:latin typeface="Tahoma" charset="0"/>
                <a:cs typeface="Bitstream Vera Sans" charset="0"/>
              </a:rPr>
              <a:t>’</a:t>
            </a:r>
            <a:r>
              <a:rPr lang="en-GB" dirty="0">
                <a:latin typeface="Tahoma" charset="0"/>
                <a:cs typeface="Bitstream Vera Sans" charset="0"/>
              </a:rPr>
              <a:t> are B</a:t>
            </a:r>
            <a:r>
              <a:rPr lang="en-GB" dirty="0" smtClean="0">
                <a:latin typeface="Tahoma" charset="0"/>
                <a:cs typeface="Bitstream Vera Sans" charset="0"/>
              </a:rPr>
              <a:t>oolean </a:t>
            </a:r>
            <a:r>
              <a:rPr lang="en-GB" dirty="0">
                <a:latin typeface="Tahoma" charset="0"/>
                <a:cs typeface="Bitstream Vera Sans" charset="0"/>
              </a:rPr>
              <a:t>variables</a:t>
            </a:r>
          </a:p>
        </p:txBody>
      </p:sp>
      <p:sp>
        <p:nvSpPr>
          <p:cNvPr id="40964" name="Rectangle 3"/>
          <p:cNvSpPr>
            <a:spLocks noChangeArrowheads="1"/>
          </p:cNvSpPr>
          <p:nvPr/>
        </p:nvSpPr>
        <p:spPr bwMode="auto">
          <a:xfrm>
            <a:off x="4055801" y="2343150"/>
            <a:ext cx="1092263" cy="2665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p>
            <a:pPr>
              <a:lnSpc>
                <a:spcPct val="120000"/>
              </a:lnSpc>
              <a:buClr>
                <a:srgbClr val="660066"/>
              </a:buClr>
              <a:buFont typeface="Tahoma"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800" dirty="0">
                <a:solidFill>
                  <a:srgbClr val="660066"/>
                </a:solidFill>
                <a:latin typeface="Tahoma" charset="0"/>
              </a:rPr>
              <a:t>X . Y </a:t>
            </a:r>
            <a:endParaRPr lang="en-GB" sz="2800" dirty="0" smtClean="0">
              <a:solidFill>
                <a:srgbClr val="660066"/>
              </a:solidFill>
              <a:latin typeface="Tahoma" charset="0"/>
            </a:endParaRPr>
          </a:p>
          <a:p>
            <a:pPr>
              <a:lnSpc>
                <a:spcPct val="120000"/>
              </a:lnSpc>
              <a:buClr>
                <a:srgbClr val="660066"/>
              </a:buClr>
              <a:buFont typeface="Tahoma"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800" dirty="0" smtClean="0">
                <a:solidFill>
                  <a:srgbClr val="660066"/>
                </a:solidFill>
                <a:latin typeface="Tahoma" charset="0"/>
              </a:rPr>
              <a:t>X </a:t>
            </a:r>
            <a:r>
              <a:rPr lang="en-GB" sz="2800" dirty="0">
                <a:solidFill>
                  <a:srgbClr val="660066"/>
                </a:solidFill>
                <a:latin typeface="Tahoma" charset="0"/>
              </a:rPr>
              <a:t>+ Y</a:t>
            </a:r>
          </a:p>
          <a:p>
            <a:pPr>
              <a:lnSpc>
                <a:spcPct val="120000"/>
              </a:lnSpc>
              <a:buClr>
                <a:srgbClr val="660066"/>
              </a:buClr>
              <a:buFont typeface="Tahoma"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800" dirty="0">
                <a:solidFill>
                  <a:srgbClr val="660066"/>
                </a:solidFill>
                <a:latin typeface="Tahoma" charset="0"/>
              </a:rPr>
              <a:t>X</a:t>
            </a:r>
          </a:p>
          <a:p>
            <a:pPr>
              <a:lnSpc>
                <a:spcPct val="120000"/>
              </a:lnSpc>
              <a:buClr>
                <a:srgbClr val="660066"/>
              </a:buClr>
              <a:buFont typeface="Tahoma"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800" dirty="0">
                <a:solidFill>
                  <a:srgbClr val="660066"/>
                </a:solidFill>
                <a:latin typeface="Tahoma" charset="0"/>
              </a:rPr>
              <a:t>1</a:t>
            </a:r>
          </a:p>
          <a:p>
            <a:pPr>
              <a:lnSpc>
                <a:spcPct val="120000"/>
              </a:lnSpc>
              <a:buClr>
                <a:srgbClr val="660066"/>
              </a:buClr>
              <a:buFont typeface="Tahoma"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800" dirty="0">
                <a:solidFill>
                  <a:srgbClr val="660066"/>
                </a:solidFill>
                <a:latin typeface="Tahoma" charset="0"/>
              </a:rPr>
              <a:t>0</a:t>
            </a:r>
          </a:p>
        </p:txBody>
      </p:sp>
      <p:sp>
        <p:nvSpPr>
          <p:cNvPr id="40965" name="Rectangle 4"/>
          <p:cNvSpPr>
            <a:spLocks noChangeArrowheads="1"/>
          </p:cNvSpPr>
          <p:nvPr/>
        </p:nvSpPr>
        <p:spPr bwMode="auto">
          <a:xfrm>
            <a:off x="6425207" y="2378075"/>
            <a:ext cx="1027113"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p>
            <a:pPr>
              <a:lnSpc>
                <a:spcPct val="120000"/>
              </a:lnSpc>
              <a:buClr>
                <a:srgbClr val="000000"/>
              </a:buClr>
              <a:buFont typeface="Tahoma"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800" dirty="0">
                <a:solidFill>
                  <a:srgbClr val="000000"/>
                </a:solidFill>
                <a:latin typeface="Tahoma" charset="0"/>
              </a:rPr>
              <a:t>x </a:t>
            </a:r>
            <a:r>
              <a:rPr lang="en-GB" sz="2800" b="1" dirty="0">
                <a:solidFill>
                  <a:srgbClr val="000000"/>
                </a:solidFill>
                <a:latin typeface="Symbol" charset="0"/>
              </a:rPr>
              <a:t></a:t>
            </a:r>
            <a:r>
              <a:rPr lang="en-GB" sz="2800" dirty="0">
                <a:solidFill>
                  <a:srgbClr val="000000"/>
                </a:solidFill>
                <a:latin typeface="Tahoma" charset="0"/>
              </a:rPr>
              <a:t> y</a:t>
            </a:r>
          </a:p>
          <a:p>
            <a:pPr>
              <a:lnSpc>
                <a:spcPct val="120000"/>
              </a:lnSpc>
              <a:buClr>
                <a:srgbClr val="000000"/>
              </a:buClr>
              <a:buFont typeface="Tahoma"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800" dirty="0">
                <a:solidFill>
                  <a:srgbClr val="000000"/>
                </a:solidFill>
                <a:latin typeface="Tahoma" charset="0"/>
              </a:rPr>
              <a:t>x </a:t>
            </a:r>
            <a:r>
              <a:rPr lang="en-GB" sz="2800" b="1" dirty="0">
                <a:solidFill>
                  <a:srgbClr val="000000"/>
                </a:solidFill>
                <a:latin typeface="Symbol" charset="0"/>
              </a:rPr>
              <a:t></a:t>
            </a:r>
            <a:r>
              <a:rPr lang="en-GB" sz="2800" dirty="0">
                <a:solidFill>
                  <a:srgbClr val="000000"/>
                </a:solidFill>
                <a:latin typeface="Tahoma" charset="0"/>
              </a:rPr>
              <a:t> y</a:t>
            </a:r>
          </a:p>
          <a:p>
            <a:pPr>
              <a:lnSpc>
                <a:spcPct val="120000"/>
              </a:lnSpc>
              <a:buClr>
                <a:srgbClr val="000000"/>
              </a:buClr>
              <a:buFont typeface="Symbo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800" b="1" dirty="0">
                <a:solidFill>
                  <a:srgbClr val="000000"/>
                </a:solidFill>
                <a:latin typeface="Symbol" charset="0"/>
              </a:rPr>
              <a:t></a:t>
            </a:r>
            <a:r>
              <a:rPr lang="en-GB" sz="2800" dirty="0">
                <a:solidFill>
                  <a:srgbClr val="000000"/>
                </a:solidFill>
                <a:latin typeface="Tahoma" charset="0"/>
              </a:rPr>
              <a:t>x</a:t>
            </a:r>
          </a:p>
          <a:p>
            <a:pPr>
              <a:lnSpc>
                <a:spcPct val="120000"/>
              </a:lnSpc>
              <a:buClr>
                <a:srgbClr val="000000"/>
              </a:buClr>
              <a:buFont typeface="Tahoma"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800" dirty="0">
                <a:solidFill>
                  <a:srgbClr val="000000"/>
                </a:solidFill>
                <a:latin typeface="Tahoma" charset="0"/>
              </a:rPr>
              <a:t>true</a:t>
            </a:r>
          </a:p>
          <a:p>
            <a:pPr>
              <a:lnSpc>
                <a:spcPct val="120000"/>
              </a:lnSpc>
              <a:buClr>
                <a:srgbClr val="000000"/>
              </a:buClr>
              <a:buFont typeface="Tahoma"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800" dirty="0">
                <a:solidFill>
                  <a:srgbClr val="000000"/>
                </a:solidFill>
                <a:latin typeface="Tahoma" charset="0"/>
              </a:rPr>
              <a:t>false</a:t>
            </a:r>
          </a:p>
        </p:txBody>
      </p:sp>
      <p:sp>
        <p:nvSpPr>
          <p:cNvPr id="40968" name="Line 7"/>
          <p:cNvSpPr>
            <a:spLocks noChangeShapeType="1"/>
          </p:cNvSpPr>
          <p:nvPr/>
        </p:nvSpPr>
        <p:spPr bwMode="auto">
          <a:xfrm>
            <a:off x="4067944" y="3535363"/>
            <a:ext cx="381000" cy="1587"/>
          </a:xfrm>
          <a:prstGeom prst="line">
            <a:avLst/>
          </a:prstGeom>
          <a:noFill/>
          <a:ln w="25560">
            <a:solidFill>
              <a:srgbClr val="660066"/>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2" name="Rectangle 1"/>
          <p:cNvSpPr/>
          <p:nvPr/>
        </p:nvSpPr>
        <p:spPr>
          <a:xfrm>
            <a:off x="733076" y="1340768"/>
            <a:ext cx="8371238" cy="584776"/>
          </a:xfrm>
          <a:prstGeom prst="rect">
            <a:avLst/>
          </a:prstGeom>
        </p:spPr>
        <p:txBody>
          <a:bodyPr wrap="square">
            <a:spAutoFit/>
          </a:bodyPr>
          <a:lstStyle/>
          <a:p>
            <a:r>
              <a:rPr lang="en-GB" sz="3200" u="sng" dirty="0" smtClean="0">
                <a:latin typeface="Tahoma" charset="0"/>
                <a:cs typeface="Bitstream Vera Sans" charset="0"/>
              </a:rPr>
              <a:t>Python</a:t>
            </a:r>
            <a:r>
              <a:rPr lang="en-GB" sz="3200" dirty="0" smtClean="0">
                <a:latin typeface="Tahoma" charset="0"/>
                <a:cs typeface="Bitstream Vera Sans" charset="0"/>
              </a:rPr>
              <a:t>		</a:t>
            </a:r>
            <a:r>
              <a:rPr lang="en-GB" sz="3200" u="sng" dirty="0" smtClean="0">
                <a:latin typeface="Tahoma" charset="0"/>
                <a:cs typeface="Bitstream Vera Sans" charset="0"/>
              </a:rPr>
              <a:t>Logic Gates</a:t>
            </a:r>
            <a:r>
              <a:rPr lang="en-GB" sz="3200" dirty="0" smtClean="0">
                <a:latin typeface="Tahoma" charset="0"/>
                <a:cs typeface="Bitstream Vera Sans" charset="0"/>
              </a:rPr>
              <a:t>	</a:t>
            </a:r>
            <a:r>
              <a:rPr lang="en-GB" sz="3200" u="sng" dirty="0" smtClean="0">
                <a:latin typeface="Tahoma" charset="0"/>
                <a:cs typeface="Bitstream Vera Sans" charset="0"/>
              </a:rPr>
              <a:t>Maths</a:t>
            </a:r>
            <a:endParaRPr lang="en-GB" sz="3200" u="sng" dirty="0"/>
          </a:p>
        </p:txBody>
      </p:sp>
    </p:spTree>
    <p:extLst>
      <p:ext uri="{BB962C8B-B14F-4D97-AF65-F5344CB8AC3E}">
        <p14:creationId xmlns:p14="http://schemas.microsoft.com/office/powerpoint/2010/main" val="235125633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a:latin typeface="Tahoma" charset="0"/>
                <a:cs typeface="Bitstream Vera Sans" charset="0"/>
              </a:rPr>
              <a:t>Truth </a:t>
            </a:r>
            <a:r>
              <a:rPr lang="en-GB" dirty="0" smtClean="0">
                <a:latin typeface="Tahoma" charset="0"/>
                <a:cs typeface="Bitstream Vera Sans" charset="0"/>
              </a:rPr>
              <a:t>Tables:</a:t>
            </a:r>
            <a:br>
              <a:rPr lang="en-GB" dirty="0" smtClean="0">
                <a:latin typeface="Tahoma" charset="0"/>
                <a:cs typeface="Bitstream Vera Sans" charset="0"/>
              </a:rPr>
            </a:br>
            <a:r>
              <a:rPr lang="en-GB" dirty="0" smtClean="0">
                <a:latin typeface="Tahoma" charset="0"/>
                <a:cs typeface="Bitstream Vera Sans" charset="0"/>
              </a:rPr>
              <a:t> </a:t>
            </a:r>
            <a:br>
              <a:rPr lang="en-GB" dirty="0" smtClean="0">
                <a:latin typeface="Tahoma" charset="0"/>
                <a:cs typeface="Bitstream Vera Sans" charset="0"/>
              </a:rPr>
            </a:br>
            <a:r>
              <a:rPr lang="en-GB" dirty="0" smtClean="0">
                <a:latin typeface="Tahoma" charset="0"/>
                <a:cs typeface="Bitstream Vera Sans" charset="0"/>
              </a:rPr>
              <a:t>AND, OR, NOT</a:t>
            </a:r>
            <a:endParaRPr lang="en-GB" dirty="0">
              <a:latin typeface="Tahoma" charset="0"/>
              <a:cs typeface="Bitstream Vera Sans" charset="0"/>
            </a:endParaRPr>
          </a:p>
        </p:txBody>
      </p:sp>
      <p:sp>
        <p:nvSpPr>
          <p:cNvPr id="2" name="Text Placeholder 1"/>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87037531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Grp="1" noChangeArrowheads="1"/>
          </p:cNvSpPr>
          <p:nvPr>
            <p:ph type="title" idx="4294967295"/>
          </p:nvPr>
        </p:nvSpPr>
        <p:spPr>
          <a:xfrm>
            <a:off x="609600" y="287338"/>
            <a:ext cx="7772400" cy="703262"/>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atin typeface="Tahoma" charset="0"/>
                <a:cs typeface="Bitstream Vera Sans" charset="0"/>
              </a:rPr>
              <a:t>Truth Tables</a:t>
            </a:r>
          </a:p>
        </p:txBody>
      </p:sp>
      <p:sp>
        <p:nvSpPr>
          <p:cNvPr id="49155" name="Rectangle 2"/>
          <p:cNvSpPr>
            <a:spLocks noGrp="1" noChangeArrowheads="1"/>
          </p:cNvSpPr>
          <p:nvPr>
            <p:ph type="body" idx="4294967295"/>
          </p:nvPr>
        </p:nvSpPr>
        <p:spPr>
          <a:xfrm>
            <a:off x="533400" y="1371600"/>
            <a:ext cx="8077200" cy="4577680"/>
          </a:xfrm>
        </p:spPr>
        <p:txBody>
          <a:bodyPr/>
          <a:lstStyle/>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a:latin typeface="Tahoma" charset="0"/>
                <a:cs typeface="Bitstream Vera Sans" charset="0"/>
              </a:rPr>
              <a:t>Table of all </a:t>
            </a:r>
            <a:r>
              <a:rPr lang="en-GB" dirty="0" smtClean="0">
                <a:latin typeface="Tahoma" charset="0"/>
                <a:cs typeface="Bitstream Vera Sans" charset="0"/>
              </a:rPr>
              <a:t>variables </a:t>
            </a:r>
            <a:r>
              <a:rPr lang="en-GB" dirty="0">
                <a:latin typeface="Tahoma" charset="0"/>
                <a:cs typeface="Bitstream Vera Sans" charset="0"/>
              </a:rPr>
              <a:t>in a B</a:t>
            </a:r>
            <a:r>
              <a:rPr lang="en-GB" dirty="0" smtClean="0">
                <a:latin typeface="Tahoma" charset="0"/>
                <a:cs typeface="Bitstream Vera Sans" charset="0"/>
              </a:rPr>
              <a:t>oolean </a:t>
            </a:r>
            <a:r>
              <a:rPr lang="en-GB" dirty="0">
                <a:latin typeface="Tahoma" charset="0"/>
                <a:cs typeface="Bitstream Vera Sans" charset="0"/>
              </a:rPr>
              <a:t>formula</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a:latin typeface="Tahoma" charset="0"/>
                <a:cs typeface="Bitstream Vera Sans" charset="0"/>
              </a:rPr>
              <a:t>2 </a:t>
            </a:r>
            <a:r>
              <a:rPr lang="en-GB" dirty="0" smtClean="0">
                <a:latin typeface="Tahoma" charset="0"/>
                <a:cs typeface="Bitstream Vera Sans" charset="0"/>
              </a:rPr>
              <a:t>variables</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dirty="0">
              <a:latin typeface="Tahoma" charset="0"/>
              <a:cs typeface="Bitstream Vera Sans" charset="0"/>
            </a:endParaRP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dirty="0" smtClean="0">
              <a:latin typeface="Tahoma" charset="0"/>
              <a:cs typeface="Bitstream Vera Sans" charset="0"/>
            </a:endParaRP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dirty="0">
              <a:latin typeface="Tahoma" charset="0"/>
              <a:cs typeface="Bitstream Vera Sans" charset="0"/>
            </a:endParaRP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dirty="0" smtClean="0">
              <a:latin typeface="Tahoma" charset="0"/>
              <a:cs typeface="Bitstream Vera Sans" charset="0"/>
            </a:endParaRP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dirty="0" smtClean="0">
              <a:latin typeface="Tahoma" charset="0"/>
              <a:cs typeface="Bitstream Vera Sans" charset="0"/>
            </a:endParaRP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Each row has a possible combination of X and Y</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Table covers all possibilities</a:t>
            </a:r>
            <a:endParaRPr lang="en-GB" dirty="0">
              <a:latin typeface="Tahoma" charset="0"/>
              <a:cs typeface="Bitstream Vera Sans"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954959158"/>
              </p:ext>
            </p:extLst>
          </p:nvPr>
        </p:nvGraphicFramePr>
        <p:xfrm>
          <a:off x="3563888" y="2276872"/>
          <a:ext cx="3575720" cy="2286000"/>
        </p:xfrm>
        <a:graphic>
          <a:graphicData uri="http://schemas.openxmlformats.org/drawingml/2006/table">
            <a:tbl>
              <a:tblPr firstRow="1" bandRow="1">
                <a:tableStyleId>{2D5ABB26-0587-4C30-8999-92F81FD0307C}</a:tableStyleId>
              </a:tblPr>
              <a:tblGrid>
                <a:gridCol w="689682"/>
                <a:gridCol w="718039"/>
                <a:gridCol w="2167999"/>
              </a:tblGrid>
              <a:tr h="370840">
                <a:tc>
                  <a:txBody>
                    <a:bodyPr/>
                    <a:lstStyle/>
                    <a:p>
                      <a:pPr algn="ctr"/>
                      <a:r>
                        <a:rPr lang="en-GB" sz="2400" b="1" dirty="0" smtClean="0">
                          <a:latin typeface="Courier"/>
                          <a:cs typeface="Courier"/>
                        </a:rPr>
                        <a:t>X</a:t>
                      </a:r>
                      <a:endParaRPr lang="en-GB" sz="2400" b="1"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sz="2400" b="1" dirty="0" smtClean="0">
                          <a:latin typeface="Courier"/>
                          <a:cs typeface="Courier"/>
                        </a:rPr>
                        <a:t>Y</a:t>
                      </a:r>
                      <a:endParaRPr lang="en-GB" sz="2400" b="1"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sz="2400" b="1" dirty="0" smtClean="0">
                          <a:latin typeface="Courier"/>
                          <a:cs typeface="Courier"/>
                        </a:rPr>
                        <a:t>Result</a:t>
                      </a:r>
                      <a:endParaRPr lang="en-GB" sz="2400" b="1"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gn="ctr"/>
                      <a:r>
                        <a:rPr lang="en-GB" sz="2400" dirty="0" smtClean="0">
                          <a:latin typeface="Courier"/>
                          <a:cs typeface="Courier"/>
                        </a:rPr>
                        <a:t>0</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sz="2400" dirty="0" smtClean="0">
                          <a:latin typeface="Courier"/>
                          <a:cs typeface="Courier"/>
                        </a:rPr>
                        <a:t>0</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GB" sz="240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gn="ctr"/>
                      <a:r>
                        <a:rPr lang="en-GB" sz="2400" dirty="0" smtClean="0">
                          <a:latin typeface="Courier"/>
                          <a:cs typeface="Courier"/>
                        </a:rPr>
                        <a:t>0</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sz="2400" dirty="0" smtClean="0">
                          <a:latin typeface="Courier"/>
                          <a:cs typeface="Courier"/>
                        </a:rPr>
                        <a:t>1</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GB" sz="240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gn="ctr"/>
                      <a:r>
                        <a:rPr lang="en-GB" sz="2400" dirty="0" smtClean="0">
                          <a:latin typeface="Courier"/>
                          <a:cs typeface="Courier"/>
                        </a:rPr>
                        <a:t>1</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sz="2400" dirty="0" smtClean="0">
                          <a:latin typeface="Courier"/>
                          <a:cs typeface="Courier"/>
                        </a:rPr>
                        <a:t>0</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gn="ctr"/>
                      <a:r>
                        <a:rPr lang="en-GB" sz="2400" dirty="0" smtClean="0">
                          <a:latin typeface="Courier"/>
                          <a:cs typeface="Courier"/>
                        </a:rPr>
                        <a:t>1</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sz="2400" dirty="0" smtClean="0">
                          <a:latin typeface="Courier"/>
                          <a:cs typeface="Courier"/>
                        </a:rPr>
                        <a:t>1</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751594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
          <p:cNvSpPr>
            <a:spLocks noGrp="1" noChangeArrowheads="1"/>
          </p:cNvSpPr>
          <p:nvPr>
            <p:ph type="title" idx="4294967295"/>
          </p:nvPr>
        </p:nvSpPr>
        <p:spPr>
          <a:xfrm>
            <a:off x="609600" y="287338"/>
            <a:ext cx="7772400" cy="703262"/>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atin typeface="Tahoma" charset="0"/>
                <a:cs typeface="Bitstream Vera Sans" charset="0"/>
              </a:rPr>
              <a:t>AND, OR</a:t>
            </a:r>
          </a:p>
        </p:txBody>
      </p:sp>
      <p:sp>
        <p:nvSpPr>
          <p:cNvPr id="51203" name="Rectangle 2"/>
          <p:cNvSpPr>
            <a:spLocks noGrp="1" noChangeArrowheads="1"/>
          </p:cNvSpPr>
          <p:nvPr>
            <p:ph type="body" idx="4294967295"/>
          </p:nvPr>
        </p:nvSpPr>
        <p:spPr>
          <a:xfrm>
            <a:off x="533400" y="1371600"/>
            <a:ext cx="8077200" cy="3886200"/>
          </a:xfrm>
        </p:spPr>
        <p:txBody>
          <a:bodyPr/>
          <a:lstStyle/>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OR</a:t>
            </a:r>
            <a:endParaRPr lang="en-GB" dirty="0">
              <a:latin typeface="Tahoma" charset="0"/>
              <a:cs typeface="Bitstream Vera Sans" charset="0"/>
            </a:endParaRPr>
          </a:p>
          <a:p>
            <a:pPr eaLnBrk="1" hangingPunct="1">
              <a:buFont typeface="Wingdings"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dirty="0">
              <a:latin typeface="Tahoma" charset="0"/>
              <a:cs typeface="Bitstream Vera Sans" charset="0"/>
            </a:endParaRPr>
          </a:p>
          <a:p>
            <a:pPr eaLnBrk="1" hangingPunct="1">
              <a:buFont typeface="Wingdings"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dirty="0">
              <a:latin typeface="Tahoma" charset="0"/>
              <a:cs typeface="Bitstream Vera Sans" charset="0"/>
            </a:endParaRPr>
          </a:p>
          <a:p>
            <a:pPr eaLnBrk="1" hangingPunct="1">
              <a:buFont typeface="Wingdings"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dirty="0">
              <a:latin typeface="Tahoma" charset="0"/>
              <a:cs typeface="Bitstream Vera Sans" charset="0"/>
            </a:endParaRPr>
          </a:p>
          <a:p>
            <a:pPr eaLnBrk="1" hangingPunct="1">
              <a:buFont typeface="Wingdings"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dirty="0">
              <a:latin typeface="Tahoma" charset="0"/>
              <a:cs typeface="Bitstream Vera Sans" charset="0"/>
            </a:endParaRP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AND</a:t>
            </a:r>
            <a:endParaRPr lang="en-GB" dirty="0">
              <a:latin typeface="Tahoma" charset="0"/>
              <a:cs typeface="Bitstream Vera Sans" charset="0"/>
            </a:endParaRPr>
          </a:p>
        </p:txBody>
      </p:sp>
      <p:sp>
        <p:nvSpPr>
          <p:cNvPr id="51214" name="Line 20"/>
          <p:cNvSpPr>
            <a:spLocks noChangeShapeType="1"/>
          </p:cNvSpPr>
          <p:nvPr/>
        </p:nvSpPr>
        <p:spPr bwMode="auto">
          <a:xfrm>
            <a:off x="3504456" y="1858268"/>
            <a:ext cx="32004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51216" name="Line 22"/>
          <p:cNvSpPr>
            <a:spLocks noChangeShapeType="1"/>
          </p:cNvSpPr>
          <p:nvPr/>
        </p:nvSpPr>
        <p:spPr bwMode="auto">
          <a:xfrm>
            <a:off x="4799856" y="1553468"/>
            <a:ext cx="1588" cy="198120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51217" name="Line 23"/>
          <p:cNvSpPr>
            <a:spLocks noChangeShapeType="1"/>
          </p:cNvSpPr>
          <p:nvPr/>
        </p:nvSpPr>
        <p:spPr bwMode="auto">
          <a:xfrm>
            <a:off x="4114056" y="1553468"/>
            <a:ext cx="1588" cy="198120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51218" name="Line 24"/>
          <p:cNvSpPr>
            <a:spLocks noChangeShapeType="1"/>
          </p:cNvSpPr>
          <p:nvPr/>
        </p:nvSpPr>
        <p:spPr bwMode="auto">
          <a:xfrm>
            <a:off x="4440560" y="4495800"/>
            <a:ext cx="32004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51219" name="Text Box 25"/>
          <p:cNvSpPr txBox="1">
            <a:spLocks noChangeArrowheads="1"/>
          </p:cNvSpPr>
          <p:nvPr/>
        </p:nvSpPr>
        <p:spPr bwMode="auto">
          <a:xfrm>
            <a:off x="4516760" y="4102100"/>
            <a:ext cx="3136894" cy="1941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9pPr>
          </a:lstStyle>
          <a:p>
            <a:pPr eaLnBrk="1" hangingPunct="1">
              <a:buFont typeface="Courier New" charset="0"/>
              <a:buNone/>
            </a:pPr>
            <a:r>
              <a:rPr lang="en-GB" b="1" dirty="0">
                <a:solidFill>
                  <a:srgbClr val="40458C"/>
                </a:solidFill>
                <a:latin typeface="Courier New" charset="0"/>
              </a:rPr>
              <a:t>X   Y    X </a:t>
            </a:r>
            <a:r>
              <a:rPr lang="en-GB" b="1" dirty="0" smtClean="0">
                <a:solidFill>
                  <a:srgbClr val="40458C"/>
                </a:solidFill>
                <a:latin typeface="Courier New" charset="0"/>
              </a:rPr>
              <a:t>and </a:t>
            </a:r>
            <a:r>
              <a:rPr lang="en-GB" b="1" dirty="0">
                <a:solidFill>
                  <a:srgbClr val="40458C"/>
                </a:solidFill>
                <a:latin typeface="Courier New" charset="0"/>
              </a:rPr>
              <a:t>Y</a:t>
            </a:r>
          </a:p>
          <a:p>
            <a:pPr eaLnBrk="1" hangingPunct="1">
              <a:buFont typeface="Courier New" charset="0"/>
              <a:buNone/>
            </a:pPr>
            <a:r>
              <a:rPr lang="en-GB" b="1" dirty="0">
                <a:solidFill>
                  <a:srgbClr val="40458C"/>
                </a:solidFill>
                <a:latin typeface="Courier New" charset="0"/>
              </a:rPr>
              <a:t>0   0      0</a:t>
            </a:r>
          </a:p>
          <a:p>
            <a:pPr eaLnBrk="1" hangingPunct="1">
              <a:buFont typeface="Courier New" charset="0"/>
              <a:buNone/>
            </a:pPr>
            <a:r>
              <a:rPr lang="en-GB" b="1" dirty="0">
                <a:solidFill>
                  <a:srgbClr val="40458C"/>
                </a:solidFill>
                <a:latin typeface="Courier New" charset="0"/>
              </a:rPr>
              <a:t>0   1      0</a:t>
            </a:r>
          </a:p>
          <a:p>
            <a:pPr eaLnBrk="1" hangingPunct="1">
              <a:buFont typeface="Courier New" charset="0"/>
              <a:buNone/>
            </a:pPr>
            <a:r>
              <a:rPr lang="en-GB" b="1" dirty="0">
                <a:solidFill>
                  <a:srgbClr val="40458C"/>
                </a:solidFill>
                <a:latin typeface="Courier New" charset="0"/>
              </a:rPr>
              <a:t>1   0      0</a:t>
            </a:r>
          </a:p>
          <a:p>
            <a:pPr eaLnBrk="1" hangingPunct="1">
              <a:buFont typeface="Courier New" charset="0"/>
              <a:buNone/>
            </a:pPr>
            <a:r>
              <a:rPr lang="en-GB" b="1" dirty="0">
                <a:solidFill>
                  <a:srgbClr val="40458C"/>
                </a:solidFill>
                <a:latin typeface="Courier New" charset="0"/>
              </a:rPr>
              <a:t>1   1      1</a:t>
            </a:r>
          </a:p>
        </p:txBody>
      </p:sp>
      <p:sp>
        <p:nvSpPr>
          <p:cNvPr id="51220" name="Line 26"/>
          <p:cNvSpPr>
            <a:spLocks noChangeShapeType="1"/>
          </p:cNvSpPr>
          <p:nvPr/>
        </p:nvSpPr>
        <p:spPr bwMode="auto">
          <a:xfrm>
            <a:off x="5735960" y="4191000"/>
            <a:ext cx="1588" cy="198120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51221" name="Line 27"/>
          <p:cNvSpPr>
            <a:spLocks noChangeShapeType="1"/>
          </p:cNvSpPr>
          <p:nvPr/>
        </p:nvSpPr>
        <p:spPr bwMode="auto">
          <a:xfrm>
            <a:off x="5050160" y="4191000"/>
            <a:ext cx="1588" cy="198120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51215" name="Text Box 21"/>
          <p:cNvSpPr txBox="1">
            <a:spLocks noChangeArrowheads="1"/>
          </p:cNvSpPr>
          <p:nvPr/>
        </p:nvSpPr>
        <p:spPr bwMode="auto">
          <a:xfrm>
            <a:off x="3580656" y="1464568"/>
            <a:ext cx="2952198" cy="1941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9pPr>
          </a:lstStyle>
          <a:p>
            <a:pPr eaLnBrk="1" hangingPunct="1">
              <a:buFont typeface="Courier New" charset="0"/>
              <a:buNone/>
            </a:pPr>
            <a:r>
              <a:rPr lang="en-GB" b="1" dirty="0">
                <a:solidFill>
                  <a:srgbClr val="40458C"/>
                </a:solidFill>
                <a:latin typeface="Courier New" charset="0"/>
              </a:rPr>
              <a:t>X   Y    X </a:t>
            </a:r>
            <a:r>
              <a:rPr lang="en-GB" b="1" dirty="0" smtClean="0">
                <a:solidFill>
                  <a:srgbClr val="40458C"/>
                </a:solidFill>
                <a:latin typeface="Courier New" charset="0"/>
              </a:rPr>
              <a:t>or </a:t>
            </a:r>
            <a:r>
              <a:rPr lang="en-GB" b="1" dirty="0">
                <a:solidFill>
                  <a:srgbClr val="40458C"/>
                </a:solidFill>
                <a:latin typeface="Courier New" charset="0"/>
              </a:rPr>
              <a:t>Y</a:t>
            </a:r>
          </a:p>
          <a:p>
            <a:pPr eaLnBrk="1" hangingPunct="1">
              <a:buFont typeface="Courier New" charset="0"/>
              <a:buNone/>
            </a:pPr>
            <a:r>
              <a:rPr lang="en-GB" b="1" dirty="0">
                <a:solidFill>
                  <a:srgbClr val="40458C"/>
                </a:solidFill>
                <a:latin typeface="Courier New" charset="0"/>
              </a:rPr>
              <a:t>0   0      0</a:t>
            </a:r>
          </a:p>
          <a:p>
            <a:pPr eaLnBrk="1" hangingPunct="1">
              <a:buFont typeface="Courier New" charset="0"/>
              <a:buNone/>
            </a:pPr>
            <a:r>
              <a:rPr lang="en-GB" b="1" dirty="0">
                <a:solidFill>
                  <a:srgbClr val="40458C"/>
                </a:solidFill>
                <a:latin typeface="Courier New" charset="0"/>
              </a:rPr>
              <a:t>0   1      1</a:t>
            </a:r>
          </a:p>
          <a:p>
            <a:pPr eaLnBrk="1" hangingPunct="1">
              <a:buFont typeface="Courier New" charset="0"/>
              <a:buNone/>
            </a:pPr>
            <a:r>
              <a:rPr lang="en-GB" b="1" dirty="0">
                <a:solidFill>
                  <a:srgbClr val="40458C"/>
                </a:solidFill>
                <a:latin typeface="Courier New" charset="0"/>
              </a:rPr>
              <a:t>1   0      1</a:t>
            </a:r>
          </a:p>
          <a:p>
            <a:pPr eaLnBrk="1" hangingPunct="1">
              <a:buFont typeface="Courier New" charset="0"/>
              <a:buNone/>
            </a:pPr>
            <a:r>
              <a:rPr lang="en-GB" b="1" dirty="0">
                <a:solidFill>
                  <a:srgbClr val="40458C"/>
                </a:solidFill>
                <a:latin typeface="Courier New" charset="0"/>
              </a:rPr>
              <a:t>1   1      1</a:t>
            </a:r>
          </a:p>
        </p:txBody>
      </p:sp>
      <p:grpSp>
        <p:nvGrpSpPr>
          <p:cNvPr id="6" name="Group 5"/>
          <p:cNvGrpSpPr/>
          <p:nvPr/>
        </p:nvGrpSpPr>
        <p:grpSpPr>
          <a:xfrm>
            <a:off x="3275856" y="548680"/>
            <a:ext cx="4860875" cy="2897088"/>
            <a:chOff x="4211960" y="836712"/>
            <a:chExt cx="4860875" cy="2897088"/>
          </a:xfrm>
        </p:grpSpPr>
        <p:sp>
          <p:nvSpPr>
            <p:cNvPr id="51222" name="Rectangle 28"/>
            <p:cNvSpPr>
              <a:spLocks noChangeArrowheads="1"/>
            </p:cNvSpPr>
            <p:nvPr/>
          </p:nvSpPr>
          <p:spPr bwMode="auto">
            <a:xfrm>
              <a:off x="4211960" y="2514600"/>
              <a:ext cx="2971800" cy="1219200"/>
            </a:xfrm>
            <a:prstGeom prst="rect">
              <a:avLst/>
            </a:prstGeom>
            <a:noFill/>
            <a:ln w="2556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31" name="AutoShape 6"/>
            <p:cNvSpPr>
              <a:spLocks/>
            </p:cNvSpPr>
            <p:nvPr/>
          </p:nvSpPr>
          <p:spPr bwMode="auto">
            <a:xfrm>
              <a:off x="7812360" y="836712"/>
              <a:ext cx="1260475" cy="958850"/>
            </a:xfrm>
            <a:prstGeom prst="borderCallout2">
              <a:avLst>
                <a:gd name="adj1" fmla="val 20227"/>
                <a:gd name="adj2" fmla="val -6046"/>
                <a:gd name="adj3" fmla="val 60741"/>
                <a:gd name="adj4" fmla="val -20950"/>
                <a:gd name="adj5" fmla="val 174558"/>
                <a:gd name="adj6" fmla="val -50959"/>
              </a:avLst>
            </a:prstGeom>
            <a:noFill/>
            <a:ln w="2556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lstStyle/>
            <a:p>
              <a:pPr algn="ctr">
                <a:buClr>
                  <a:srgbClr val="FF0000"/>
                </a:buClr>
                <a:buFont typeface="Tahoma"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smtClean="0">
                  <a:solidFill>
                    <a:srgbClr val="FF0000"/>
                  </a:solidFill>
                  <a:latin typeface="Tahoma" charset="0"/>
                </a:rPr>
                <a:t>True when either X or Y true</a:t>
              </a:r>
              <a:endParaRPr lang="en-GB" dirty="0">
                <a:solidFill>
                  <a:srgbClr val="FF0000"/>
                </a:solidFill>
                <a:latin typeface="Tahoma" charset="0"/>
              </a:endParaRPr>
            </a:p>
          </p:txBody>
        </p:sp>
      </p:grpSp>
      <p:grpSp>
        <p:nvGrpSpPr>
          <p:cNvPr id="4" name="Group 3"/>
          <p:cNvGrpSpPr/>
          <p:nvPr/>
        </p:nvGrpSpPr>
        <p:grpSpPr>
          <a:xfrm>
            <a:off x="4211960" y="3838302"/>
            <a:ext cx="4860875" cy="2257698"/>
            <a:chOff x="4211960" y="3838302"/>
            <a:chExt cx="4860875" cy="2257698"/>
          </a:xfrm>
        </p:grpSpPr>
        <p:sp>
          <p:nvSpPr>
            <p:cNvPr id="51223" name="Rectangle 29"/>
            <p:cNvSpPr>
              <a:spLocks noChangeArrowheads="1"/>
            </p:cNvSpPr>
            <p:nvPr/>
          </p:nvSpPr>
          <p:spPr bwMode="auto">
            <a:xfrm>
              <a:off x="4211960" y="5562600"/>
              <a:ext cx="2971800" cy="533400"/>
            </a:xfrm>
            <a:prstGeom prst="rect">
              <a:avLst/>
            </a:prstGeom>
            <a:noFill/>
            <a:ln w="2556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34" name="AutoShape 6"/>
            <p:cNvSpPr>
              <a:spLocks/>
            </p:cNvSpPr>
            <p:nvPr/>
          </p:nvSpPr>
          <p:spPr bwMode="auto">
            <a:xfrm>
              <a:off x="7812360" y="3838302"/>
              <a:ext cx="1260475" cy="958850"/>
            </a:xfrm>
            <a:prstGeom prst="borderCallout2">
              <a:avLst>
                <a:gd name="adj1" fmla="val 20227"/>
                <a:gd name="adj2" fmla="val -6046"/>
                <a:gd name="adj3" fmla="val 60741"/>
                <a:gd name="adj4" fmla="val -20950"/>
                <a:gd name="adj5" fmla="val 179233"/>
                <a:gd name="adj6" fmla="val -54515"/>
              </a:avLst>
            </a:prstGeom>
            <a:noFill/>
            <a:ln w="2556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lstStyle/>
            <a:p>
              <a:pPr algn="ctr">
                <a:buClr>
                  <a:srgbClr val="FF0000"/>
                </a:buClr>
                <a:buFont typeface="Tahoma"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smtClean="0">
                  <a:solidFill>
                    <a:srgbClr val="FF0000"/>
                  </a:solidFill>
                  <a:latin typeface="Tahoma" charset="0"/>
                </a:rPr>
                <a:t>True when both X and Y true</a:t>
              </a:r>
              <a:endParaRPr lang="en-GB" dirty="0">
                <a:solidFill>
                  <a:srgbClr val="FF0000"/>
                </a:solidFill>
                <a:latin typeface="Tahoma" charset="0"/>
              </a:endParaRPr>
            </a:p>
          </p:txBody>
        </p:sp>
      </p:grpSp>
    </p:spTree>
    <p:extLst>
      <p:ext uri="{BB962C8B-B14F-4D97-AF65-F5344CB8AC3E}">
        <p14:creationId xmlns:p14="http://schemas.microsoft.com/office/powerpoint/2010/main" val="32838756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
          <p:cNvSpPr>
            <a:spLocks noGrp="1" noChangeArrowheads="1"/>
          </p:cNvSpPr>
          <p:nvPr>
            <p:ph type="title" idx="4294967295"/>
          </p:nvPr>
        </p:nvSpPr>
        <p:spPr>
          <a:xfrm>
            <a:off x="609600" y="287338"/>
            <a:ext cx="7772400" cy="703262"/>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a:latin typeface="Tahoma" charset="0"/>
                <a:cs typeface="Bitstream Vera Sans" charset="0"/>
              </a:rPr>
              <a:t>NOT </a:t>
            </a:r>
          </a:p>
        </p:txBody>
      </p:sp>
      <p:sp>
        <p:nvSpPr>
          <p:cNvPr id="53257" name="Line 8"/>
          <p:cNvSpPr>
            <a:spLocks noChangeShapeType="1"/>
          </p:cNvSpPr>
          <p:nvPr/>
        </p:nvSpPr>
        <p:spPr bwMode="auto">
          <a:xfrm>
            <a:off x="2771800" y="2298700"/>
            <a:ext cx="2448272"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53258" name="Text Box 9"/>
          <p:cNvSpPr txBox="1">
            <a:spLocks noChangeArrowheads="1"/>
          </p:cNvSpPr>
          <p:nvPr/>
        </p:nvSpPr>
        <p:spPr bwMode="auto">
          <a:xfrm>
            <a:off x="2843808" y="1772816"/>
            <a:ext cx="2341282" cy="1387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9pPr>
          </a:lstStyle>
          <a:p>
            <a:pPr eaLnBrk="1" hangingPunct="1">
              <a:buFont typeface="Courier New" charset="0"/>
              <a:buNone/>
            </a:pPr>
            <a:r>
              <a:rPr lang="en-GB" sz="2800" b="1" dirty="0">
                <a:solidFill>
                  <a:srgbClr val="40458C"/>
                </a:solidFill>
                <a:latin typeface="Courier New" charset="0"/>
              </a:rPr>
              <a:t>X   </a:t>
            </a:r>
            <a:r>
              <a:rPr lang="en-GB" sz="2800" b="1" dirty="0" smtClean="0">
                <a:solidFill>
                  <a:srgbClr val="40458C"/>
                </a:solidFill>
                <a:latin typeface="Courier New" charset="0"/>
              </a:rPr>
              <a:t>not X</a:t>
            </a:r>
            <a:endParaRPr lang="en-GB" sz="2800" b="1" dirty="0">
              <a:solidFill>
                <a:srgbClr val="40458C"/>
              </a:solidFill>
              <a:latin typeface="Courier New" charset="0"/>
            </a:endParaRPr>
          </a:p>
          <a:p>
            <a:pPr eaLnBrk="1" hangingPunct="1">
              <a:buFont typeface="Courier New" charset="0"/>
              <a:buNone/>
            </a:pPr>
            <a:r>
              <a:rPr lang="en-GB" sz="2800" b="1" dirty="0">
                <a:solidFill>
                  <a:srgbClr val="40458C"/>
                </a:solidFill>
                <a:latin typeface="Courier New" charset="0"/>
              </a:rPr>
              <a:t>0   </a:t>
            </a:r>
            <a:r>
              <a:rPr lang="en-GB" sz="2800" b="1" dirty="0" smtClean="0">
                <a:solidFill>
                  <a:srgbClr val="40458C"/>
                </a:solidFill>
                <a:latin typeface="Courier New" charset="0"/>
              </a:rPr>
              <a:t>  1  </a:t>
            </a:r>
            <a:endParaRPr lang="en-GB" sz="2800" b="1" dirty="0">
              <a:solidFill>
                <a:srgbClr val="40458C"/>
              </a:solidFill>
              <a:latin typeface="Courier New" charset="0"/>
            </a:endParaRPr>
          </a:p>
          <a:p>
            <a:pPr eaLnBrk="1" hangingPunct="1">
              <a:buFont typeface="Courier New" charset="0"/>
              <a:buNone/>
            </a:pPr>
            <a:r>
              <a:rPr lang="en-GB" sz="2800" b="1" dirty="0">
                <a:solidFill>
                  <a:srgbClr val="40458C"/>
                </a:solidFill>
                <a:latin typeface="Courier New" charset="0"/>
              </a:rPr>
              <a:t>1   </a:t>
            </a:r>
            <a:r>
              <a:rPr lang="en-GB" sz="2800" b="1" dirty="0" smtClean="0">
                <a:solidFill>
                  <a:srgbClr val="40458C"/>
                </a:solidFill>
                <a:latin typeface="Courier New" charset="0"/>
              </a:rPr>
              <a:t>  0  </a:t>
            </a:r>
            <a:endParaRPr lang="en-GB" sz="2800" b="1" dirty="0">
              <a:solidFill>
                <a:srgbClr val="40458C"/>
              </a:solidFill>
              <a:latin typeface="Courier New" charset="0"/>
            </a:endParaRPr>
          </a:p>
        </p:txBody>
      </p:sp>
      <p:sp>
        <p:nvSpPr>
          <p:cNvPr id="53259" name="Line 10"/>
          <p:cNvSpPr>
            <a:spLocks noChangeShapeType="1"/>
          </p:cNvSpPr>
          <p:nvPr/>
        </p:nvSpPr>
        <p:spPr bwMode="auto">
          <a:xfrm>
            <a:off x="3597424" y="1921892"/>
            <a:ext cx="1588" cy="1291084"/>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Tree>
    <p:extLst>
      <p:ext uri="{BB962C8B-B14F-4D97-AF65-F5344CB8AC3E}">
        <p14:creationId xmlns:p14="http://schemas.microsoft.com/office/powerpoint/2010/main" val="22607972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smtClean="0">
                <a:latin typeface="Tahoma" charset="0"/>
                <a:cs typeface="Bitstream Vera Sans" charset="0"/>
              </a:rPr>
              <a:t>Logic and Boolean Expressions</a:t>
            </a:r>
            <a:endParaRPr lang="en-GB" dirty="0">
              <a:latin typeface="Tahoma" charset="0"/>
              <a:cs typeface="Bitstream Vera Sans" charset="0"/>
            </a:endParaRPr>
          </a:p>
        </p:txBody>
      </p:sp>
      <p:sp>
        <p:nvSpPr>
          <p:cNvPr id="2" name="Text Placeholder 1"/>
          <p:cNvSpPr>
            <a:spLocks noGrp="1"/>
          </p:cNvSpPr>
          <p:nvPr>
            <p:ph type="body" idx="1"/>
          </p:nvPr>
        </p:nvSpPr>
        <p:spPr/>
        <p:txBody>
          <a:bodyPr/>
          <a:lstStyle/>
          <a:p>
            <a:r>
              <a:rPr lang="en-GB" dirty="0" smtClean="0"/>
              <a:t>… Python programming</a:t>
            </a:r>
            <a:endParaRPr lang="en-GB" dirty="0"/>
          </a:p>
        </p:txBody>
      </p:sp>
    </p:spTree>
    <p:extLst>
      <p:ext uri="{BB962C8B-B14F-4D97-AF65-F5344CB8AC3E}">
        <p14:creationId xmlns:p14="http://schemas.microsoft.com/office/powerpoint/2010/main" val="336849365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Boolean Expressions</a:t>
            </a:r>
            <a:endParaRPr lang="en-GB" dirty="0"/>
          </a:p>
        </p:txBody>
      </p:sp>
      <p:sp>
        <p:nvSpPr>
          <p:cNvPr id="3" name="Content Placeholder 2"/>
          <p:cNvSpPr>
            <a:spLocks noGrp="1"/>
          </p:cNvSpPr>
          <p:nvPr>
            <p:ph idx="1"/>
          </p:nvPr>
        </p:nvSpPr>
        <p:spPr>
          <a:xfrm>
            <a:off x="762000" y="1628775"/>
            <a:ext cx="7620000" cy="1008137"/>
          </a:xfrm>
        </p:spPr>
        <p:txBody>
          <a:bodyPr/>
          <a:lstStyle/>
          <a:p>
            <a:r>
              <a:rPr lang="en-GB" dirty="0" smtClean="0"/>
              <a:t>Combine conditions</a:t>
            </a:r>
          </a:p>
          <a:p>
            <a:r>
              <a:rPr lang="en-GB" dirty="0" smtClean="0"/>
              <a:t>If A, B are conditions – true or false </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040903060"/>
              </p:ext>
            </p:extLst>
          </p:nvPr>
        </p:nvGraphicFramePr>
        <p:xfrm>
          <a:off x="971600" y="3429000"/>
          <a:ext cx="7128792" cy="2072639"/>
        </p:xfrm>
        <a:graphic>
          <a:graphicData uri="http://schemas.openxmlformats.org/drawingml/2006/table">
            <a:tbl>
              <a:tblPr firstRow="1" bandRow="1">
                <a:tableStyleId>{2D5ABB26-0587-4C30-8999-92F81FD0307C}</a:tableStyleId>
              </a:tblPr>
              <a:tblGrid>
                <a:gridCol w="2448272"/>
                <a:gridCol w="4680520"/>
              </a:tblGrid>
              <a:tr h="370840">
                <a:tc>
                  <a:txBody>
                    <a:bodyPr/>
                    <a:lstStyle/>
                    <a:p>
                      <a:pPr algn="ctr"/>
                      <a:r>
                        <a:rPr lang="en-GB" sz="2800" b="1" dirty="0" smtClean="0"/>
                        <a:t>Expression</a:t>
                      </a:r>
                      <a:endParaRPr lang="en-GB" sz="2800"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sz="2800" b="1" dirty="0" smtClean="0"/>
                        <a:t>Description</a:t>
                      </a:r>
                      <a:endParaRPr lang="en-GB" sz="2800"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GB" sz="2800" dirty="0" smtClean="0">
                          <a:latin typeface="Courier"/>
                          <a:cs typeface="Courier"/>
                        </a:rPr>
                        <a:t> A</a:t>
                      </a:r>
                      <a:r>
                        <a:rPr lang="en-GB" sz="2800" baseline="0" dirty="0" smtClean="0">
                          <a:latin typeface="Courier"/>
                          <a:cs typeface="Courier"/>
                        </a:rPr>
                        <a:t> and B</a:t>
                      </a:r>
                      <a:endParaRPr lang="en-GB" sz="28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800" dirty="0" smtClean="0"/>
                        <a:t>Both A true and B true</a:t>
                      </a:r>
                      <a:endParaRPr lang="en-GB" sz="28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GB" sz="2800" dirty="0" smtClean="0">
                          <a:latin typeface="Courier"/>
                          <a:cs typeface="Courier"/>
                        </a:rPr>
                        <a:t> A</a:t>
                      </a:r>
                      <a:r>
                        <a:rPr lang="en-GB" sz="2800" baseline="0" dirty="0" smtClean="0">
                          <a:latin typeface="Courier"/>
                          <a:cs typeface="Courier"/>
                        </a:rPr>
                        <a:t> or B</a:t>
                      </a:r>
                      <a:endParaRPr lang="en-GB" sz="28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800" dirty="0" smtClean="0"/>
                        <a:t>Either A true</a:t>
                      </a:r>
                      <a:r>
                        <a:rPr lang="en-GB" sz="2800" baseline="0" dirty="0" smtClean="0"/>
                        <a:t> or B true</a:t>
                      </a:r>
                      <a:endParaRPr lang="en-GB" sz="28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GB" sz="2800" dirty="0" smtClean="0">
                          <a:latin typeface="Courier"/>
                          <a:cs typeface="Courier"/>
                        </a:rPr>
                        <a:t> not</a:t>
                      </a:r>
                      <a:r>
                        <a:rPr lang="en-GB" sz="2800" baseline="0" dirty="0" smtClean="0">
                          <a:latin typeface="Courier"/>
                          <a:cs typeface="Courier"/>
                        </a:rPr>
                        <a:t> A</a:t>
                      </a:r>
                      <a:endParaRPr lang="en-GB" sz="28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sz="2800" dirty="0" smtClean="0"/>
                        <a:t>True when A is false</a:t>
                      </a:r>
                      <a:endParaRPr lang="en-GB" sz="28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2839028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Examples</a:t>
            </a:r>
            <a:endParaRPr lang="en-GB" dirty="0"/>
          </a:p>
        </p:txBody>
      </p:sp>
      <p:sp>
        <p:nvSpPr>
          <p:cNvPr id="3" name="Content Placeholder 2"/>
          <p:cNvSpPr>
            <a:spLocks noGrp="1"/>
          </p:cNvSpPr>
          <p:nvPr>
            <p:ph idx="1"/>
          </p:nvPr>
        </p:nvSpPr>
        <p:spPr>
          <a:xfrm>
            <a:off x="762000" y="1628775"/>
            <a:ext cx="7620000" cy="792113"/>
          </a:xfrm>
        </p:spPr>
        <p:txBody>
          <a:bodyPr/>
          <a:lstStyle/>
          <a:p>
            <a:r>
              <a:rPr lang="en-GB" dirty="0" smtClean="0"/>
              <a:t>What are the values of the following?</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224099417"/>
              </p:ext>
            </p:extLst>
          </p:nvPr>
        </p:nvGraphicFramePr>
        <p:xfrm>
          <a:off x="467544" y="2708920"/>
          <a:ext cx="7914456" cy="3108960"/>
        </p:xfrm>
        <a:graphic>
          <a:graphicData uri="http://schemas.openxmlformats.org/drawingml/2006/table">
            <a:tbl>
              <a:tblPr firstRow="1" bandRow="1">
                <a:tableStyleId>{2D5ABB26-0587-4C30-8999-92F81FD0307C}</a:tableStyleId>
              </a:tblPr>
              <a:tblGrid>
                <a:gridCol w="6408712"/>
                <a:gridCol w="1505744"/>
              </a:tblGrid>
              <a:tr h="370840">
                <a:tc>
                  <a:txBody>
                    <a:bodyPr/>
                    <a:lstStyle/>
                    <a:p>
                      <a:pPr algn="ctr"/>
                      <a:r>
                        <a:rPr lang="en-GB" sz="2400" b="1" dirty="0" smtClean="0"/>
                        <a:t>Expression</a:t>
                      </a:r>
                      <a:endParaRPr lang="en-GB" sz="2400"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sz="2400" b="1" dirty="0" smtClean="0"/>
                        <a:t>True or</a:t>
                      </a:r>
                      <a:r>
                        <a:rPr lang="en-GB" sz="2400" b="1" baseline="0" dirty="0" smtClean="0"/>
                        <a:t> False?</a:t>
                      </a:r>
                      <a:endParaRPr lang="en-GB" sz="2400"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GB" sz="2400" dirty="0" smtClean="0">
                          <a:latin typeface="Courier"/>
                          <a:cs typeface="Courier"/>
                        </a:rPr>
                        <a:t> 10</a:t>
                      </a:r>
                      <a:r>
                        <a:rPr lang="en-GB" sz="2400" baseline="0" dirty="0" smtClean="0">
                          <a:latin typeface="Courier"/>
                          <a:cs typeface="Courier"/>
                        </a:rPr>
                        <a:t> &gt; 5 or "hello"[1] == "e"</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GB" sz="240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GB" sz="2400" dirty="0" smtClean="0">
                          <a:latin typeface="Courier"/>
                          <a:cs typeface="Courier"/>
                        </a:rPr>
                        <a:t> 2</a:t>
                      </a:r>
                      <a:r>
                        <a:rPr lang="en-GB" sz="2400" baseline="0" dirty="0" smtClean="0">
                          <a:latin typeface="Courier"/>
                          <a:cs typeface="Courier"/>
                        </a:rPr>
                        <a:t> + 3 &lt; 10 and 6 != 6</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GB" sz="240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GB" sz="2400" dirty="0" smtClean="0">
                          <a:latin typeface="Courier"/>
                          <a:cs typeface="Courier"/>
                        </a:rPr>
                        <a:t> 10 != 11 or 5</a:t>
                      </a:r>
                      <a:r>
                        <a:rPr lang="en-GB" sz="2400" baseline="0" dirty="0" smtClean="0">
                          <a:latin typeface="Courier"/>
                          <a:cs typeface="Courier"/>
                        </a:rPr>
                        <a:t> != 5</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GB" sz="240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GB" sz="2400" dirty="0" smtClean="0">
                          <a:latin typeface="Courier"/>
                          <a:cs typeface="Courier"/>
                        </a:rPr>
                        <a:t> 10</a:t>
                      </a:r>
                      <a:r>
                        <a:rPr lang="en-GB" sz="2400" baseline="0" dirty="0" smtClean="0">
                          <a:latin typeface="Courier"/>
                          <a:cs typeface="Courier"/>
                        </a:rPr>
                        <a:t> &lt; 10 and "world"[1:3] == "or"</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GB"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GB" sz="2400" dirty="0" smtClean="0">
                          <a:latin typeface="Courier"/>
                          <a:cs typeface="Courier"/>
                        </a:rPr>
                        <a:t> not (10</a:t>
                      </a:r>
                      <a:r>
                        <a:rPr lang="en-GB" sz="2400" baseline="0" dirty="0" smtClean="0">
                          <a:latin typeface="Courier"/>
                          <a:cs typeface="Courier"/>
                        </a:rPr>
                        <a:t> &gt;= 11)</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GB"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2161975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Compare these programs:</a:t>
            </a:r>
            <a:endParaRPr lang="en-GB" dirty="0"/>
          </a:p>
        </p:txBody>
      </p:sp>
      <p:sp>
        <p:nvSpPr>
          <p:cNvPr id="6" name="Rectangle 5"/>
          <p:cNvSpPr/>
          <p:nvPr/>
        </p:nvSpPr>
        <p:spPr>
          <a:xfrm>
            <a:off x="395536" y="1340768"/>
            <a:ext cx="7098687" cy="181588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800" dirty="0" smtClean="0">
                <a:latin typeface="Courier"/>
                <a:cs typeface="Courier"/>
              </a:rPr>
              <a:t>if age &gt;= 21 and age &lt;= 25:</a:t>
            </a:r>
          </a:p>
          <a:p>
            <a:r>
              <a:rPr lang="en-GB" sz="2800" dirty="0">
                <a:latin typeface="Courier"/>
                <a:cs typeface="Courier"/>
              </a:rPr>
              <a:t> </a:t>
            </a:r>
            <a:r>
              <a:rPr lang="en-GB" sz="2800" dirty="0" smtClean="0">
                <a:latin typeface="Courier"/>
                <a:cs typeface="Courier"/>
              </a:rPr>
              <a:t>  print("Great age")</a:t>
            </a:r>
          </a:p>
          <a:p>
            <a:r>
              <a:rPr lang="en-GB" sz="2800" dirty="0" smtClean="0">
                <a:latin typeface="Courier"/>
                <a:cs typeface="Courier"/>
              </a:rPr>
              <a:t>else:</a:t>
            </a:r>
          </a:p>
          <a:p>
            <a:r>
              <a:rPr lang="en-GB" sz="2800" dirty="0">
                <a:latin typeface="Courier"/>
                <a:cs typeface="Courier"/>
              </a:rPr>
              <a:t> </a:t>
            </a:r>
            <a:r>
              <a:rPr lang="en-GB" sz="2800" dirty="0" smtClean="0">
                <a:latin typeface="Courier"/>
                <a:cs typeface="Courier"/>
              </a:rPr>
              <a:t>  print</a:t>
            </a:r>
            <a:r>
              <a:rPr lang="en-GB" sz="2800" dirty="0">
                <a:latin typeface="Courier"/>
                <a:cs typeface="Courier"/>
              </a:rPr>
              <a:t>(</a:t>
            </a:r>
            <a:r>
              <a:rPr lang="en-GB" sz="2800" dirty="0" smtClean="0">
                <a:latin typeface="Courier"/>
                <a:cs typeface="Courier"/>
              </a:rPr>
              <a:t>"Not so good! "</a:t>
            </a:r>
            <a:r>
              <a:rPr lang="en-GB" sz="2800" dirty="0">
                <a:latin typeface="Courier"/>
                <a:cs typeface="Courier"/>
              </a:rPr>
              <a:t>)</a:t>
            </a:r>
          </a:p>
        </p:txBody>
      </p:sp>
      <p:sp>
        <p:nvSpPr>
          <p:cNvPr id="16" name="Rectangle 15"/>
          <p:cNvSpPr/>
          <p:nvPr/>
        </p:nvSpPr>
        <p:spPr>
          <a:xfrm>
            <a:off x="2483768" y="3560816"/>
            <a:ext cx="6450615" cy="310854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sz="2800" dirty="0" smtClean="0">
                <a:latin typeface="Courier"/>
                <a:cs typeface="Courier"/>
              </a:rPr>
              <a:t>if age &gt;= 21:</a:t>
            </a:r>
          </a:p>
          <a:p>
            <a:r>
              <a:rPr lang="en-GB" sz="2800" dirty="0">
                <a:latin typeface="Courier"/>
                <a:cs typeface="Courier"/>
              </a:rPr>
              <a:t> </a:t>
            </a:r>
            <a:r>
              <a:rPr lang="en-GB" sz="2800" dirty="0" smtClean="0">
                <a:latin typeface="Courier"/>
                <a:cs typeface="Courier"/>
              </a:rPr>
              <a:t>  if age &lt;= 25:</a:t>
            </a:r>
          </a:p>
          <a:p>
            <a:r>
              <a:rPr lang="en-GB" sz="2800" dirty="0">
                <a:latin typeface="Courier"/>
                <a:cs typeface="Courier"/>
              </a:rPr>
              <a:t> </a:t>
            </a:r>
            <a:r>
              <a:rPr lang="en-GB" sz="2800" dirty="0" smtClean="0">
                <a:latin typeface="Courier"/>
                <a:cs typeface="Courier"/>
              </a:rPr>
              <a:t>     print</a:t>
            </a:r>
            <a:r>
              <a:rPr lang="en-GB" sz="2800" dirty="0">
                <a:latin typeface="Courier"/>
                <a:cs typeface="Courier"/>
              </a:rPr>
              <a:t>(</a:t>
            </a:r>
            <a:r>
              <a:rPr lang="en-GB" sz="2800" dirty="0" smtClean="0">
                <a:latin typeface="Courier"/>
                <a:cs typeface="Courier"/>
              </a:rPr>
              <a:t>"Great age")</a:t>
            </a:r>
          </a:p>
          <a:p>
            <a:r>
              <a:rPr lang="en-GB" sz="2800" dirty="0">
                <a:latin typeface="Courier"/>
                <a:cs typeface="Courier"/>
              </a:rPr>
              <a:t> </a:t>
            </a:r>
            <a:r>
              <a:rPr lang="en-GB" sz="2800" dirty="0" smtClean="0">
                <a:latin typeface="Courier"/>
                <a:cs typeface="Courier"/>
              </a:rPr>
              <a:t>  else:</a:t>
            </a:r>
          </a:p>
          <a:p>
            <a:r>
              <a:rPr lang="en-GB" sz="2800" dirty="0">
                <a:latin typeface="Courier"/>
                <a:cs typeface="Courier"/>
              </a:rPr>
              <a:t> </a:t>
            </a:r>
            <a:r>
              <a:rPr lang="en-GB" sz="2800" dirty="0" smtClean="0">
                <a:latin typeface="Courier"/>
                <a:cs typeface="Courier"/>
              </a:rPr>
              <a:t>     print("</a:t>
            </a:r>
            <a:r>
              <a:rPr lang="en-GB" sz="2800" dirty="0">
                <a:latin typeface="Courier"/>
                <a:cs typeface="Courier"/>
              </a:rPr>
              <a:t>Not so good!</a:t>
            </a:r>
            <a:r>
              <a:rPr lang="en-GB" sz="2800" dirty="0" smtClean="0">
                <a:latin typeface="Courier"/>
                <a:cs typeface="Courier"/>
              </a:rPr>
              <a:t>") </a:t>
            </a:r>
          </a:p>
          <a:p>
            <a:r>
              <a:rPr lang="en-GB" sz="2800" dirty="0" smtClean="0">
                <a:latin typeface="Courier"/>
                <a:cs typeface="Courier"/>
              </a:rPr>
              <a:t>else:</a:t>
            </a:r>
          </a:p>
          <a:p>
            <a:r>
              <a:rPr lang="en-GB" sz="2800" dirty="0">
                <a:latin typeface="Courier"/>
                <a:cs typeface="Courier"/>
              </a:rPr>
              <a:t> </a:t>
            </a:r>
            <a:r>
              <a:rPr lang="en-GB" sz="2800" dirty="0" smtClean="0">
                <a:latin typeface="Courier"/>
                <a:cs typeface="Courier"/>
              </a:rPr>
              <a:t>  print</a:t>
            </a:r>
            <a:r>
              <a:rPr lang="en-GB" sz="2800" dirty="0">
                <a:latin typeface="Courier"/>
                <a:cs typeface="Courier"/>
              </a:rPr>
              <a:t>(</a:t>
            </a:r>
            <a:r>
              <a:rPr lang="en-GB" sz="2800" dirty="0" smtClean="0">
                <a:latin typeface="Courier"/>
                <a:cs typeface="Courier"/>
              </a:rPr>
              <a:t>"Not so good!"</a:t>
            </a:r>
            <a:r>
              <a:rPr lang="en-GB" sz="2800" dirty="0">
                <a:latin typeface="Courier"/>
                <a:cs typeface="Courier"/>
              </a:rPr>
              <a:t>)</a:t>
            </a:r>
          </a:p>
        </p:txBody>
      </p:sp>
      <p:sp>
        <p:nvSpPr>
          <p:cNvPr id="5" name="AutoShape 6"/>
          <p:cNvSpPr>
            <a:spLocks/>
          </p:cNvSpPr>
          <p:nvPr/>
        </p:nvSpPr>
        <p:spPr bwMode="auto">
          <a:xfrm flipH="1">
            <a:off x="35498" y="4687776"/>
            <a:ext cx="1656182" cy="1693552"/>
          </a:xfrm>
          <a:prstGeom prst="borderCallout2">
            <a:avLst>
              <a:gd name="adj1" fmla="val 20227"/>
              <a:gd name="adj2" fmla="val -6046"/>
              <a:gd name="adj3" fmla="val -2169"/>
              <a:gd name="adj4" fmla="val -19088"/>
              <a:gd name="adj5" fmla="val -36869"/>
              <a:gd name="adj6" fmla="val -47753"/>
            </a:avLst>
          </a:prstGeom>
          <a:solidFill>
            <a:srgbClr val="FFFFFF"/>
          </a:solidFill>
          <a:ln w="25560">
            <a:solidFill>
              <a:srgbClr val="FF0000"/>
            </a:solidFill>
            <a:miter lim="800000"/>
            <a:headEnd/>
            <a:tailEnd/>
          </a:ln>
          <a:extLst/>
        </p:spPr>
        <p:txBody>
          <a:bodyPr lIns="90000" tIns="46800" rIns="90000" bIns="46800"/>
          <a:lstStyle/>
          <a:p>
            <a:pPr algn="ctr">
              <a:buClr>
                <a:srgbClr val="FF0000"/>
              </a:buClr>
              <a:buFont typeface="Tahoma"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400" dirty="0" smtClean="0">
                <a:solidFill>
                  <a:srgbClr val="FF0000"/>
                </a:solidFill>
                <a:latin typeface="Tahoma" charset="0"/>
              </a:rPr>
              <a:t>Equivalent</a:t>
            </a:r>
          </a:p>
          <a:p>
            <a:pPr algn="ctr">
              <a:buClr>
                <a:srgbClr val="FF0000"/>
              </a:buClr>
              <a:buFont typeface="Tahoma"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2400" dirty="0" smtClean="0">
              <a:solidFill>
                <a:srgbClr val="FF0000"/>
              </a:solidFill>
              <a:latin typeface="Tahoma" charset="0"/>
            </a:endParaRPr>
          </a:p>
          <a:p>
            <a:pPr algn="ctr">
              <a:buClr>
                <a:srgbClr val="FF0000"/>
              </a:buClr>
              <a:buFont typeface="Tahoma"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400" dirty="0" smtClean="0">
                <a:solidFill>
                  <a:srgbClr val="FF0000"/>
                </a:solidFill>
                <a:latin typeface="Tahoma" charset="0"/>
              </a:rPr>
              <a:t>Nested 'if' statement</a:t>
            </a:r>
            <a:endParaRPr lang="en-GB" sz="2400" dirty="0">
              <a:solidFill>
                <a:srgbClr val="FF0000"/>
              </a:solidFill>
              <a:latin typeface="Tahoma" charset="0"/>
            </a:endParaRPr>
          </a:p>
        </p:txBody>
      </p:sp>
    </p:spTree>
    <p:extLst>
      <p:ext uri="{BB962C8B-B14F-4D97-AF65-F5344CB8AC3E}">
        <p14:creationId xmlns:p14="http://schemas.microsoft.com/office/powerpoint/2010/main" val="18625004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smtClean="0">
                <a:latin typeface="Tahoma" charset="0"/>
                <a:cs typeface="Bitstream Vera Sans" charset="0"/>
              </a:rPr>
              <a:t>Using Truth Tables to Check Equivalence</a:t>
            </a:r>
            <a:endParaRPr lang="en-GB" dirty="0">
              <a:latin typeface="Tahoma" charset="0"/>
              <a:cs typeface="Bitstream Vera Sans" charset="0"/>
            </a:endParaRPr>
          </a:p>
        </p:txBody>
      </p:sp>
      <p:sp>
        <p:nvSpPr>
          <p:cNvPr id="2" name="Text Placeholder 1"/>
          <p:cNvSpPr>
            <a:spLocks noGrp="1"/>
          </p:cNvSpPr>
          <p:nvPr>
            <p:ph type="body" idx="1"/>
          </p:nvPr>
        </p:nvSpPr>
        <p:spPr/>
        <p:txBody>
          <a:bodyPr/>
          <a:lstStyle/>
          <a:p>
            <a:endParaRPr lang="en-GB"/>
          </a:p>
        </p:txBody>
      </p:sp>
    </p:spTree>
    <p:extLst>
      <p:ext uri="{BB962C8B-B14F-4D97-AF65-F5344CB8AC3E}">
        <p14:creationId xmlns:p14="http://schemas.microsoft.com/office/powerpoint/2010/main" val="327544063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Grp="1" noChangeArrowheads="1"/>
          </p:cNvSpPr>
          <p:nvPr>
            <p:ph type="title" idx="4294967295"/>
          </p:nvPr>
        </p:nvSpPr>
        <p:spPr>
          <a:xfrm>
            <a:off x="609600" y="287338"/>
            <a:ext cx="7772400" cy="703262"/>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atin typeface="Tahoma" charset="0"/>
                <a:cs typeface="Bitstream Vera Sans" charset="0"/>
              </a:rPr>
              <a:t>Truth Tables</a:t>
            </a:r>
          </a:p>
        </p:txBody>
      </p:sp>
      <p:sp>
        <p:nvSpPr>
          <p:cNvPr id="49155" name="Rectangle 2"/>
          <p:cNvSpPr>
            <a:spLocks noGrp="1" noChangeArrowheads="1"/>
          </p:cNvSpPr>
          <p:nvPr>
            <p:ph type="body" idx="4294967295"/>
          </p:nvPr>
        </p:nvSpPr>
        <p:spPr>
          <a:xfrm>
            <a:off x="533400" y="1371600"/>
            <a:ext cx="8077200" cy="4217640"/>
          </a:xfrm>
        </p:spPr>
        <p:txBody>
          <a:bodyPr/>
          <a:lstStyle/>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a:latin typeface="Tahoma" charset="0"/>
                <a:cs typeface="Bitstream Vera Sans" charset="0"/>
              </a:rPr>
              <a:t>Table of all </a:t>
            </a:r>
            <a:r>
              <a:rPr lang="en-GB" dirty="0" smtClean="0">
                <a:latin typeface="Tahoma" charset="0"/>
                <a:cs typeface="Bitstream Vera Sans" charset="0"/>
              </a:rPr>
              <a:t>variables </a:t>
            </a:r>
            <a:r>
              <a:rPr lang="en-GB" dirty="0">
                <a:latin typeface="Tahoma" charset="0"/>
                <a:cs typeface="Bitstream Vera Sans" charset="0"/>
              </a:rPr>
              <a:t>in a </a:t>
            </a:r>
            <a:r>
              <a:rPr lang="en-GB" dirty="0" err="1">
                <a:latin typeface="Tahoma" charset="0"/>
                <a:cs typeface="Bitstream Vera Sans" charset="0"/>
              </a:rPr>
              <a:t>boolean</a:t>
            </a:r>
            <a:r>
              <a:rPr lang="en-GB" dirty="0">
                <a:latin typeface="Tahoma" charset="0"/>
                <a:cs typeface="Bitstream Vera Sans" charset="0"/>
              </a:rPr>
              <a:t> formula</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a:latin typeface="Tahoma" charset="0"/>
                <a:cs typeface="Bitstream Vera Sans" charset="0"/>
              </a:rPr>
              <a:t>2</a:t>
            </a:r>
            <a:r>
              <a:rPr lang="en-GB" dirty="0" smtClean="0">
                <a:latin typeface="Tahoma" charset="0"/>
                <a:cs typeface="Bitstream Vera Sans" charset="0"/>
              </a:rPr>
              <a:t> variables</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4 row</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3 variables</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8 rows</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4 variables</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smtClean="0">
                <a:latin typeface="Tahoma" charset="0"/>
                <a:cs typeface="Bitstream Vera Sans" charset="0"/>
              </a:rPr>
              <a:t>16 rows</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dirty="0"/>
              <a:t>Two </a:t>
            </a:r>
            <a:r>
              <a:rPr lang="en-GB" dirty="0" smtClean="0"/>
              <a:t>formula same</a:t>
            </a:r>
            <a:br>
              <a:rPr lang="en-GB" dirty="0" smtClean="0"/>
            </a:br>
            <a:r>
              <a:rPr lang="en-GB" dirty="0" smtClean="0"/>
              <a:t>if (and only if)</a:t>
            </a:r>
            <a:br>
              <a:rPr lang="en-GB" dirty="0" smtClean="0"/>
            </a:br>
            <a:r>
              <a:rPr lang="en-GB" dirty="0" smtClean="0"/>
              <a:t>same </a:t>
            </a:r>
            <a:r>
              <a:rPr lang="en-GB" dirty="0"/>
              <a:t>truth table </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dirty="0">
              <a:latin typeface="Tahoma" charset="0"/>
              <a:cs typeface="Bitstream Vera Sans" charset="0"/>
            </a:endParaRPr>
          </a:p>
        </p:txBody>
      </p:sp>
      <p:graphicFrame>
        <p:nvGraphicFramePr>
          <p:cNvPr id="9" name="Table 8"/>
          <p:cNvGraphicFramePr>
            <a:graphicFrameLocks noGrp="1"/>
          </p:cNvGraphicFramePr>
          <p:nvPr>
            <p:extLst>
              <p:ext uri="{D42A27DB-BD31-4B8C-83A1-F6EECF244321}">
                <p14:modId xmlns:p14="http://schemas.microsoft.com/office/powerpoint/2010/main" val="213923588"/>
              </p:ext>
            </p:extLst>
          </p:nvPr>
        </p:nvGraphicFramePr>
        <p:xfrm>
          <a:off x="4308649" y="2204864"/>
          <a:ext cx="3575719" cy="4114800"/>
        </p:xfrm>
        <a:graphic>
          <a:graphicData uri="http://schemas.openxmlformats.org/drawingml/2006/table">
            <a:tbl>
              <a:tblPr firstRow="1" bandRow="1">
                <a:tableStyleId>{2D5ABB26-0587-4C30-8999-92F81FD0307C}</a:tableStyleId>
              </a:tblPr>
              <a:tblGrid>
                <a:gridCol w="574347"/>
                <a:gridCol w="597962"/>
                <a:gridCol w="597962"/>
                <a:gridCol w="1805448"/>
              </a:tblGrid>
              <a:tr h="370840">
                <a:tc>
                  <a:txBody>
                    <a:bodyPr/>
                    <a:lstStyle/>
                    <a:p>
                      <a:pPr algn="ctr"/>
                      <a:r>
                        <a:rPr lang="en-GB" sz="2400" b="1" dirty="0" smtClean="0">
                          <a:latin typeface="Courier"/>
                          <a:cs typeface="Courier"/>
                        </a:rPr>
                        <a:t>X</a:t>
                      </a:r>
                      <a:endParaRPr lang="en-GB" sz="2400" b="1"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b="1" dirty="0" smtClean="0">
                          <a:latin typeface="Courier"/>
                          <a:cs typeface="Courier"/>
                        </a:rPr>
                        <a:t>Y</a:t>
                      </a:r>
                      <a:endParaRPr lang="en-GB" sz="2400" b="1"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b="1" dirty="0" smtClean="0">
                          <a:latin typeface="Courier"/>
                          <a:cs typeface="Courier"/>
                        </a:rPr>
                        <a:t>Z</a:t>
                      </a:r>
                      <a:endParaRPr lang="en-GB" sz="2400" b="1"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b="1" dirty="0" smtClean="0">
                          <a:latin typeface="Courier"/>
                          <a:cs typeface="Courier"/>
                        </a:rPr>
                        <a:t>Result</a:t>
                      </a:r>
                      <a:endParaRPr lang="en-GB" sz="2400" b="1"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370840">
                <a:tc>
                  <a:txBody>
                    <a:bodyPr/>
                    <a:lstStyle/>
                    <a:p>
                      <a:pPr algn="ctr"/>
                      <a:r>
                        <a:rPr lang="en-GB" sz="2400" dirty="0" smtClean="0">
                          <a:latin typeface="Courier"/>
                          <a:cs typeface="Courier"/>
                        </a:rPr>
                        <a:t>0</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dirty="0" smtClean="0">
                          <a:latin typeface="Courier"/>
                          <a:cs typeface="Courier"/>
                        </a:rPr>
                        <a:t>0</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dirty="0" smtClean="0">
                          <a:latin typeface="Courier"/>
                          <a:cs typeface="Courier"/>
                        </a:rPr>
                        <a:t>0</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endParaRPr lang="en-GB" sz="240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370840">
                <a:tc>
                  <a:txBody>
                    <a:bodyPr/>
                    <a:lstStyle/>
                    <a:p>
                      <a:pPr algn="ctr"/>
                      <a:r>
                        <a:rPr lang="en-GB" sz="2400" dirty="0" smtClean="0">
                          <a:latin typeface="Courier"/>
                          <a:cs typeface="Courier"/>
                        </a:rPr>
                        <a:t>0</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dirty="0" smtClean="0">
                          <a:latin typeface="Courier"/>
                          <a:cs typeface="Courier"/>
                        </a:rPr>
                        <a:t>0</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dirty="0" smtClean="0">
                          <a:latin typeface="Courier"/>
                          <a:cs typeface="Courier"/>
                        </a:rPr>
                        <a:t>1</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endParaRPr lang="en-GB" sz="240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370840">
                <a:tc>
                  <a:txBody>
                    <a:bodyPr/>
                    <a:lstStyle/>
                    <a:p>
                      <a:pPr algn="ctr"/>
                      <a:r>
                        <a:rPr lang="en-GB" sz="2400" dirty="0" smtClean="0">
                          <a:latin typeface="Courier"/>
                          <a:cs typeface="Courier"/>
                        </a:rPr>
                        <a:t>0</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dirty="0" smtClean="0">
                          <a:latin typeface="Courier"/>
                          <a:cs typeface="Courier"/>
                        </a:rPr>
                        <a:t>1</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dirty="0" smtClean="0">
                          <a:latin typeface="Courier"/>
                          <a:cs typeface="Courier"/>
                        </a:rPr>
                        <a:t>0</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370840">
                <a:tc>
                  <a:txBody>
                    <a:bodyPr/>
                    <a:lstStyle/>
                    <a:p>
                      <a:pPr algn="ctr"/>
                      <a:r>
                        <a:rPr lang="en-GB" sz="2400" dirty="0" smtClean="0">
                          <a:latin typeface="Courier"/>
                          <a:cs typeface="Courier"/>
                        </a:rPr>
                        <a:t>0</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dirty="0" smtClean="0">
                          <a:latin typeface="Courier"/>
                          <a:cs typeface="Courier"/>
                        </a:rPr>
                        <a:t>1</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dirty="0" smtClean="0">
                          <a:latin typeface="Courier"/>
                          <a:cs typeface="Courier"/>
                        </a:rPr>
                        <a:t>1</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370840">
                <a:tc>
                  <a:txBody>
                    <a:bodyPr/>
                    <a:lstStyle/>
                    <a:p>
                      <a:pPr algn="ctr"/>
                      <a:r>
                        <a:rPr lang="en-GB" sz="2400" dirty="0" smtClean="0">
                          <a:latin typeface="Courier"/>
                          <a:cs typeface="Courier"/>
                        </a:rPr>
                        <a:t>1</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dirty="0" smtClean="0">
                          <a:latin typeface="Courier"/>
                          <a:cs typeface="Courier"/>
                        </a:rPr>
                        <a:t>0</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dirty="0" smtClean="0">
                          <a:latin typeface="Courier"/>
                          <a:cs typeface="Courier"/>
                        </a:rPr>
                        <a:t>0</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370840">
                <a:tc>
                  <a:txBody>
                    <a:bodyPr/>
                    <a:lstStyle/>
                    <a:p>
                      <a:pPr algn="ctr"/>
                      <a:r>
                        <a:rPr lang="en-GB" sz="2400" dirty="0" smtClean="0">
                          <a:latin typeface="Courier"/>
                          <a:cs typeface="Courier"/>
                        </a:rPr>
                        <a:t>1</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dirty="0" smtClean="0">
                          <a:latin typeface="Courier"/>
                          <a:cs typeface="Courier"/>
                        </a:rPr>
                        <a:t>0</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dirty="0" smtClean="0">
                          <a:latin typeface="Courier"/>
                          <a:cs typeface="Courier"/>
                        </a:rPr>
                        <a:t>1</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370840">
                <a:tc>
                  <a:txBody>
                    <a:bodyPr/>
                    <a:lstStyle/>
                    <a:p>
                      <a:pPr algn="ctr"/>
                      <a:r>
                        <a:rPr lang="en-GB" sz="2400" dirty="0" smtClean="0">
                          <a:latin typeface="Courier"/>
                          <a:cs typeface="Courier"/>
                        </a:rPr>
                        <a:t>1</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dirty="0" smtClean="0">
                          <a:latin typeface="Courier"/>
                          <a:cs typeface="Courier"/>
                        </a:rPr>
                        <a:t>1</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dirty="0" smtClean="0">
                          <a:latin typeface="Courier"/>
                          <a:cs typeface="Courier"/>
                        </a:rPr>
                        <a:t>0</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370840">
                <a:tc>
                  <a:txBody>
                    <a:bodyPr/>
                    <a:lstStyle/>
                    <a:p>
                      <a:pPr algn="ctr"/>
                      <a:r>
                        <a:rPr lang="en-GB" sz="2400" dirty="0" smtClean="0">
                          <a:latin typeface="Courier"/>
                          <a:cs typeface="Courier"/>
                        </a:rPr>
                        <a:t>1</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dirty="0" smtClean="0">
                          <a:latin typeface="Courier"/>
                          <a:cs typeface="Courier"/>
                        </a:rPr>
                        <a:t>1</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GB" sz="2400" dirty="0" smtClean="0">
                          <a:latin typeface="Courier"/>
                          <a:cs typeface="Courier"/>
                        </a:rPr>
                        <a:t>1</a:t>
                      </a: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endParaRPr lang="en-GB" sz="2400" dirty="0">
                        <a:latin typeface="Courier"/>
                        <a:cs typeface="Courier"/>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234658205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
          <p:cNvSpPr>
            <a:spLocks noGrp="1" noChangeArrowheads="1"/>
          </p:cNvSpPr>
          <p:nvPr>
            <p:ph type="title" idx="4294967295"/>
          </p:nvPr>
        </p:nvSpPr>
        <p:spPr>
          <a:xfrm>
            <a:off x="288032" y="-1588"/>
            <a:ext cx="9036496" cy="1190626"/>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400" dirty="0" smtClean="0">
                <a:latin typeface="Tahoma" charset="0"/>
                <a:cs typeface="Bitstream Vera Sans" charset="0"/>
              </a:rPr>
              <a:t>Comparing Formulae </a:t>
            </a:r>
            <a:r>
              <a:rPr lang="en-GB" sz="3400" dirty="0">
                <a:latin typeface="Tahoma" charset="0"/>
                <a:cs typeface="Bitstream Vera Sans" charset="0"/>
              </a:rPr>
              <a:t>using Truth Table</a:t>
            </a:r>
          </a:p>
        </p:txBody>
      </p:sp>
      <p:sp>
        <p:nvSpPr>
          <p:cNvPr id="71683" name="Rectangle 2"/>
          <p:cNvSpPr>
            <a:spLocks noGrp="1" noChangeArrowheads="1"/>
          </p:cNvSpPr>
          <p:nvPr>
            <p:ph type="body" idx="4294967295"/>
          </p:nvPr>
        </p:nvSpPr>
        <p:spPr>
          <a:xfrm>
            <a:off x="533400" y="1371600"/>
            <a:ext cx="8077200" cy="685800"/>
          </a:xfrm>
        </p:spPr>
        <p:txBody>
          <a:bodyPr/>
          <a:lstStyle/>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latin typeface="Tahoma" charset="0"/>
                <a:cs typeface="Bitstream Vera Sans" charset="0"/>
              </a:rPr>
              <a:t>Use a truth table to check equivalence</a:t>
            </a:r>
          </a:p>
        </p:txBody>
      </p:sp>
      <p:sp>
        <p:nvSpPr>
          <p:cNvPr id="71684" name="Line 3"/>
          <p:cNvSpPr>
            <a:spLocks noChangeShapeType="1"/>
          </p:cNvSpPr>
          <p:nvPr/>
        </p:nvSpPr>
        <p:spPr bwMode="auto">
          <a:xfrm flipV="1">
            <a:off x="1066800" y="3625825"/>
            <a:ext cx="7315200" cy="1905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1685" name="Text Box 4"/>
          <p:cNvSpPr txBox="1">
            <a:spLocks noChangeArrowheads="1"/>
          </p:cNvSpPr>
          <p:nvPr/>
        </p:nvSpPr>
        <p:spPr bwMode="auto">
          <a:xfrm>
            <a:off x="1138238" y="3248000"/>
            <a:ext cx="7213030" cy="1941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9pPr>
          </a:lstStyle>
          <a:p>
            <a:pPr eaLnBrk="1" hangingPunct="1">
              <a:buFont typeface="Courier New" charset="0"/>
              <a:buNone/>
            </a:pPr>
            <a:r>
              <a:rPr lang="en-GB" b="1" dirty="0">
                <a:solidFill>
                  <a:srgbClr val="40458C"/>
                </a:solidFill>
                <a:latin typeface="Courier New" charset="0"/>
              </a:rPr>
              <a:t>A   B   NOT(A . B)  (NOT A)  + (NOT B</a:t>
            </a:r>
            <a:r>
              <a:rPr lang="en-GB" b="1" dirty="0" smtClean="0">
                <a:solidFill>
                  <a:srgbClr val="40458C"/>
                </a:solidFill>
                <a:latin typeface="Courier New" charset="0"/>
              </a:rPr>
              <a:t>)</a:t>
            </a:r>
            <a:endParaRPr lang="en-GB" b="1" dirty="0">
              <a:solidFill>
                <a:srgbClr val="40458C"/>
              </a:solidFill>
              <a:latin typeface="Courier New" charset="0"/>
            </a:endParaRPr>
          </a:p>
          <a:p>
            <a:pPr eaLnBrk="1" hangingPunct="1">
              <a:buFont typeface="Courier New" charset="0"/>
              <a:buNone/>
            </a:pPr>
            <a:r>
              <a:rPr lang="en-GB" b="1" dirty="0">
                <a:solidFill>
                  <a:srgbClr val="40458C"/>
                </a:solidFill>
                <a:latin typeface="Courier New" charset="0"/>
              </a:rPr>
              <a:t>0   0</a:t>
            </a:r>
          </a:p>
          <a:p>
            <a:pPr eaLnBrk="1" hangingPunct="1">
              <a:buFont typeface="Courier New" charset="0"/>
              <a:buNone/>
            </a:pPr>
            <a:r>
              <a:rPr lang="en-GB" b="1" dirty="0">
                <a:solidFill>
                  <a:srgbClr val="40458C"/>
                </a:solidFill>
                <a:latin typeface="Courier New" charset="0"/>
              </a:rPr>
              <a:t>0   1</a:t>
            </a:r>
          </a:p>
          <a:p>
            <a:pPr eaLnBrk="1" hangingPunct="1">
              <a:buFont typeface="Courier New" charset="0"/>
              <a:buNone/>
            </a:pPr>
            <a:r>
              <a:rPr lang="en-GB" b="1" dirty="0">
                <a:solidFill>
                  <a:srgbClr val="40458C"/>
                </a:solidFill>
                <a:latin typeface="Courier New" charset="0"/>
              </a:rPr>
              <a:t>1   0</a:t>
            </a:r>
          </a:p>
          <a:p>
            <a:pPr eaLnBrk="1" hangingPunct="1">
              <a:buFont typeface="Courier New" charset="0"/>
              <a:buNone/>
            </a:pPr>
            <a:r>
              <a:rPr lang="en-GB" b="1" dirty="0">
                <a:solidFill>
                  <a:srgbClr val="40458C"/>
                </a:solidFill>
                <a:latin typeface="Courier New" charset="0"/>
              </a:rPr>
              <a:t>1   1</a:t>
            </a:r>
          </a:p>
        </p:txBody>
      </p:sp>
      <p:sp>
        <p:nvSpPr>
          <p:cNvPr id="71686" name="Line 5"/>
          <p:cNvSpPr>
            <a:spLocks noChangeShapeType="1"/>
          </p:cNvSpPr>
          <p:nvPr/>
        </p:nvSpPr>
        <p:spPr bwMode="auto">
          <a:xfrm>
            <a:off x="2438400" y="3336900"/>
            <a:ext cx="1588" cy="189230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1687" name="Line 6"/>
          <p:cNvSpPr>
            <a:spLocks noChangeShapeType="1"/>
          </p:cNvSpPr>
          <p:nvPr/>
        </p:nvSpPr>
        <p:spPr bwMode="auto">
          <a:xfrm>
            <a:off x="1676400" y="3336900"/>
            <a:ext cx="1588" cy="189230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1688" name="Line 7"/>
          <p:cNvSpPr>
            <a:spLocks noChangeShapeType="1"/>
          </p:cNvSpPr>
          <p:nvPr/>
        </p:nvSpPr>
        <p:spPr bwMode="auto">
          <a:xfrm>
            <a:off x="4648200" y="3324200"/>
            <a:ext cx="1588" cy="190500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1689" name="Text Box 8"/>
          <p:cNvSpPr txBox="1">
            <a:spLocks noChangeArrowheads="1"/>
          </p:cNvSpPr>
          <p:nvPr/>
        </p:nvSpPr>
        <p:spPr bwMode="auto">
          <a:xfrm>
            <a:off x="984002" y="2060848"/>
            <a:ext cx="3155950" cy="520700"/>
          </a:xfrm>
          <a:prstGeom prst="rect">
            <a:avLst/>
          </a:prstGeom>
          <a:noFill/>
          <a:ln w="2556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9pPr>
          </a:lstStyle>
          <a:p>
            <a:pPr eaLnBrk="1" hangingPunct="1">
              <a:buFont typeface="Tahoma" charset="0"/>
              <a:buNone/>
            </a:pPr>
            <a:r>
              <a:rPr lang="en-GB" sz="2800">
                <a:solidFill>
                  <a:srgbClr val="40458C"/>
                </a:solidFill>
                <a:latin typeface="Tahoma" charset="0"/>
              </a:rPr>
              <a:t>( A . B ) = A + B </a:t>
            </a:r>
          </a:p>
        </p:txBody>
      </p:sp>
      <p:sp>
        <p:nvSpPr>
          <p:cNvPr id="71690" name="Line 9"/>
          <p:cNvSpPr>
            <a:spLocks noChangeShapeType="1"/>
          </p:cNvSpPr>
          <p:nvPr/>
        </p:nvSpPr>
        <p:spPr bwMode="auto">
          <a:xfrm>
            <a:off x="1244352" y="2137048"/>
            <a:ext cx="10033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1691" name="Line 10"/>
          <p:cNvSpPr>
            <a:spLocks noChangeShapeType="1"/>
          </p:cNvSpPr>
          <p:nvPr/>
        </p:nvSpPr>
        <p:spPr bwMode="auto">
          <a:xfrm>
            <a:off x="2844552" y="2137048"/>
            <a:ext cx="2286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1692" name="Line 11"/>
          <p:cNvSpPr>
            <a:spLocks noChangeShapeType="1"/>
          </p:cNvSpPr>
          <p:nvPr/>
        </p:nvSpPr>
        <p:spPr bwMode="auto">
          <a:xfrm>
            <a:off x="3530352" y="2137048"/>
            <a:ext cx="2286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2" name="Line Callout 2 1"/>
          <p:cNvSpPr/>
          <p:nvPr/>
        </p:nvSpPr>
        <p:spPr>
          <a:xfrm>
            <a:off x="5148064" y="1900188"/>
            <a:ext cx="3960440" cy="1240780"/>
          </a:xfrm>
          <a:prstGeom prst="borderCallout2">
            <a:avLst>
              <a:gd name="adj1" fmla="val 18750"/>
              <a:gd name="adj2" fmla="val -8333"/>
              <a:gd name="adj3" fmla="val 18750"/>
              <a:gd name="adj4" fmla="val -16667"/>
              <a:gd name="adj5" fmla="val 29246"/>
              <a:gd name="adj6" fmla="val -25113"/>
            </a:avLst>
          </a:prstGeom>
          <a:solidFill>
            <a:schemeClr val="bg1"/>
          </a:solidFill>
          <a:ln w="28575" cmpd="sng"/>
        </p:spPr>
        <p:style>
          <a:lnRef idx="1">
            <a:schemeClr val="accent1"/>
          </a:lnRef>
          <a:fillRef idx="3">
            <a:schemeClr val="accent1"/>
          </a:fillRef>
          <a:effectRef idx="2">
            <a:schemeClr val="accent1"/>
          </a:effectRef>
          <a:fontRef idx="minor">
            <a:schemeClr val="lt1"/>
          </a:fontRef>
        </p:style>
        <p:txBody>
          <a:bodyPr lIns="72000" tIns="36000" rIns="0" bIns="36000" rtlCol="0" anchor="ctr"/>
          <a:lstStyle/>
          <a:p>
            <a:r>
              <a:rPr lang="en-GB" sz="2400" dirty="0" smtClean="0">
                <a:solidFill>
                  <a:schemeClr val="tx1"/>
                </a:solidFill>
              </a:rPr>
              <a:t>Are the two formula the same:</a:t>
            </a:r>
          </a:p>
          <a:p>
            <a:pPr marL="285750" indent="-285750">
              <a:buFont typeface="Arial"/>
              <a:buChar char="•"/>
            </a:pPr>
            <a:r>
              <a:rPr lang="en-GB" sz="2400" dirty="0" smtClean="0">
                <a:solidFill>
                  <a:schemeClr val="tx1"/>
                </a:solidFill>
                <a:latin typeface="Courier New"/>
                <a:cs typeface="Courier New"/>
              </a:rPr>
              <a:t>not (A and B)</a:t>
            </a:r>
          </a:p>
          <a:p>
            <a:pPr marL="285750" indent="-285750">
              <a:buFont typeface="Arial"/>
              <a:buChar char="•"/>
            </a:pPr>
            <a:r>
              <a:rPr lang="en-GB" sz="2400" dirty="0" smtClean="0">
                <a:solidFill>
                  <a:schemeClr val="tx1"/>
                </a:solidFill>
                <a:latin typeface="Courier New"/>
                <a:cs typeface="Courier New"/>
              </a:rPr>
              <a:t>(not A) or (not B)</a:t>
            </a:r>
            <a:endParaRPr lang="en-GB" sz="2400" dirty="0">
              <a:solidFill>
                <a:schemeClr val="tx1"/>
              </a:solidFill>
              <a:latin typeface="Courier New"/>
              <a:cs typeface="Courier New"/>
            </a:endParaRPr>
          </a:p>
        </p:txBody>
      </p:sp>
    </p:spTree>
    <p:extLst>
      <p:ext uri="{BB962C8B-B14F-4D97-AF65-F5344CB8AC3E}">
        <p14:creationId xmlns:p14="http://schemas.microsoft.com/office/powerpoint/2010/main" val="277725903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p:cNvSpPr>
            <a:spLocks noGrp="1" noChangeArrowheads="1"/>
          </p:cNvSpPr>
          <p:nvPr>
            <p:ph type="body" idx="4294967295"/>
          </p:nvPr>
        </p:nvSpPr>
        <p:spPr>
          <a:xfrm>
            <a:off x="533400" y="1371600"/>
            <a:ext cx="8077200" cy="685800"/>
          </a:xfrm>
        </p:spPr>
        <p:txBody>
          <a:bodyPr/>
          <a:lstStyle/>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latin typeface="Tahoma" charset="0"/>
                <a:cs typeface="Bitstream Vera Sans" charset="0"/>
              </a:rPr>
              <a:t>Use a truth table to check equivalence</a:t>
            </a:r>
          </a:p>
        </p:txBody>
      </p:sp>
      <p:sp>
        <p:nvSpPr>
          <p:cNvPr id="73732" name="Line 3"/>
          <p:cNvSpPr>
            <a:spLocks noChangeShapeType="1"/>
          </p:cNvSpPr>
          <p:nvPr/>
        </p:nvSpPr>
        <p:spPr bwMode="auto">
          <a:xfrm flipV="1">
            <a:off x="1066800" y="3625825"/>
            <a:ext cx="7315200" cy="1905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3733" name="Text Box 4"/>
          <p:cNvSpPr txBox="1">
            <a:spLocks noChangeArrowheads="1"/>
          </p:cNvSpPr>
          <p:nvPr/>
        </p:nvSpPr>
        <p:spPr bwMode="auto">
          <a:xfrm>
            <a:off x="1138238" y="3248000"/>
            <a:ext cx="7213030" cy="1941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9pPr>
          </a:lstStyle>
          <a:p>
            <a:pPr eaLnBrk="1" hangingPunct="1">
              <a:buFont typeface="Courier New" charset="0"/>
              <a:buNone/>
            </a:pPr>
            <a:r>
              <a:rPr lang="en-GB" b="1" dirty="0">
                <a:solidFill>
                  <a:srgbClr val="40458C"/>
                </a:solidFill>
                <a:latin typeface="Courier New" charset="0"/>
              </a:rPr>
              <a:t>A   B   NOT(A . B)  (NOT A)  + (NOT B</a:t>
            </a:r>
            <a:r>
              <a:rPr lang="en-GB" b="1" dirty="0" smtClean="0">
                <a:solidFill>
                  <a:srgbClr val="40458C"/>
                </a:solidFill>
                <a:latin typeface="Courier New" charset="0"/>
              </a:rPr>
              <a:t>)</a:t>
            </a:r>
            <a:endParaRPr lang="en-GB" b="1" dirty="0">
              <a:solidFill>
                <a:srgbClr val="40458C"/>
              </a:solidFill>
              <a:latin typeface="Courier New" charset="0"/>
            </a:endParaRPr>
          </a:p>
          <a:p>
            <a:pPr eaLnBrk="1" hangingPunct="1">
              <a:buFont typeface="Courier New" charset="0"/>
              <a:buNone/>
            </a:pPr>
            <a:r>
              <a:rPr lang="en-GB" b="1" dirty="0">
                <a:solidFill>
                  <a:srgbClr val="40458C"/>
                </a:solidFill>
                <a:latin typeface="Courier New" charset="0"/>
              </a:rPr>
              <a:t>0   0         0        1          1</a:t>
            </a:r>
          </a:p>
          <a:p>
            <a:pPr eaLnBrk="1" hangingPunct="1">
              <a:buFont typeface="Courier New" charset="0"/>
              <a:buNone/>
            </a:pPr>
            <a:r>
              <a:rPr lang="en-GB" b="1" dirty="0">
                <a:solidFill>
                  <a:srgbClr val="40458C"/>
                </a:solidFill>
                <a:latin typeface="Courier New" charset="0"/>
              </a:rPr>
              <a:t>0   1         0        1          0</a:t>
            </a:r>
          </a:p>
          <a:p>
            <a:pPr eaLnBrk="1" hangingPunct="1">
              <a:buFont typeface="Courier New" charset="0"/>
              <a:buNone/>
            </a:pPr>
            <a:r>
              <a:rPr lang="en-GB" b="1" dirty="0">
                <a:solidFill>
                  <a:srgbClr val="40458C"/>
                </a:solidFill>
                <a:latin typeface="Courier New" charset="0"/>
              </a:rPr>
              <a:t>1   0         0        0          1</a:t>
            </a:r>
          </a:p>
          <a:p>
            <a:pPr eaLnBrk="1" hangingPunct="1">
              <a:buFont typeface="Courier New" charset="0"/>
              <a:buNone/>
            </a:pPr>
            <a:r>
              <a:rPr lang="en-GB" b="1" dirty="0">
                <a:solidFill>
                  <a:srgbClr val="40458C"/>
                </a:solidFill>
                <a:latin typeface="Courier New" charset="0"/>
              </a:rPr>
              <a:t>1   1         1        0          0</a:t>
            </a:r>
          </a:p>
        </p:txBody>
      </p:sp>
      <p:sp>
        <p:nvSpPr>
          <p:cNvPr id="73734" name="Line 5"/>
          <p:cNvSpPr>
            <a:spLocks noChangeShapeType="1"/>
          </p:cNvSpPr>
          <p:nvPr/>
        </p:nvSpPr>
        <p:spPr bwMode="auto">
          <a:xfrm>
            <a:off x="2438400" y="3336900"/>
            <a:ext cx="1588" cy="189230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3735" name="Line 6"/>
          <p:cNvSpPr>
            <a:spLocks noChangeShapeType="1"/>
          </p:cNvSpPr>
          <p:nvPr/>
        </p:nvSpPr>
        <p:spPr bwMode="auto">
          <a:xfrm>
            <a:off x="1676400" y="3336900"/>
            <a:ext cx="1588" cy="189230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3736" name="Line 7"/>
          <p:cNvSpPr>
            <a:spLocks noChangeShapeType="1"/>
          </p:cNvSpPr>
          <p:nvPr/>
        </p:nvSpPr>
        <p:spPr bwMode="auto">
          <a:xfrm>
            <a:off x="4648200" y="3324200"/>
            <a:ext cx="1588" cy="190500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3737" name="Text Box 8"/>
          <p:cNvSpPr txBox="1">
            <a:spLocks noChangeArrowheads="1"/>
          </p:cNvSpPr>
          <p:nvPr/>
        </p:nvSpPr>
        <p:spPr bwMode="auto">
          <a:xfrm>
            <a:off x="971600" y="2116212"/>
            <a:ext cx="3155950" cy="520700"/>
          </a:xfrm>
          <a:prstGeom prst="rect">
            <a:avLst/>
          </a:prstGeom>
          <a:noFill/>
          <a:ln w="2556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9pPr>
          </a:lstStyle>
          <a:p>
            <a:pPr eaLnBrk="1" hangingPunct="1">
              <a:buFont typeface="Tahoma" charset="0"/>
              <a:buNone/>
            </a:pPr>
            <a:r>
              <a:rPr lang="en-GB" sz="2800">
                <a:solidFill>
                  <a:srgbClr val="40458C"/>
                </a:solidFill>
                <a:latin typeface="Tahoma" charset="0"/>
              </a:rPr>
              <a:t>( A . B ) = A + B </a:t>
            </a:r>
          </a:p>
        </p:txBody>
      </p:sp>
      <p:sp>
        <p:nvSpPr>
          <p:cNvPr id="73738" name="Line 9"/>
          <p:cNvSpPr>
            <a:spLocks noChangeShapeType="1"/>
          </p:cNvSpPr>
          <p:nvPr/>
        </p:nvSpPr>
        <p:spPr bwMode="auto">
          <a:xfrm>
            <a:off x="1219250" y="2192412"/>
            <a:ext cx="10033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3739" name="Line 10"/>
          <p:cNvSpPr>
            <a:spLocks noChangeShapeType="1"/>
          </p:cNvSpPr>
          <p:nvPr/>
        </p:nvSpPr>
        <p:spPr bwMode="auto">
          <a:xfrm>
            <a:off x="2832150" y="2192412"/>
            <a:ext cx="2286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3740" name="Line 11"/>
          <p:cNvSpPr>
            <a:spLocks noChangeShapeType="1"/>
          </p:cNvSpPr>
          <p:nvPr/>
        </p:nvSpPr>
        <p:spPr bwMode="auto">
          <a:xfrm>
            <a:off x="3517950" y="2192412"/>
            <a:ext cx="2286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13" name="Rectangle 1"/>
          <p:cNvSpPr>
            <a:spLocks noGrp="1" noChangeArrowheads="1"/>
          </p:cNvSpPr>
          <p:nvPr>
            <p:ph type="title" idx="4294967295"/>
          </p:nvPr>
        </p:nvSpPr>
        <p:spPr>
          <a:xfrm>
            <a:off x="288032" y="6126"/>
            <a:ext cx="9036496" cy="1190626"/>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400" dirty="0" smtClean="0">
                <a:latin typeface="Tahoma" charset="0"/>
                <a:cs typeface="Bitstream Vera Sans" charset="0"/>
              </a:rPr>
              <a:t>Comparing Formulae </a:t>
            </a:r>
            <a:r>
              <a:rPr lang="en-GB" sz="3400" dirty="0">
                <a:latin typeface="Tahoma" charset="0"/>
                <a:cs typeface="Bitstream Vera Sans" charset="0"/>
              </a:rPr>
              <a:t>using Truth Table</a:t>
            </a:r>
          </a:p>
        </p:txBody>
      </p:sp>
    </p:spTree>
    <p:extLst>
      <p:ext uri="{BB962C8B-B14F-4D97-AF65-F5344CB8AC3E}">
        <p14:creationId xmlns:p14="http://schemas.microsoft.com/office/powerpoint/2010/main" val="23076990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ChangeArrowheads="1"/>
          </p:cNvSpPr>
          <p:nvPr>
            <p:ph type="body" idx="4294967295"/>
          </p:nvPr>
        </p:nvSpPr>
        <p:spPr>
          <a:xfrm>
            <a:off x="533400" y="1371600"/>
            <a:ext cx="8077200" cy="685800"/>
          </a:xfrm>
        </p:spPr>
        <p:txBody>
          <a:bodyPr/>
          <a:lstStyle/>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latin typeface="Tahoma" charset="0"/>
                <a:cs typeface="Bitstream Vera Sans" charset="0"/>
              </a:rPr>
              <a:t>Use a truth table to check equivalence</a:t>
            </a:r>
          </a:p>
        </p:txBody>
      </p:sp>
      <p:sp>
        <p:nvSpPr>
          <p:cNvPr id="75780" name="Line 3"/>
          <p:cNvSpPr>
            <a:spLocks noChangeShapeType="1"/>
          </p:cNvSpPr>
          <p:nvPr/>
        </p:nvSpPr>
        <p:spPr bwMode="auto">
          <a:xfrm flipV="1">
            <a:off x="1066800" y="3599085"/>
            <a:ext cx="7315200" cy="1905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5781" name="Text Box 4"/>
          <p:cNvSpPr txBox="1">
            <a:spLocks noChangeArrowheads="1"/>
          </p:cNvSpPr>
          <p:nvPr/>
        </p:nvSpPr>
        <p:spPr bwMode="auto">
          <a:xfrm>
            <a:off x="1138238" y="3221260"/>
            <a:ext cx="7213600" cy="194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9pPr>
          </a:lstStyle>
          <a:p>
            <a:pPr eaLnBrk="1" hangingPunct="1">
              <a:buFont typeface="Courier New" charset="0"/>
              <a:buNone/>
            </a:pPr>
            <a:r>
              <a:rPr lang="en-GB" b="1">
                <a:solidFill>
                  <a:srgbClr val="40458C"/>
                </a:solidFill>
                <a:latin typeface="Courier New" charset="0"/>
              </a:rPr>
              <a:t>A   B   NOT(A . B)  (NOT A)  + (NOT B)</a:t>
            </a:r>
          </a:p>
          <a:p>
            <a:pPr eaLnBrk="1" hangingPunct="1">
              <a:buFont typeface="Courier New" charset="0"/>
              <a:buNone/>
            </a:pPr>
            <a:r>
              <a:rPr lang="en-GB" b="1">
                <a:solidFill>
                  <a:srgbClr val="40458C"/>
                </a:solidFill>
                <a:latin typeface="Courier New" charset="0"/>
              </a:rPr>
              <a:t>0   0    1    0        1     1    1</a:t>
            </a:r>
          </a:p>
          <a:p>
            <a:pPr eaLnBrk="1" hangingPunct="1">
              <a:buFont typeface="Courier New" charset="0"/>
              <a:buNone/>
            </a:pPr>
            <a:r>
              <a:rPr lang="en-GB" b="1">
                <a:solidFill>
                  <a:srgbClr val="40458C"/>
                </a:solidFill>
                <a:latin typeface="Courier New" charset="0"/>
              </a:rPr>
              <a:t>0   1    1    0        1     1    0</a:t>
            </a:r>
          </a:p>
          <a:p>
            <a:pPr eaLnBrk="1" hangingPunct="1">
              <a:buFont typeface="Courier New" charset="0"/>
              <a:buNone/>
            </a:pPr>
            <a:r>
              <a:rPr lang="en-GB" b="1">
                <a:solidFill>
                  <a:srgbClr val="40458C"/>
                </a:solidFill>
                <a:latin typeface="Courier New" charset="0"/>
              </a:rPr>
              <a:t>1   0    1    0        0     1    1</a:t>
            </a:r>
          </a:p>
          <a:p>
            <a:pPr eaLnBrk="1" hangingPunct="1">
              <a:buFont typeface="Courier New" charset="0"/>
              <a:buNone/>
            </a:pPr>
            <a:r>
              <a:rPr lang="en-GB" b="1">
                <a:solidFill>
                  <a:srgbClr val="40458C"/>
                </a:solidFill>
                <a:latin typeface="Courier New" charset="0"/>
              </a:rPr>
              <a:t>1   1    0    1        0     0    0</a:t>
            </a:r>
          </a:p>
        </p:txBody>
      </p:sp>
      <p:sp>
        <p:nvSpPr>
          <p:cNvPr id="75782" name="Line 5"/>
          <p:cNvSpPr>
            <a:spLocks noChangeShapeType="1"/>
          </p:cNvSpPr>
          <p:nvPr/>
        </p:nvSpPr>
        <p:spPr bwMode="auto">
          <a:xfrm>
            <a:off x="2438400" y="3310160"/>
            <a:ext cx="1588" cy="189230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5783" name="Line 6"/>
          <p:cNvSpPr>
            <a:spLocks noChangeShapeType="1"/>
          </p:cNvSpPr>
          <p:nvPr/>
        </p:nvSpPr>
        <p:spPr bwMode="auto">
          <a:xfrm>
            <a:off x="1676400" y="3310160"/>
            <a:ext cx="1588" cy="189230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5784" name="Line 7"/>
          <p:cNvSpPr>
            <a:spLocks noChangeShapeType="1"/>
          </p:cNvSpPr>
          <p:nvPr/>
        </p:nvSpPr>
        <p:spPr bwMode="auto">
          <a:xfrm>
            <a:off x="4648200" y="3297460"/>
            <a:ext cx="1588" cy="190500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5785" name="Rectangle 8"/>
          <p:cNvSpPr>
            <a:spLocks noChangeArrowheads="1"/>
          </p:cNvSpPr>
          <p:nvPr/>
        </p:nvSpPr>
        <p:spPr bwMode="auto">
          <a:xfrm>
            <a:off x="2743200" y="3678460"/>
            <a:ext cx="457200" cy="1447800"/>
          </a:xfrm>
          <a:prstGeom prst="rect">
            <a:avLst/>
          </a:prstGeom>
          <a:noFill/>
          <a:ln w="2556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75786" name="Rectangle 9"/>
          <p:cNvSpPr>
            <a:spLocks noChangeArrowheads="1"/>
          </p:cNvSpPr>
          <p:nvPr/>
        </p:nvSpPr>
        <p:spPr bwMode="auto">
          <a:xfrm>
            <a:off x="6400800" y="3678460"/>
            <a:ext cx="457200" cy="1447800"/>
          </a:xfrm>
          <a:prstGeom prst="rect">
            <a:avLst/>
          </a:prstGeom>
          <a:noFill/>
          <a:ln w="2556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75787" name="Line 10"/>
          <p:cNvSpPr>
            <a:spLocks noChangeShapeType="1"/>
          </p:cNvSpPr>
          <p:nvPr/>
        </p:nvSpPr>
        <p:spPr bwMode="auto">
          <a:xfrm>
            <a:off x="2971800" y="5659660"/>
            <a:ext cx="3657600" cy="1588"/>
          </a:xfrm>
          <a:prstGeom prst="line">
            <a:avLst/>
          </a:prstGeom>
          <a:noFill/>
          <a:ln w="25560">
            <a:solidFill>
              <a:srgbClr val="FF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5788" name="Line 11"/>
          <p:cNvSpPr>
            <a:spLocks noChangeShapeType="1"/>
          </p:cNvSpPr>
          <p:nvPr/>
        </p:nvSpPr>
        <p:spPr bwMode="auto">
          <a:xfrm>
            <a:off x="6629400" y="5126260"/>
            <a:ext cx="1588" cy="533400"/>
          </a:xfrm>
          <a:prstGeom prst="line">
            <a:avLst/>
          </a:prstGeom>
          <a:noFill/>
          <a:ln w="25560">
            <a:solidFill>
              <a:srgbClr val="FF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5789" name="Line 12"/>
          <p:cNvSpPr>
            <a:spLocks noChangeShapeType="1"/>
          </p:cNvSpPr>
          <p:nvPr/>
        </p:nvSpPr>
        <p:spPr bwMode="auto">
          <a:xfrm>
            <a:off x="2971800" y="5126260"/>
            <a:ext cx="1588" cy="533400"/>
          </a:xfrm>
          <a:prstGeom prst="line">
            <a:avLst/>
          </a:prstGeom>
          <a:noFill/>
          <a:ln w="25560">
            <a:solidFill>
              <a:srgbClr val="FF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5790" name="Text Box 13"/>
          <p:cNvSpPr txBox="1">
            <a:spLocks noChangeArrowheads="1"/>
          </p:cNvSpPr>
          <p:nvPr/>
        </p:nvSpPr>
        <p:spPr bwMode="auto">
          <a:xfrm>
            <a:off x="984002" y="2132856"/>
            <a:ext cx="3155950" cy="520700"/>
          </a:xfrm>
          <a:prstGeom prst="rect">
            <a:avLst/>
          </a:prstGeom>
          <a:noFill/>
          <a:ln w="2556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9pPr>
          </a:lstStyle>
          <a:p>
            <a:pPr eaLnBrk="1" hangingPunct="1">
              <a:buFont typeface="Tahoma" charset="0"/>
              <a:buNone/>
            </a:pPr>
            <a:r>
              <a:rPr lang="en-GB" sz="2800">
                <a:solidFill>
                  <a:srgbClr val="40458C"/>
                </a:solidFill>
                <a:latin typeface="Tahoma" charset="0"/>
              </a:rPr>
              <a:t>( A . B ) = A + B </a:t>
            </a:r>
          </a:p>
        </p:txBody>
      </p:sp>
      <p:sp>
        <p:nvSpPr>
          <p:cNvPr id="75791" name="Line 14"/>
          <p:cNvSpPr>
            <a:spLocks noChangeShapeType="1"/>
          </p:cNvSpPr>
          <p:nvPr/>
        </p:nvSpPr>
        <p:spPr bwMode="auto">
          <a:xfrm>
            <a:off x="1242764" y="2209056"/>
            <a:ext cx="10033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5792" name="Line 15"/>
          <p:cNvSpPr>
            <a:spLocks noChangeShapeType="1"/>
          </p:cNvSpPr>
          <p:nvPr/>
        </p:nvSpPr>
        <p:spPr bwMode="auto">
          <a:xfrm>
            <a:off x="2842964" y="2209056"/>
            <a:ext cx="2286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5793" name="Line 16"/>
          <p:cNvSpPr>
            <a:spLocks noChangeShapeType="1"/>
          </p:cNvSpPr>
          <p:nvPr/>
        </p:nvSpPr>
        <p:spPr bwMode="auto">
          <a:xfrm>
            <a:off x="3528764" y="2209056"/>
            <a:ext cx="2286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18" name="Rectangle 1"/>
          <p:cNvSpPr>
            <a:spLocks noGrp="1" noChangeArrowheads="1"/>
          </p:cNvSpPr>
          <p:nvPr>
            <p:ph type="title" idx="4294967295"/>
          </p:nvPr>
        </p:nvSpPr>
        <p:spPr>
          <a:xfrm>
            <a:off x="288032" y="-1588"/>
            <a:ext cx="9036496" cy="1190626"/>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400" dirty="0" smtClean="0">
                <a:latin typeface="Tahoma" charset="0"/>
                <a:cs typeface="Bitstream Vera Sans" charset="0"/>
              </a:rPr>
              <a:t>Comparing Formulae </a:t>
            </a:r>
            <a:r>
              <a:rPr lang="en-GB" sz="3400" dirty="0">
                <a:latin typeface="Tahoma" charset="0"/>
                <a:cs typeface="Bitstream Vera Sans" charset="0"/>
              </a:rPr>
              <a:t>using Truth Table</a:t>
            </a:r>
          </a:p>
        </p:txBody>
      </p:sp>
    </p:spTree>
    <p:extLst>
      <p:ext uri="{BB962C8B-B14F-4D97-AF65-F5344CB8AC3E}">
        <p14:creationId xmlns:p14="http://schemas.microsoft.com/office/powerpoint/2010/main" val="387562781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QUIZ: Are these the same?</a:t>
            </a:r>
            <a:endParaRPr lang="en-GB" dirty="0"/>
          </a:p>
        </p:txBody>
      </p:sp>
      <p:sp>
        <p:nvSpPr>
          <p:cNvPr id="6" name="Rectangle 5"/>
          <p:cNvSpPr/>
          <p:nvPr/>
        </p:nvSpPr>
        <p:spPr>
          <a:xfrm>
            <a:off x="395536" y="1340768"/>
            <a:ext cx="7098687" cy="181588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800" dirty="0" smtClean="0">
                <a:latin typeface="Courier"/>
                <a:cs typeface="Courier"/>
              </a:rPr>
              <a:t>if age &gt;= 20 and age &lt;= 25:</a:t>
            </a:r>
          </a:p>
          <a:p>
            <a:r>
              <a:rPr lang="en-GB" sz="2800" dirty="0">
                <a:latin typeface="Courier"/>
                <a:cs typeface="Courier"/>
              </a:rPr>
              <a:t> </a:t>
            </a:r>
            <a:r>
              <a:rPr lang="en-GB" sz="2800" dirty="0" smtClean="0">
                <a:latin typeface="Courier"/>
                <a:cs typeface="Courier"/>
              </a:rPr>
              <a:t>  print("Great age")</a:t>
            </a:r>
          </a:p>
          <a:p>
            <a:r>
              <a:rPr lang="en-GB" sz="2800" dirty="0" smtClean="0">
                <a:latin typeface="Courier"/>
                <a:cs typeface="Courier"/>
              </a:rPr>
              <a:t>else:</a:t>
            </a:r>
          </a:p>
          <a:p>
            <a:r>
              <a:rPr lang="en-GB" sz="2800" dirty="0">
                <a:latin typeface="Courier"/>
                <a:cs typeface="Courier"/>
              </a:rPr>
              <a:t> </a:t>
            </a:r>
            <a:r>
              <a:rPr lang="en-GB" sz="2800" dirty="0" smtClean="0">
                <a:latin typeface="Courier"/>
                <a:cs typeface="Courier"/>
              </a:rPr>
              <a:t>  print</a:t>
            </a:r>
            <a:r>
              <a:rPr lang="en-GB" sz="2800" dirty="0">
                <a:latin typeface="Courier"/>
                <a:cs typeface="Courier"/>
              </a:rPr>
              <a:t>(</a:t>
            </a:r>
            <a:r>
              <a:rPr lang="en-GB" sz="2800" dirty="0" smtClean="0">
                <a:latin typeface="Courier"/>
                <a:cs typeface="Courier"/>
              </a:rPr>
              <a:t>"Not so good! "</a:t>
            </a:r>
            <a:r>
              <a:rPr lang="en-GB" sz="2800" dirty="0">
                <a:latin typeface="Courier"/>
                <a:cs typeface="Courier"/>
              </a:rPr>
              <a:t>)</a:t>
            </a:r>
          </a:p>
        </p:txBody>
      </p:sp>
      <p:sp>
        <p:nvSpPr>
          <p:cNvPr id="16" name="Rectangle 15"/>
          <p:cNvSpPr/>
          <p:nvPr/>
        </p:nvSpPr>
        <p:spPr>
          <a:xfrm>
            <a:off x="2267744" y="3560816"/>
            <a:ext cx="6450615" cy="181588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sz="2800" dirty="0" smtClean="0">
                <a:latin typeface="Courier"/>
                <a:cs typeface="Courier"/>
              </a:rPr>
              <a:t>if age &lt; 20 or age &gt; 25:</a:t>
            </a:r>
          </a:p>
          <a:p>
            <a:r>
              <a:rPr lang="en-GB" sz="2800" dirty="0" smtClean="0">
                <a:latin typeface="Courier"/>
                <a:cs typeface="Courier"/>
              </a:rPr>
              <a:t>   </a:t>
            </a:r>
            <a:r>
              <a:rPr lang="en-GB" sz="2800" dirty="0">
                <a:latin typeface="Courier"/>
                <a:cs typeface="Courier"/>
              </a:rPr>
              <a:t>print("Not so good!"</a:t>
            </a:r>
            <a:r>
              <a:rPr lang="en-GB" sz="2800" dirty="0" smtClean="0">
                <a:latin typeface="Courier"/>
                <a:cs typeface="Courier"/>
              </a:rPr>
              <a:t>)</a:t>
            </a:r>
          </a:p>
          <a:p>
            <a:r>
              <a:rPr lang="en-GB" sz="2800" dirty="0" smtClean="0">
                <a:latin typeface="Courier"/>
                <a:cs typeface="Courier"/>
              </a:rPr>
              <a:t>else:</a:t>
            </a:r>
          </a:p>
          <a:p>
            <a:r>
              <a:rPr lang="en-GB" sz="2800" dirty="0">
                <a:latin typeface="Courier"/>
                <a:cs typeface="Courier"/>
              </a:rPr>
              <a:t> </a:t>
            </a:r>
            <a:r>
              <a:rPr lang="en-GB" sz="2800" dirty="0" smtClean="0">
                <a:latin typeface="Courier"/>
                <a:cs typeface="Courier"/>
              </a:rPr>
              <a:t>  print</a:t>
            </a:r>
            <a:r>
              <a:rPr lang="en-GB" sz="2800" dirty="0">
                <a:latin typeface="Courier"/>
                <a:cs typeface="Courier"/>
              </a:rPr>
              <a:t>(</a:t>
            </a:r>
            <a:r>
              <a:rPr lang="en-GB" sz="2800" dirty="0" smtClean="0">
                <a:latin typeface="Courier"/>
                <a:cs typeface="Courier"/>
              </a:rPr>
              <a:t>"Great age"</a:t>
            </a:r>
            <a:r>
              <a:rPr lang="en-GB" sz="2800" dirty="0">
                <a:latin typeface="Courier"/>
                <a:cs typeface="Courier"/>
              </a:rPr>
              <a:t>)</a:t>
            </a:r>
          </a:p>
        </p:txBody>
      </p:sp>
    </p:spTree>
    <p:extLst>
      <p:ext uri="{BB962C8B-B14F-4D97-AF65-F5344CB8AC3E}">
        <p14:creationId xmlns:p14="http://schemas.microsoft.com/office/powerpoint/2010/main" val="419570851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7827" name="Rectangle 2"/>
          <p:cNvSpPr>
            <a:spLocks noGrp="1" noChangeArrowheads="1"/>
          </p:cNvSpPr>
          <p:nvPr>
            <p:ph type="body" idx="4294967295"/>
          </p:nvPr>
        </p:nvSpPr>
        <p:spPr>
          <a:xfrm>
            <a:off x="533400" y="1371600"/>
            <a:ext cx="8077200" cy="685800"/>
          </a:xfrm>
        </p:spPr>
        <p:txBody>
          <a:bodyPr/>
          <a:lstStyle/>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latin typeface="Tahoma" charset="0"/>
                <a:cs typeface="Bitstream Vera Sans" charset="0"/>
              </a:rPr>
              <a:t>QUIZ: use a truth table to check</a:t>
            </a:r>
          </a:p>
        </p:txBody>
      </p:sp>
      <p:sp>
        <p:nvSpPr>
          <p:cNvPr id="77828" name="Line 3"/>
          <p:cNvSpPr>
            <a:spLocks noChangeShapeType="1"/>
          </p:cNvSpPr>
          <p:nvPr/>
        </p:nvSpPr>
        <p:spPr bwMode="auto">
          <a:xfrm flipV="1">
            <a:off x="1066800" y="3810000"/>
            <a:ext cx="7315200" cy="1905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7829" name="Text Box 4"/>
          <p:cNvSpPr txBox="1">
            <a:spLocks noChangeArrowheads="1"/>
          </p:cNvSpPr>
          <p:nvPr/>
        </p:nvSpPr>
        <p:spPr bwMode="auto">
          <a:xfrm>
            <a:off x="1143000" y="3352800"/>
            <a:ext cx="7213600" cy="194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9pPr>
          </a:lstStyle>
          <a:p>
            <a:pPr eaLnBrk="1" hangingPunct="1">
              <a:buFont typeface="Courier New" charset="0"/>
              <a:buNone/>
            </a:pPr>
            <a:r>
              <a:rPr lang="en-GB" b="1">
                <a:solidFill>
                  <a:srgbClr val="40458C"/>
                </a:solidFill>
                <a:latin typeface="Courier New" charset="0"/>
              </a:rPr>
              <a:t>A   B   NOT(A + B)  (NOT A) . (NOT B)</a:t>
            </a:r>
          </a:p>
          <a:p>
            <a:pPr eaLnBrk="1" hangingPunct="1">
              <a:buFont typeface="Courier New" charset="0"/>
              <a:buNone/>
            </a:pPr>
            <a:r>
              <a:rPr lang="en-GB" b="1">
                <a:solidFill>
                  <a:srgbClr val="40458C"/>
                </a:solidFill>
                <a:latin typeface="Courier New" charset="0"/>
              </a:rPr>
              <a:t>0   0</a:t>
            </a:r>
          </a:p>
          <a:p>
            <a:pPr eaLnBrk="1" hangingPunct="1">
              <a:buFont typeface="Courier New" charset="0"/>
              <a:buNone/>
            </a:pPr>
            <a:r>
              <a:rPr lang="en-GB" b="1">
                <a:solidFill>
                  <a:srgbClr val="40458C"/>
                </a:solidFill>
                <a:latin typeface="Courier New" charset="0"/>
              </a:rPr>
              <a:t>0   1</a:t>
            </a:r>
          </a:p>
          <a:p>
            <a:pPr eaLnBrk="1" hangingPunct="1">
              <a:buFont typeface="Courier New" charset="0"/>
              <a:buNone/>
            </a:pPr>
            <a:r>
              <a:rPr lang="en-GB" b="1">
                <a:solidFill>
                  <a:srgbClr val="40458C"/>
                </a:solidFill>
                <a:latin typeface="Courier New" charset="0"/>
              </a:rPr>
              <a:t>1   0</a:t>
            </a:r>
          </a:p>
          <a:p>
            <a:pPr eaLnBrk="1" hangingPunct="1">
              <a:buFont typeface="Courier New" charset="0"/>
              <a:buNone/>
            </a:pPr>
            <a:r>
              <a:rPr lang="en-GB" b="1">
                <a:solidFill>
                  <a:srgbClr val="40458C"/>
                </a:solidFill>
                <a:latin typeface="Courier New" charset="0"/>
              </a:rPr>
              <a:t>1   1</a:t>
            </a:r>
          </a:p>
        </p:txBody>
      </p:sp>
      <p:sp>
        <p:nvSpPr>
          <p:cNvPr id="77830" name="Line 5"/>
          <p:cNvSpPr>
            <a:spLocks noChangeShapeType="1"/>
          </p:cNvSpPr>
          <p:nvPr/>
        </p:nvSpPr>
        <p:spPr bwMode="auto">
          <a:xfrm>
            <a:off x="2441575" y="3365500"/>
            <a:ext cx="1588" cy="189230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7831" name="Line 6"/>
          <p:cNvSpPr>
            <a:spLocks noChangeShapeType="1"/>
          </p:cNvSpPr>
          <p:nvPr/>
        </p:nvSpPr>
        <p:spPr bwMode="auto">
          <a:xfrm>
            <a:off x="1681163" y="3365500"/>
            <a:ext cx="1587" cy="189230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7832" name="Line 7"/>
          <p:cNvSpPr>
            <a:spLocks noChangeShapeType="1"/>
          </p:cNvSpPr>
          <p:nvPr/>
        </p:nvSpPr>
        <p:spPr bwMode="auto">
          <a:xfrm>
            <a:off x="4652963" y="3352800"/>
            <a:ext cx="1587" cy="1905000"/>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7833" name="Text Box 8"/>
          <p:cNvSpPr txBox="1">
            <a:spLocks noChangeArrowheads="1"/>
          </p:cNvSpPr>
          <p:nvPr/>
        </p:nvSpPr>
        <p:spPr bwMode="auto">
          <a:xfrm>
            <a:off x="2978150" y="2286000"/>
            <a:ext cx="31559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9pPr>
          </a:lstStyle>
          <a:p>
            <a:pPr eaLnBrk="1" hangingPunct="1">
              <a:buFont typeface="Tahoma" charset="0"/>
              <a:buNone/>
            </a:pPr>
            <a:r>
              <a:rPr lang="en-GB" sz="2800">
                <a:solidFill>
                  <a:srgbClr val="40458C"/>
                </a:solidFill>
                <a:latin typeface="Tahoma" charset="0"/>
              </a:rPr>
              <a:t>( A + B ) = A . B </a:t>
            </a:r>
          </a:p>
        </p:txBody>
      </p:sp>
      <p:sp>
        <p:nvSpPr>
          <p:cNvPr id="77834" name="Line 9"/>
          <p:cNvSpPr>
            <a:spLocks noChangeShapeType="1"/>
          </p:cNvSpPr>
          <p:nvPr/>
        </p:nvSpPr>
        <p:spPr bwMode="auto">
          <a:xfrm>
            <a:off x="3200400" y="2330450"/>
            <a:ext cx="1165225"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7835" name="Line 10"/>
          <p:cNvSpPr>
            <a:spLocks noChangeShapeType="1"/>
          </p:cNvSpPr>
          <p:nvPr/>
        </p:nvSpPr>
        <p:spPr bwMode="auto">
          <a:xfrm>
            <a:off x="4937125" y="2330450"/>
            <a:ext cx="2286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77836" name="Line 11"/>
          <p:cNvSpPr>
            <a:spLocks noChangeShapeType="1"/>
          </p:cNvSpPr>
          <p:nvPr/>
        </p:nvSpPr>
        <p:spPr bwMode="auto">
          <a:xfrm>
            <a:off x="5486400" y="2330450"/>
            <a:ext cx="2286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13" name="Rectangle 1"/>
          <p:cNvSpPr>
            <a:spLocks noGrp="1" noChangeArrowheads="1"/>
          </p:cNvSpPr>
          <p:nvPr>
            <p:ph type="title" idx="4294967295"/>
          </p:nvPr>
        </p:nvSpPr>
        <p:spPr>
          <a:xfrm>
            <a:off x="288032" y="-1588"/>
            <a:ext cx="9036496" cy="1190626"/>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400" dirty="0" smtClean="0">
                <a:latin typeface="Tahoma" charset="0"/>
                <a:cs typeface="Bitstream Vera Sans" charset="0"/>
              </a:rPr>
              <a:t>Comparing Formulae </a:t>
            </a:r>
            <a:r>
              <a:rPr lang="en-GB" sz="3400" dirty="0">
                <a:latin typeface="Tahoma" charset="0"/>
                <a:cs typeface="Bitstream Vera Sans" charset="0"/>
              </a:rPr>
              <a:t>using Truth Table</a:t>
            </a:r>
          </a:p>
        </p:txBody>
      </p:sp>
    </p:spTree>
    <p:extLst>
      <p:ext uri="{BB962C8B-B14F-4D97-AF65-F5344CB8AC3E}">
        <p14:creationId xmlns:p14="http://schemas.microsoft.com/office/powerpoint/2010/main" val="90393715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atin typeface="Tahoma" charset="0"/>
                <a:cs typeface="Bitstream Vera Sans" charset="0"/>
              </a:rPr>
              <a:t>Rules of Boolean Algebra</a:t>
            </a:r>
          </a:p>
        </p:txBody>
      </p:sp>
      <p:sp>
        <p:nvSpPr>
          <p:cNvPr id="2" name="Text Placeholder 1"/>
          <p:cNvSpPr>
            <a:spLocks noGrp="1"/>
          </p:cNvSpPr>
          <p:nvPr>
            <p:ph type="body" idx="1"/>
          </p:nvPr>
        </p:nvSpPr>
        <p:spPr/>
        <p:txBody>
          <a:bodyPr/>
          <a:lstStyle/>
          <a:p>
            <a:endParaRPr lang="en-GB"/>
          </a:p>
        </p:txBody>
      </p:sp>
    </p:spTree>
    <p:extLst>
      <p:ext uri="{BB962C8B-B14F-4D97-AF65-F5344CB8AC3E}">
        <p14:creationId xmlns:p14="http://schemas.microsoft.com/office/powerpoint/2010/main" val="259623860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
          <p:cNvSpPr>
            <a:spLocks noGrp="1" noChangeArrowheads="1"/>
          </p:cNvSpPr>
          <p:nvPr>
            <p:ph type="title" idx="4294967295"/>
          </p:nvPr>
        </p:nvSpPr>
        <p:spPr>
          <a:xfrm>
            <a:off x="609600" y="287338"/>
            <a:ext cx="7772400" cy="703262"/>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a:latin typeface="Tahoma" charset="0"/>
                <a:cs typeface="Bitstream Vera Sans" charset="0"/>
              </a:rPr>
              <a:t>Boolean Algebra </a:t>
            </a:r>
            <a:r>
              <a:rPr lang="en-GB" dirty="0" smtClean="0">
                <a:latin typeface="Tahoma" charset="0"/>
                <a:cs typeface="Bitstream Vera Sans" charset="0"/>
              </a:rPr>
              <a:t>Rules </a:t>
            </a:r>
            <a:endParaRPr lang="en-GB" dirty="0">
              <a:latin typeface="Tahoma" charset="0"/>
              <a:cs typeface="Bitstream Vera Sans" charset="0"/>
            </a:endParaRPr>
          </a:p>
        </p:txBody>
      </p:sp>
      <p:sp>
        <p:nvSpPr>
          <p:cNvPr id="83971" name="Rectangle 2"/>
          <p:cNvSpPr>
            <a:spLocks noGrp="1" noChangeArrowheads="1"/>
          </p:cNvSpPr>
          <p:nvPr>
            <p:ph type="body" idx="4294967295"/>
          </p:nvPr>
        </p:nvSpPr>
        <p:spPr>
          <a:xfrm>
            <a:off x="533400" y="1371600"/>
            <a:ext cx="8077200" cy="3276600"/>
          </a:xfrm>
        </p:spPr>
        <p:txBody>
          <a:bodyPr/>
          <a:lstStyle/>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latin typeface="Tahoma" charset="0"/>
                <a:cs typeface="Bitstream Vera Sans" charset="0"/>
              </a:rPr>
              <a:t>Rules for NOT</a:t>
            </a:r>
          </a:p>
          <a:p>
            <a:pPr eaLnBrk="1" hangingPunct="1">
              <a:buFont typeface="Wingdings"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a:latin typeface="Tahoma" charset="0"/>
              <a:cs typeface="Bitstream Vera Sans" charset="0"/>
            </a:endParaRPr>
          </a:p>
          <a:p>
            <a:pPr eaLnBrk="1" hangingPunct="1">
              <a:buFont typeface="Wingdings"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a:latin typeface="Tahoma" charset="0"/>
              <a:cs typeface="Bitstream Vera Sans" charset="0"/>
            </a:endParaRPr>
          </a:p>
          <a:p>
            <a:pPr eaLnBrk="1" hangingPunct="1">
              <a:buFont typeface="Wingdings"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a:latin typeface="Tahoma" charset="0"/>
              <a:cs typeface="Bitstream Vera Sans" charset="0"/>
            </a:endParaRPr>
          </a:p>
          <a:p>
            <a:pPr eaLnBrk="1" hangingPunct="1">
              <a:buFont typeface="Wingdings"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a:latin typeface="Tahoma" charset="0"/>
              <a:cs typeface="Bitstream Vera Sans" charset="0"/>
            </a:endParaRP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latin typeface="Tahoma" charset="0"/>
                <a:cs typeface="Bitstream Vera Sans" charset="0"/>
              </a:rPr>
              <a:t>Associative rules</a:t>
            </a:r>
          </a:p>
        </p:txBody>
      </p:sp>
      <p:sp>
        <p:nvSpPr>
          <p:cNvPr id="83972" name="Rectangle 3"/>
          <p:cNvSpPr>
            <a:spLocks noChangeArrowheads="1"/>
          </p:cNvSpPr>
          <p:nvPr/>
        </p:nvSpPr>
        <p:spPr bwMode="auto">
          <a:xfrm>
            <a:off x="1547664" y="1974850"/>
            <a:ext cx="5843736" cy="1272272"/>
          </a:xfrm>
          <a:prstGeom prst="rect">
            <a:avLst/>
          </a:prstGeom>
          <a:noFill/>
          <a:ln w="25560">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wrap="square" lIns="90000" tIns="46800" rIns="90000" bIns="46800">
            <a:spAutoFit/>
          </a:bodyPr>
          <a:lstStyle/>
          <a:p>
            <a:pPr algn="ctr">
              <a:lnSpc>
                <a:spcPct val="140000"/>
              </a:lnSpc>
              <a:buClr>
                <a:srgbClr val="6F89F7"/>
              </a:buClr>
              <a:buSzPct val="110000"/>
              <a:buFont typeface="Wingdings"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pPr>
            <a:r>
              <a:rPr lang="en-GB" sz="2800" dirty="0">
                <a:solidFill>
                  <a:srgbClr val="40458C"/>
                </a:solidFill>
                <a:latin typeface="Tahoma" charset="0"/>
              </a:rPr>
              <a:t> </a:t>
            </a:r>
            <a:r>
              <a:rPr lang="en-GB" sz="2800" dirty="0" smtClean="0">
                <a:solidFill>
                  <a:srgbClr val="40458C"/>
                </a:solidFill>
                <a:latin typeface="Tahoma" charset="0"/>
              </a:rPr>
              <a:t>A . A </a:t>
            </a:r>
            <a:r>
              <a:rPr lang="en-GB" sz="2800" dirty="0">
                <a:solidFill>
                  <a:srgbClr val="40458C"/>
                </a:solidFill>
                <a:latin typeface="Tahoma" charset="0"/>
              </a:rPr>
              <a:t>= 0 		</a:t>
            </a:r>
            <a:r>
              <a:rPr lang="en-GB" sz="2800" i="1" dirty="0">
                <a:solidFill>
                  <a:srgbClr val="40458C"/>
                </a:solidFill>
                <a:latin typeface="Tahoma" charset="0"/>
              </a:rPr>
              <a:t>never A and not A</a:t>
            </a:r>
          </a:p>
          <a:p>
            <a:pPr algn="ctr">
              <a:lnSpc>
                <a:spcPct val="140000"/>
              </a:lnSpc>
              <a:buClr>
                <a:srgbClr val="6F89F7"/>
              </a:buClr>
              <a:buSzPct val="110000"/>
              <a:buFont typeface="Wingdings"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pPr>
            <a:r>
              <a:rPr lang="en-GB" sz="2800" dirty="0">
                <a:solidFill>
                  <a:srgbClr val="40458C"/>
                </a:solidFill>
                <a:latin typeface="Tahoma" charset="0"/>
              </a:rPr>
              <a:t> A+A = 1		</a:t>
            </a:r>
            <a:r>
              <a:rPr lang="en-GB" sz="2800" i="1" dirty="0">
                <a:solidFill>
                  <a:srgbClr val="40458C"/>
                </a:solidFill>
                <a:latin typeface="Tahoma" charset="0"/>
              </a:rPr>
              <a:t>always A or not A</a:t>
            </a:r>
          </a:p>
        </p:txBody>
      </p:sp>
      <p:sp>
        <p:nvSpPr>
          <p:cNvPr id="83973" name="Line 4"/>
          <p:cNvSpPr>
            <a:spLocks noChangeShapeType="1"/>
          </p:cNvSpPr>
          <p:nvPr/>
        </p:nvSpPr>
        <p:spPr bwMode="auto">
          <a:xfrm>
            <a:off x="2327176" y="2133600"/>
            <a:ext cx="2286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83974" name="Line 5"/>
          <p:cNvSpPr>
            <a:spLocks noChangeShapeType="1"/>
          </p:cNvSpPr>
          <p:nvPr/>
        </p:nvSpPr>
        <p:spPr bwMode="auto">
          <a:xfrm>
            <a:off x="2327176" y="2707332"/>
            <a:ext cx="2286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83975" name="Rectangle 6"/>
          <p:cNvSpPr>
            <a:spLocks noChangeArrowheads="1"/>
          </p:cNvSpPr>
          <p:nvPr/>
        </p:nvSpPr>
        <p:spPr bwMode="auto">
          <a:xfrm>
            <a:off x="1547664" y="4575175"/>
            <a:ext cx="6834336" cy="1272272"/>
          </a:xfrm>
          <a:prstGeom prst="rect">
            <a:avLst/>
          </a:prstGeom>
          <a:noFill/>
          <a:ln w="25560">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wrap="square" lIns="162000" tIns="46800" rIns="162000" bIns="46800">
            <a:spAutoFit/>
          </a:bodyPr>
          <a:lstStyle/>
          <a:p>
            <a:pPr>
              <a:lnSpc>
                <a:spcPct val="140000"/>
              </a:lnSpc>
              <a:buClr>
                <a:srgbClr val="6F89F7"/>
              </a:buClr>
              <a:buSzPct val="110000"/>
              <a:buFont typeface="Wingdings"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pPr>
            <a:r>
              <a:rPr lang="en-GB" sz="2800" dirty="0" smtClean="0">
                <a:solidFill>
                  <a:srgbClr val="40458C"/>
                </a:solidFill>
                <a:latin typeface="Tahoma" charset="0"/>
              </a:rPr>
              <a:t>A.(B.C</a:t>
            </a:r>
            <a:r>
              <a:rPr lang="en-GB" sz="2800" dirty="0">
                <a:solidFill>
                  <a:srgbClr val="40458C"/>
                </a:solidFill>
                <a:latin typeface="Tahoma" charset="0"/>
              </a:rPr>
              <a:t>) = (</a:t>
            </a:r>
            <a:r>
              <a:rPr lang="en-GB" sz="2800" dirty="0" smtClean="0">
                <a:solidFill>
                  <a:srgbClr val="40458C"/>
                </a:solidFill>
                <a:latin typeface="Tahoma" charset="0"/>
              </a:rPr>
              <a:t>A.B).C </a:t>
            </a:r>
            <a:r>
              <a:rPr lang="en-GB" sz="2800" dirty="0">
                <a:solidFill>
                  <a:srgbClr val="40458C"/>
                </a:solidFill>
                <a:latin typeface="Tahoma" charset="0"/>
              </a:rPr>
              <a:t>	</a:t>
            </a:r>
            <a:r>
              <a:rPr lang="en-GB" sz="2800" dirty="0" smtClean="0">
                <a:solidFill>
                  <a:srgbClr val="40458C"/>
                </a:solidFill>
                <a:latin typeface="Tahoma" charset="0"/>
              </a:rPr>
              <a:t>  </a:t>
            </a:r>
            <a:r>
              <a:rPr lang="en-GB" sz="2800" i="1" dirty="0" smtClean="0">
                <a:solidFill>
                  <a:srgbClr val="40458C"/>
                </a:solidFill>
                <a:latin typeface="Tahoma" charset="0"/>
              </a:rPr>
              <a:t>and </a:t>
            </a:r>
            <a:r>
              <a:rPr lang="en-GB" sz="2800" i="1" dirty="0">
                <a:solidFill>
                  <a:srgbClr val="40458C"/>
                </a:solidFill>
                <a:latin typeface="Tahoma" charset="0"/>
              </a:rPr>
              <a:t>associative</a:t>
            </a:r>
          </a:p>
          <a:p>
            <a:pPr>
              <a:lnSpc>
                <a:spcPct val="140000"/>
              </a:lnSpc>
              <a:buClr>
                <a:srgbClr val="6F89F7"/>
              </a:buClr>
              <a:buSzPct val="110000"/>
              <a:buFont typeface="Wingdings"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515600" algn="l"/>
              </a:tabLst>
            </a:pPr>
            <a:r>
              <a:rPr lang="en-GB" sz="2800" dirty="0">
                <a:solidFill>
                  <a:srgbClr val="40458C"/>
                </a:solidFill>
                <a:latin typeface="Tahoma" charset="0"/>
              </a:rPr>
              <a:t>A+(B+C) = (A+B)+C	</a:t>
            </a:r>
            <a:r>
              <a:rPr lang="en-GB" sz="2800" dirty="0" smtClean="0">
                <a:solidFill>
                  <a:srgbClr val="40458C"/>
                </a:solidFill>
                <a:latin typeface="Tahoma" charset="0"/>
              </a:rPr>
              <a:t>  </a:t>
            </a:r>
            <a:r>
              <a:rPr lang="en-GB" sz="2800" i="1" dirty="0" smtClean="0">
                <a:solidFill>
                  <a:srgbClr val="40458C"/>
                </a:solidFill>
                <a:latin typeface="Tahoma" charset="0"/>
              </a:rPr>
              <a:t>or </a:t>
            </a:r>
            <a:r>
              <a:rPr lang="en-GB" sz="2800" i="1" dirty="0">
                <a:solidFill>
                  <a:srgbClr val="40458C"/>
                </a:solidFill>
                <a:latin typeface="Tahoma" charset="0"/>
              </a:rPr>
              <a:t>associative</a:t>
            </a:r>
          </a:p>
        </p:txBody>
      </p:sp>
    </p:spTree>
    <p:extLst>
      <p:ext uri="{BB962C8B-B14F-4D97-AF65-F5344CB8AC3E}">
        <p14:creationId xmlns:p14="http://schemas.microsoft.com/office/powerpoint/2010/main" val="6221464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
          <p:cNvSpPr>
            <a:spLocks noGrp="1" noChangeArrowheads="1"/>
          </p:cNvSpPr>
          <p:nvPr>
            <p:ph type="title" idx="4294967295"/>
          </p:nvPr>
        </p:nvSpPr>
        <p:spPr>
          <a:xfrm>
            <a:off x="609600" y="287338"/>
            <a:ext cx="7772400" cy="703262"/>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a:latin typeface="Tahoma" charset="0"/>
                <a:cs typeface="Bitstream Vera Sans" charset="0"/>
              </a:rPr>
              <a:t>De-Morgan</a:t>
            </a:r>
            <a:r>
              <a:rPr lang="ja-JP" altLang="en-GB" dirty="0">
                <a:latin typeface="Tahoma" charset="0"/>
                <a:cs typeface="Bitstream Vera Sans" charset="0"/>
              </a:rPr>
              <a:t>’</a:t>
            </a:r>
            <a:r>
              <a:rPr lang="en-GB" dirty="0">
                <a:latin typeface="Tahoma" charset="0"/>
                <a:cs typeface="Bitstream Vera Sans" charset="0"/>
              </a:rPr>
              <a:t>s </a:t>
            </a:r>
            <a:r>
              <a:rPr lang="en-GB" dirty="0" smtClean="0">
                <a:latin typeface="Tahoma" charset="0"/>
                <a:cs typeface="Bitstream Vera Sans" charset="0"/>
              </a:rPr>
              <a:t>Laws</a:t>
            </a:r>
            <a:endParaRPr lang="en-GB" dirty="0">
              <a:latin typeface="Tahoma" charset="0"/>
              <a:cs typeface="Bitstream Vera Sans" charset="0"/>
            </a:endParaRPr>
          </a:p>
        </p:txBody>
      </p:sp>
      <p:sp>
        <p:nvSpPr>
          <p:cNvPr id="69635" name="Rectangle 2"/>
          <p:cNvSpPr>
            <a:spLocks noGrp="1" noChangeArrowheads="1"/>
          </p:cNvSpPr>
          <p:nvPr>
            <p:ph type="body" idx="4294967295"/>
          </p:nvPr>
        </p:nvSpPr>
        <p:spPr>
          <a:xfrm>
            <a:off x="533400" y="1371600"/>
            <a:ext cx="8077200" cy="947738"/>
          </a:xfrm>
        </p:spPr>
        <p:txBody>
          <a:bodyPr/>
          <a:lstStyle/>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latin typeface="Tahoma" charset="0"/>
                <a:cs typeface="Bitstream Vera Sans" charset="0"/>
              </a:rPr>
              <a:t>Important law for exchanging AND with OR</a:t>
            </a:r>
          </a:p>
        </p:txBody>
      </p:sp>
      <p:sp>
        <p:nvSpPr>
          <p:cNvPr id="69636" name="Text Box 3"/>
          <p:cNvSpPr txBox="1">
            <a:spLocks noChangeArrowheads="1"/>
          </p:cNvSpPr>
          <p:nvPr/>
        </p:nvSpPr>
        <p:spPr bwMode="auto">
          <a:xfrm>
            <a:off x="1143000" y="2743200"/>
            <a:ext cx="31559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9pPr>
          </a:lstStyle>
          <a:p>
            <a:pPr eaLnBrk="1" hangingPunct="1">
              <a:buFont typeface="Tahoma" charset="0"/>
              <a:buNone/>
            </a:pPr>
            <a:r>
              <a:rPr lang="en-GB" sz="2800">
                <a:solidFill>
                  <a:srgbClr val="40458C"/>
                </a:solidFill>
                <a:latin typeface="Tahoma" charset="0"/>
              </a:rPr>
              <a:t>( A . B ) = A + B </a:t>
            </a:r>
          </a:p>
        </p:txBody>
      </p:sp>
      <p:sp>
        <p:nvSpPr>
          <p:cNvPr id="69637" name="Line 4"/>
          <p:cNvSpPr>
            <a:spLocks noChangeShapeType="1"/>
          </p:cNvSpPr>
          <p:nvPr/>
        </p:nvSpPr>
        <p:spPr bwMode="auto">
          <a:xfrm>
            <a:off x="1371600" y="2819400"/>
            <a:ext cx="10033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69638" name="Line 5"/>
          <p:cNvSpPr>
            <a:spLocks noChangeShapeType="1"/>
          </p:cNvSpPr>
          <p:nvPr/>
        </p:nvSpPr>
        <p:spPr bwMode="auto">
          <a:xfrm>
            <a:off x="2971800" y="2819400"/>
            <a:ext cx="2286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69639" name="Line 6"/>
          <p:cNvSpPr>
            <a:spLocks noChangeShapeType="1"/>
          </p:cNvSpPr>
          <p:nvPr/>
        </p:nvSpPr>
        <p:spPr bwMode="auto">
          <a:xfrm>
            <a:off x="3657600" y="2819400"/>
            <a:ext cx="2286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69640" name="Text Box 7"/>
          <p:cNvSpPr txBox="1">
            <a:spLocks noChangeArrowheads="1"/>
          </p:cNvSpPr>
          <p:nvPr/>
        </p:nvSpPr>
        <p:spPr bwMode="auto">
          <a:xfrm>
            <a:off x="4702175" y="2514600"/>
            <a:ext cx="344487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9pPr>
          </a:lstStyle>
          <a:p>
            <a:pPr eaLnBrk="1" hangingPunct="1">
              <a:buFont typeface="Tahoma" charset="0"/>
              <a:buNone/>
            </a:pPr>
            <a:r>
              <a:rPr lang="ja-JP" altLang="en-GB" i="1">
                <a:solidFill>
                  <a:srgbClr val="40458C"/>
                </a:solidFill>
                <a:latin typeface="Tahoma" charset="0"/>
              </a:rPr>
              <a:t>‘</a:t>
            </a:r>
            <a:r>
              <a:rPr lang="en-GB" i="1">
                <a:solidFill>
                  <a:srgbClr val="40458C"/>
                </a:solidFill>
                <a:latin typeface="Tahoma" charset="0"/>
              </a:rPr>
              <a:t>A and B</a:t>
            </a:r>
            <a:r>
              <a:rPr lang="ja-JP" altLang="en-GB" i="1">
                <a:solidFill>
                  <a:srgbClr val="40458C"/>
                </a:solidFill>
                <a:latin typeface="Tahoma" charset="0"/>
              </a:rPr>
              <a:t>’</a:t>
            </a:r>
            <a:r>
              <a:rPr lang="en-GB" i="1">
                <a:solidFill>
                  <a:srgbClr val="40458C"/>
                </a:solidFill>
                <a:latin typeface="Tahoma" charset="0"/>
              </a:rPr>
              <a:t> is false when either A is false or B is false</a:t>
            </a:r>
          </a:p>
        </p:txBody>
      </p:sp>
      <p:sp>
        <p:nvSpPr>
          <p:cNvPr id="69641" name="Text Box 8"/>
          <p:cNvSpPr txBox="1">
            <a:spLocks noChangeArrowheads="1"/>
          </p:cNvSpPr>
          <p:nvPr/>
        </p:nvSpPr>
        <p:spPr bwMode="auto">
          <a:xfrm>
            <a:off x="1158875" y="4679950"/>
            <a:ext cx="31559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9pPr>
          </a:lstStyle>
          <a:p>
            <a:pPr eaLnBrk="1" hangingPunct="1">
              <a:buFont typeface="Tahoma" charset="0"/>
              <a:buNone/>
            </a:pPr>
            <a:r>
              <a:rPr lang="en-GB" sz="2800" dirty="0">
                <a:solidFill>
                  <a:srgbClr val="40458C"/>
                </a:solidFill>
                <a:latin typeface="Tahoma" charset="0"/>
              </a:rPr>
              <a:t>( A + B ) = A . B </a:t>
            </a:r>
          </a:p>
        </p:txBody>
      </p:sp>
      <p:sp>
        <p:nvSpPr>
          <p:cNvPr id="69642" name="Line 9"/>
          <p:cNvSpPr>
            <a:spLocks noChangeShapeType="1"/>
          </p:cNvSpPr>
          <p:nvPr/>
        </p:nvSpPr>
        <p:spPr bwMode="auto">
          <a:xfrm>
            <a:off x="1371600" y="4724400"/>
            <a:ext cx="1165225"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69643" name="Line 10"/>
          <p:cNvSpPr>
            <a:spLocks noChangeShapeType="1"/>
          </p:cNvSpPr>
          <p:nvPr/>
        </p:nvSpPr>
        <p:spPr bwMode="auto">
          <a:xfrm>
            <a:off x="3124200" y="4724400"/>
            <a:ext cx="2286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69644" name="Line 11"/>
          <p:cNvSpPr>
            <a:spLocks noChangeShapeType="1"/>
          </p:cNvSpPr>
          <p:nvPr/>
        </p:nvSpPr>
        <p:spPr bwMode="auto">
          <a:xfrm>
            <a:off x="3657600" y="4724400"/>
            <a:ext cx="228600" cy="1588"/>
          </a:xfrm>
          <a:prstGeom prst="line">
            <a:avLst/>
          </a:prstGeom>
          <a:noFill/>
          <a:ln w="25560">
            <a:solidFill>
              <a:srgbClr val="40458C"/>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69645" name="Text Box 12"/>
          <p:cNvSpPr txBox="1">
            <a:spLocks noChangeArrowheads="1"/>
          </p:cNvSpPr>
          <p:nvPr/>
        </p:nvSpPr>
        <p:spPr bwMode="auto">
          <a:xfrm>
            <a:off x="4718050" y="4451350"/>
            <a:ext cx="344487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Times New Roman" charset="0"/>
                <a:ea typeface="Bitstream Vera Sans" charset="0"/>
                <a:cs typeface="Bitstream Vera Sans" charset="0"/>
              </a:defRPr>
            </a:lvl9pPr>
          </a:lstStyle>
          <a:p>
            <a:pPr eaLnBrk="1" hangingPunct="1">
              <a:buFont typeface="Tahoma" charset="0"/>
              <a:buNone/>
            </a:pPr>
            <a:r>
              <a:rPr lang="ja-JP" altLang="en-GB" i="1">
                <a:solidFill>
                  <a:srgbClr val="40458C"/>
                </a:solidFill>
                <a:latin typeface="Tahoma" charset="0"/>
              </a:rPr>
              <a:t>‘</a:t>
            </a:r>
            <a:r>
              <a:rPr lang="en-GB" i="1">
                <a:solidFill>
                  <a:srgbClr val="40458C"/>
                </a:solidFill>
                <a:latin typeface="Tahoma" charset="0"/>
              </a:rPr>
              <a:t>A or B</a:t>
            </a:r>
            <a:r>
              <a:rPr lang="ja-JP" altLang="en-GB" i="1">
                <a:solidFill>
                  <a:srgbClr val="40458C"/>
                </a:solidFill>
                <a:latin typeface="Tahoma" charset="0"/>
              </a:rPr>
              <a:t>’</a:t>
            </a:r>
            <a:r>
              <a:rPr lang="en-GB" i="1">
                <a:solidFill>
                  <a:srgbClr val="40458C"/>
                </a:solidFill>
                <a:latin typeface="Tahoma" charset="0"/>
              </a:rPr>
              <a:t> is false when both A is false and B is false</a:t>
            </a:r>
          </a:p>
        </p:txBody>
      </p:sp>
    </p:spTree>
    <p:extLst>
      <p:ext uri="{BB962C8B-B14F-4D97-AF65-F5344CB8AC3E}">
        <p14:creationId xmlns:p14="http://schemas.microsoft.com/office/powerpoint/2010/main" val="31629364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GB" smtClean="0"/>
              <a:t>Summary</a:t>
            </a:r>
            <a:endParaRPr lang="en-GB"/>
          </a:p>
        </p:txBody>
      </p:sp>
      <p:sp>
        <p:nvSpPr>
          <p:cNvPr id="15362" name="Content Placeholder 2"/>
          <p:cNvSpPr>
            <a:spLocks noGrp="1"/>
          </p:cNvSpPr>
          <p:nvPr>
            <p:ph idx="1"/>
          </p:nvPr>
        </p:nvSpPr>
        <p:spPr>
          <a:xfrm>
            <a:off x="762000" y="1268413"/>
            <a:ext cx="7620000" cy="4608512"/>
          </a:xfrm>
        </p:spPr>
        <p:txBody>
          <a:bodyPr/>
          <a:lstStyle/>
          <a:p>
            <a:r>
              <a:rPr lang="en-GB" dirty="0" smtClean="0"/>
              <a:t>Logical expressions</a:t>
            </a:r>
          </a:p>
          <a:p>
            <a:pPr lvl="1"/>
            <a:r>
              <a:rPr lang="en-GB" dirty="0" smtClean="0"/>
              <a:t>AND, OR, NOT</a:t>
            </a:r>
          </a:p>
          <a:p>
            <a:r>
              <a:rPr lang="en-GB" dirty="0"/>
              <a:t>Logic and programming</a:t>
            </a:r>
          </a:p>
          <a:p>
            <a:pPr lvl="1"/>
            <a:r>
              <a:rPr lang="en-GB" dirty="0"/>
              <a:t>Reasoning about conditions</a:t>
            </a:r>
          </a:p>
          <a:p>
            <a:r>
              <a:rPr lang="en-GB" dirty="0" smtClean="0"/>
              <a:t>Truth table</a:t>
            </a:r>
          </a:p>
          <a:p>
            <a:pPr lvl="1"/>
            <a:r>
              <a:rPr lang="en-GB" dirty="0" smtClean="0"/>
              <a:t>Equivalence of expressions</a:t>
            </a:r>
          </a:p>
          <a:p>
            <a:r>
              <a:rPr lang="en-GB" dirty="0" smtClean="0"/>
              <a:t>Boolean expression (formula)</a:t>
            </a:r>
          </a:p>
          <a:p>
            <a:pPr lvl="1"/>
            <a:r>
              <a:rPr lang="en-GB" dirty="0" smtClean="0"/>
              <a:t>Algebraic rules</a:t>
            </a:r>
          </a:p>
          <a:p>
            <a:endParaRPr lang="en-GB" dirty="0" smtClean="0"/>
          </a:p>
          <a:p>
            <a:r>
              <a:rPr lang="en-GB" dirty="0" smtClean="0"/>
              <a:t>Next stop: logic circuits</a:t>
            </a:r>
          </a:p>
        </p:txBody>
      </p:sp>
    </p:spTree>
    <p:extLst>
      <p:ext uri="{BB962C8B-B14F-4D97-AF65-F5344CB8AC3E}">
        <p14:creationId xmlns:p14="http://schemas.microsoft.com/office/powerpoint/2010/main" val="270898848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Newsprint.thmx</Template>
  <TotalTime>3853</TotalTime>
  <Words>1383</Words>
  <Application>Microsoft Macintosh PowerPoint</Application>
  <PresentationFormat>On-screen Show (4:3)</PresentationFormat>
  <Paragraphs>283</Paragraphs>
  <Slides>28</Slides>
  <Notes>20</Notes>
  <HiddenSlides>1</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28</vt:i4>
      </vt:variant>
    </vt:vector>
  </HeadingPairs>
  <TitlesOfParts>
    <vt:vector size="29" baseType="lpstr">
      <vt:lpstr>Newsprint</vt:lpstr>
      <vt:lpstr>Programming for GCSE Topic 3.3: Boolean Logic and Truth Tables</vt:lpstr>
      <vt:lpstr>Aims</vt:lpstr>
      <vt:lpstr>Teaching Issue</vt:lpstr>
      <vt:lpstr>Introduction to Logic</vt:lpstr>
      <vt:lpstr>Some History</vt:lpstr>
      <vt:lpstr>True or False?</vt:lpstr>
      <vt:lpstr>Writing Logic</vt:lpstr>
      <vt:lpstr>Logical / Boolean Variables</vt:lpstr>
      <vt:lpstr>Writing Logic</vt:lpstr>
      <vt:lpstr>Truth Tables:   AND, OR, NOT</vt:lpstr>
      <vt:lpstr>Truth Tables</vt:lpstr>
      <vt:lpstr>AND, OR</vt:lpstr>
      <vt:lpstr>NOT </vt:lpstr>
      <vt:lpstr>Logic and Boolean Expressions</vt:lpstr>
      <vt:lpstr>Boolean Expressions</vt:lpstr>
      <vt:lpstr>Examples</vt:lpstr>
      <vt:lpstr>Compare these programs:</vt:lpstr>
      <vt:lpstr>Using Truth Tables to Check Equivalence</vt:lpstr>
      <vt:lpstr>Truth Tables</vt:lpstr>
      <vt:lpstr>Comparing Formulae using Truth Table</vt:lpstr>
      <vt:lpstr>Comparing Formulae using Truth Table</vt:lpstr>
      <vt:lpstr>Comparing Formulae using Truth Table</vt:lpstr>
      <vt:lpstr>QUIZ: Are these the same?</vt:lpstr>
      <vt:lpstr>Comparing Formulae using Truth Table</vt:lpstr>
      <vt:lpstr>Rules of Boolean Algebra</vt:lpstr>
      <vt:lpstr>Boolean Algebra Rules </vt:lpstr>
      <vt:lpstr>De-Morgan’s Laws</vt:lpstr>
      <vt:lpstr>Summary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for GCSE</dc:title>
  <dc:creator>William Marsh</dc:creator>
  <cp:lastModifiedBy>Nicola Plant</cp:lastModifiedBy>
  <cp:revision>92</cp:revision>
  <dcterms:created xsi:type="dcterms:W3CDTF">2012-04-25T07:26:20Z</dcterms:created>
  <dcterms:modified xsi:type="dcterms:W3CDTF">2014-05-01T18:49:31Z</dcterms:modified>
</cp:coreProperties>
</file>