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22" r:id="rId2"/>
    <p:sldId id="302" r:id="rId3"/>
    <p:sldId id="319" r:id="rId4"/>
    <p:sldId id="320" r:id="rId5"/>
    <p:sldId id="321" r:id="rId6"/>
    <p:sldId id="28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527" autoAdjust="0"/>
    <p:restoredTop sz="94660"/>
  </p:normalViewPr>
  <p:slideViewPr>
    <p:cSldViewPr snapToObjects="1">
      <p:cViewPr varScale="1">
        <p:scale>
          <a:sx n="92" d="100"/>
          <a:sy n="92" d="100"/>
        </p:scale>
        <p:origin x="-8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6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3.2: Dry Run a Program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70934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26659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Dry run: a technique to simulate the program execution</a:t>
            </a:r>
          </a:p>
          <a:p>
            <a:r>
              <a:rPr lang="en-GB" dirty="0" smtClean="0"/>
              <a:t>Good for learning what a program does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Program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775"/>
            <a:ext cx="2736304" cy="4032473"/>
          </a:xfrm>
        </p:spPr>
        <p:txBody>
          <a:bodyPr/>
          <a:lstStyle/>
          <a:p>
            <a:r>
              <a:rPr lang="en-GB" dirty="0" smtClean="0"/>
              <a:t>Variables are:</a:t>
            </a:r>
          </a:p>
          <a:p>
            <a:pPr lvl="1"/>
            <a:r>
              <a:rPr lang="en-GB" dirty="0" smtClean="0"/>
              <a:t>mark</a:t>
            </a:r>
          </a:p>
          <a:p>
            <a:pPr lvl="1"/>
            <a:r>
              <a:rPr lang="en-GB" dirty="0" smtClean="0"/>
              <a:t>total</a:t>
            </a:r>
          </a:p>
          <a:p>
            <a:pPr lvl="1"/>
            <a:r>
              <a:rPr lang="en-GB" dirty="0" smtClean="0"/>
              <a:t>min</a:t>
            </a:r>
          </a:p>
          <a:p>
            <a:pPr lvl="1"/>
            <a:r>
              <a:rPr lang="en-GB" dirty="0" smtClean="0"/>
              <a:t>average</a:t>
            </a:r>
          </a:p>
          <a:p>
            <a:pPr lvl="1"/>
            <a:r>
              <a:rPr lang="en-GB" dirty="0" smtClean="0"/>
              <a:t>grade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792760" y="1196752"/>
            <a:ext cx="4955704" cy="47807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 smtClean="0">
                <a:solidFill>
                  <a:srgbClr val="008000"/>
                </a:solidFill>
                <a:latin typeface="Courier"/>
                <a:cs typeface="Courier"/>
              </a:rPr>
              <a:t>#</a:t>
            </a:r>
            <a:r>
              <a:rPr lang="en-GB" sz="2000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GB" sz="2000" dirty="0" smtClean="0">
                <a:solidFill>
                  <a:srgbClr val="008000"/>
                </a:solidFill>
                <a:latin typeface="Courier"/>
                <a:cs typeface="Courier"/>
              </a:rPr>
              <a:t>Enter two marks</a:t>
            </a:r>
          </a:p>
          <a:p>
            <a:pPr>
              <a:lnSpc>
                <a:spcPct val="80000"/>
              </a:lnSpc>
            </a:pPr>
            <a:r>
              <a:rPr lang="en-GB" sz="2000" dirty="0" smtClean="0">
                <a:solidFill>
                  <a:srgbClr val="008000"/>
                </a:solidFill>
                <a:latin typeface="Courier"/>
                <a:cs typeface="Courier"/>
              </a:rPr>
              <a:t>#   Save minimum</a:t>
            </a:r>
            <a:endParaRPr lang="en-GB" sz="2000" dirty="0">
              <a:solidFill>
                <a:srgbClr val="008000"/>
              </a:solidFill>
              <a:latin typeface="Courier"/>
              <a:cs typeface="Courier"/>
            </a:endParaRPr>
          </a:p>
          <a:p>
            <a:pPr>
              <a:lnSpc>
                <a:spcPct val="80000"/>
              </a:lnSpc>
            </a:pPr>
            <a:r>
              <a:rPr lang="en-GB" sz="2000" dirty="0" smtClean="0">
                <a:latin typeface="Courier"/>
                <a:cs typeface="Courier"/>
              </a:rPr>
              <a:t>mark = </a:t>
            </a:r>
            <a:r>
              <a:rPr lang="en-GB" sz="2000" dirty="0" err="1" smtClean="0">
                <a:latin typeface="Courier"/>
                <a:cs typeface="Courier"/>
              </a:rPr>
              <a:t>int</a:t>
            </a:r>
            <a:r>
              <a:rPr lang="en-GB" sz="2000" dirty="0" smtClean="0">
                <a:latin typeface="Courier"/>
                <a:cs typeface="Courier"/>
              </a:rPr>
              <a:t>(input("Mark 1 &gt; "))</a:t>
            </a:r>
          </a:p>
          <a:p>
            <a:pPr>
              <a:lnSpc>
                <a:spcPct val="80000"/>
              </a:lnSpc>
            </a:pPr>
            <a:r>
              <a:rPr lang="en-GB" sz="2000" dirty="0" smtClean="0">
                <a:latin typeface="Courier"/>
                <a:cs typeface="Courier"/>
              </a:rPr>
              <a:t>total = mark</a:t>
            </a:r>
          </a:p>
          <a:p>
            <a:pPr>
              <a:lnSpc>
                <a:spcPct val="80000"/>
              </a:lnSpc>
            </a:pPr>
            <a:r>
              <a:rPr lang="en-GB" sz="2000" dirty="0" smtClean="0">
                <a:latin typeface="Courier"/>
                <a:cs typeface="Courier"/>
              </a:rPr>
              <a:t>min = mark</a:t>
            </a:r>
          </a:p>
          <a:p>
            <a:pPr>
              <a:lnSpc>
                <a:spcPct val="80000"/>
              </a:lnSpc>
            </a:pPr>
            <a:endParaRPr lang="en-GB" sz="2000" dirty="0" smtClean="0">
              <a:latin typeface="Courier"/>
              <a:cs typeface="Courier"/>
            </a:endParaRPr>
          </a:p>
          <a:p>
            <a:pPr>
              <a:lnSpc>
                <a:spcPct val="80000"/>
              </a:lnSpc>
            </a:pPr>
            <a:r>
              <a:rPr lang="en-GB" sz="2000" dirty="0" smtClean="0">
                <a:latin typeface="Courier"/>
                <a:cs typeface="Courier"/>
              </a:rPr>
              <a:t>mark </a:t>
            </a:r>
            <a:r>
              <a:rPr lang="en-GB" sz="2000" dirty="0">
                <a:latin typeface="Courier"/>
                <a:cs typeface="Courier"/>
              </a:rPr>
              <a:t>= </a:t>
            </a:r>
            <a:r>
              <a:rPr lang="en-GB" sz="2000" dirty="0" err="1">
                <a:latin typeface="Courier"/>
                <a:cs typeface="Courier"/>
              </a:rPr>
              <a:t>int</a:t>
            </a:r>
            <a:r>
              <a:rPr lang="en-GB" sz="2000" dirty="0">
                <a:latin typeface="Courier"/>
                <a:cs typeface="Courier"/>
              </a:rPr>
              <a:t>(input("Mark </a:t>
            </a:r>
            <a:r>
              <a:rPr lang="en-GB" sz="2000" dirty="0" smtClean="0">
                <a:latin typeface="Courier"/>
                <a:cs typeface="Courier"/>
              </a:rPr>
              <a:t>2 </a:t>
            </a:r>
            <a:r>
              <a:rPr lang="en-GB" sz="2000" dirty="0">
                <a:latin typeface="Courier"/>
                <a:cs typeface="Courier"/>
              </a:rPr>
              <a:t>&gt; ")</a:t>
            </a:r>
            <a:r>
              <a:rPr lang="en-GB" sz="2000" dirty="0" smtClean="0">
                <a:latin typeface="Courier"/>
                <a:cs typeface="Courier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GB" sz="2000" dirty="0" smtClean="0">
                <a:latin typeface="Courier"/>
                <a:cs typeface="Courier"/>
              </a:rPr>
              <a:t>if mark &lt; min: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 min = mark</a:t>
            </a:r>
            <a:endParaRPr lang="en-GB" sz="2000" dirty="0">
              <a:latin typeface="Courier"/>
              <a:cs typeface="Courier"/>
            </a:endParaRP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total = total + </a:t>
            </a:r>
            <a:r>
              <a:rPr lang="en-GB" sz="2000" dirty="0" smtClean="0">
                <a:latin typeface="Courier"/>
                <a:cs typeface="Courier"/>
              </a:rPr>
              <a:t>mark</a:t>
            </a:r>
          </a:p>
          <a:p>
            <a:pPr>
              <a:lnSpc>
                <a:spcPct val="80000"/>
              </a:lnSpc>
            </a:pPr>
            <a:endParaRPr lang="en-GB" sz="2000" dirty="0" smtClean="0">
              <a:latin typeface="Courier"/>
              <a:cs typeface="Courier"/>
            </a:endParaRPr>
          </a:p>
          <a:p>
            <a:pPr>
              <a:lnSpc>
                <a:spcPct val="80000"/>
              </a:lnSpc>
            </a:pPr>
            <a:r>
              <a:rPr lang="en-GB" sz="2000" dirty="0" smtClean="0">
                <a:solidFill>
                  <a:srgbClr val="008000"/>
                </a:solidFill>
                <a:latin typeface="Courier"/>
                <a:cs typeface="Courier"/>
              </a:rPr>
              <a:t># Calculate </a:t>
            </a:r>
            <a:r>
              <a:rPr lang="en-GB" sz="2000" dirty="0">
                <a:solidFill>
                  <a:srgbClr val="008000"/>
                </a:solidFill>
                <a:latin typeface="Courier"/>
                <a:cs typeface="Courier"/>
              </a:rPr>
              <a:t>average</a:t>
            </a:r>
          </a:p>
          <a:p>
            <a:pPr>
              <a:lnSpc>
                <a:spcPct val="80000"/>
              </a:lnSpc>
            </a:pPr>
            <a:r>
              <a:rPr lang="en-GB" sz="2000" dirty="0" smtClean="0">
                <a:latin typeface="Courier"/>
                <a:cs typeface="Courier"/>
              </a:rPr>
              <a:t>average = total / 2</a:t>
            </a:r>
          </a:p>
          <a:p>
            <a:pPr>
              <a:lnSpc>
                <a:spcPct val="80000"/>
              </a:lnSpc>
            </a:pPr>
            <a:endParaRPr lang="en-GB" sz="2000" dirty="0">
              <a:latin typeface="Courier"/>
              <a:cs typeface="Courier"/>
            </a:endParaRPr>
          </a:p>
          <a:p>
            <a:pPr>
              <a:lnSpc>
                <a:spcPct val="80000"/>
              </a:lnSpc>
            </a:pPr>
            <a:r>
              <a:rPr lang="en-GB" sz="2000" dirty="0" smtClean="0">
                <a:solidFill>
                  <a:srgbClr val="008000"/>
                </a:solidFill>
                <a:latin typeface="Courier"/>
                <a:cs typeface="Courier"/>
              </a:rPr>
              <a:t># Calculate grade</a:t>
            </a:r>
          </a:p>
          <a:p>
            <a:pPr>
              <a:lnSpc>
                <a:spcPct val="80000"/>
              </a:lnSpc>
            </a:pPr>
            <a:r>
              <a:rPr lang="en-GB" sz="2000" dirty="0" smtClean="0">
                <a:latin typeface="Courier"/>
                <a:cs typeface="Courier"/>
              </a:rPr>
              <a:t>if min &lt; 30 or average &lt; 50: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grade = "fail"</a:t>
            </a:r>
          </a:p>
          <a:p>
            <a:pPr>
              <a:lnSpc>
                <a:spcPct val="80000"/>
              </a:lnSpc>
            </a:pPr>
            <a:r>
              <a:rPr lang="en-GB" sz="2000" dirty="0" smtClean="0">
                <a:latin typeface="Courier"/>
                <a:cs typeface="Courier"/>
              </a:rPr>
              <a:t>else: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 </a:t>
            </a:r>
            <a:r>
              <a:rPr lang="en-GB" sz="2000" dirty="0" smtClean="0">
                <a:latin typeface="Courier"/>
                <a:cs typeface="Courier"/>
              </a:rPr>
              <a:t>  grade = "pass"</a:t>
            </a:r>
            <a:endParaRPr lang="en-GB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649124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Table of Variable Values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413"/>
            <a:ext cx="7914456" cy="1142131"/>
          </a:xfrm>
        </p:spPr>
        <p:txBody>
          <a:bodyPr/>
          <a:lstStyle/>
          <a:p>
            <a:r>
              <a:rPr lang="en-GB" dirty="0" smtClean="0"/>
              <a:t>Table has column for each variable</a:t>
            </a:r>
          </a:p>
          <a:p>
            <a:r>
              <a:rPr lang="en-GB" dirty="0" smtClean="0"/>
              <a:t>Row for each step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827410"/>
              </p:ext>
            </p:extLst>
          </p:nvPr>
        </p:nvGraphicFramePr>
        <p:xfrm>
          <a:off x="2463196" y="2626568"/>
          <a:ext cx="5925228" cy="411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7538"/>
                <a:gridCol w="987538"/>
                <a:gridCol w="987538"/>
                <a:gridCol w="722909"/>
                <a:gridCol w="1252167"/>
                <a:gridCol w="987538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GB" sz="2400" b="1" dirty="0" smtClean="0"/>
                        <a:t>Step</a:t>
                      </a:r>
                      <a:endParaRPr lang="en-GB" sz="24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Variable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mark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total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min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average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grade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35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2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35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35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4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45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5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80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6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40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7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fail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458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Compact Table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413"/>
            <a:ext cx="7914456" cy="1584523"/>
          </a:xfrm>
        </p:spPr>
        <p:txBody>
          <a:bodyPr/>
          <a:lstStyle/>
          <a:p>
            <a:r>
              <a:rPr lang="en-GB" dirty="0" smtClean="0"/>
              <a:t>Fewer rows</a:t>
            </a:r>
          </a:p>
          <a:p>
            <a:pPr lvl="1"/>
            <a:r>
              <a:rPr lang="en-GB" dirty="0" smtClean="0"/>
              <a:t>Show latest value of each variable</a:t>
            </a:r>
          </a:p>
          <a:p>
            <a:r>
              <a:rPr lang="en-GB" dirty="0" smtClean="0"/>
              <a:t>Just as useful </a:t>
            </a:r>
            <a:r>
              <a:rPr lang="en-GB" u="sng" dirty="0" smtClean="0"/>
              <a:t>when building it</a:t>
            </a:r>
          </a:p>
          <a:p>
            <a:pPr lvl="1"/>
            <a:r>
              <a:rPr lang="en-GB" dirty="0" smtClean="0"/>
              <a:t>Same steps to complete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765112"/>
              </p:ext>
            </p:extLst>
          </p:nvPr>
        </p:nvGraphicFramePr>
        <p:xfrm>
          <a:off x="3306718" y="3303240"/>
          <a:ext cx="493769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7538"/>
                <a:gridCol w="987538"/>
                <a:gridCol w="722909"/>
                <a:gridCol w="1252167"/>
                <a:gridCol w="987538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Variable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mark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total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min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average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grade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strike="sngStrike" dirty="0" smtClean="0"/>
                        <a:t>35</a:t>
                      </a:r>
                      <a:endParaRPr lang="en-GB" sz="2400" strike="sngStrik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strike="sngStrike" dirty="0" smtClean="0"/>
                        <a:t>35</a:t>
                      </a:r>
                      <a:endParaRPr lang="en-GB" sz="2400" strike="sngStrike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35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40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fail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45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80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60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Teaching Issue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Dry run is a technique for 'reading a program'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Shows successive values of variables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Evidence </a:t>
            </a:r>
            <a:r>
              <a:rPr lang="en-GB" dirty="0">
                <a:latin typeface="Tahoma" charset="0"/>
                <a:cs typeface="Bitstream Vera Sans" charset="0"/>
              </a:rPr>
              <a:t>that understanding variables is crucial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Very good for loops</a:t>
            </a:r>
            <a:endParaRPr lang="en-GB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3566</TotalTime>
  <Words>232</Words>
  <Application>Microsoft Macintosh PowerPoint</Application>
  <PresentationFormat>On-screen Show (4:3)</PresentationFormat>
  <Paragraphs>82</Paragraphs>
  <Slides>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Newsprint</vt:lpstr>
      <vt:lpstr>Programming for GCSE Topic 3.2: Dry Run a Program</vt:lpstr>
      <vt:lpstr>Aims</vt:lpstr>
      <vt:lpstr>Example Program</vt:lpstr>
      <vt:lpstr>Table of Variable Values</vt:lpstr>
      <vt:lpstr>Compact Table</vt:lpstr>
      <vt:lpstr>Teaching Issue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70</cp:revision>
  <dcterms:created xsi:type="dcterms:W3CDTF">2012-04-25T07:26:20Z</dcterms:created>
  <dcterms:modified xsi:type="dcterms:W3CDTF">2014-05-01T18:53:03Z</dcterms:modified>
</cp:coreProperties>
</file>