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37" r:id="rId2"/>
    <p:sldId id="302" r:id="rId3"/>
    <p:sldId id="308" r:id="rId4"/>
    <p:sldId id="323" r:id="rId5"/>
    <p:sldId id="321" r:id="rId6"/>
    <p:sldId id="325" r:id="rId7"/>
    <p:sldId id="327" r:id="rId8"/>
    <p:sldId id="322" r:id="rId9"/>
    <p:sldId id="324" r:id="rId10"/>
    <p:sldId id="329" r:id="rId11"/>
    <p:sldId id="319" r:id="rId12"/>
    <p:sldId id="332" r:id="rId13"/>
    <p:sldId id="335" r:id="rId14"/>
    <p:sldId id="336" r:id="rId15"/>
    <p:sldId id="334" r:id="rId16"/>
    <p:sldId id="320" r:id="rId17"/>
    <p:sldId id="328" r:id="rId18"/>
    <p:sldId id="331" r:id="rId19"/>
    <p:sldId id="281" r:id="rId20"/>
    <p:sldId id="280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-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19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3.1: If Statements in Python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708857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56660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statement basics </a:t>
            </a:r>
          </a:p>
          <a:p>
            <a:r>
              <a:rPr lang="en-GB" dirty="0" smtClean="0"/>
              <a:t>Visualising ‘If’</a:t>
            </a:r>
          </a:p>
          <a:p>
            <a:pPr lvl="1"/>
            <a:r>
              <a:rPr lang="en-GB" dirty="0" smtClean="0"/>
              <a:t>Language</a:t>
            </a:r>
          </a:p>
          <a:p>
            <a:pPr lvl="1"/>
            <a:r>
              <a:rPr lang="en-GB" dirty="0" smtClean="0"/>
              <a:t>Boxes</a:t>
            </a:r>
          </a:p>
          <a:p>
            <a:pPr lvl="1"/>
            <a:r>
              <a:rPr lang="en-GB" dirty="0" smtClean="0"/>
              <a:t>Scratch</a:t>
            </a:r>
          </a:p>
          <a:p>
            <a:r>
              <a:rPr lang="en-GB" dirty="0" smtClean="0"/>
              <a:t>Comparisons</a:t>
            </a:r>
          </a:p>
          <a:p>
            <a:pPr lvl="1"/>
            <a:r>
              <a:rPr lang="en-GB" dirty="0" smtClean="0"/>
              <a:t>Boolean expressions</a:t>
            </a:r>
          </a:p>
          <a:p>
            <a:r>
              <a:rPr lang="en-GB" dirty="0" smtClean="0"/>
              <a:t>More complex ‘If’ statements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Simple ‘If’ Statements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 ‘If’ Statement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792113"/>
          </a:xfrm>
        </p:spPr>
        <p:txBody>
          <a:bodyPr/>
          <a:lstStyle/>
          <a:p>
            <a:r>
              <a:rPr lang="en-GB" dirty="0" smtClean="0"/>
              <a:t>Change the statements in a program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85681" y="2636912"/>
            <a:ext cx="7326244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dirty="0">
                <a:latin typeface="Courier"/>
                <a:cs typeface="Courier"/>
              </a:rPr>
              <a:t>a</a:t>
            </a:r>
            <a:r>
              <a:rPr lang="en-GB" sz="3200" dirty="0" smtClean="0">
                <a:latin typeface="Courier"/>
                <a:cs typeface="Courier"/>
              </a:rPr>
              <a:t>ge = </a:t>
            </a:r>
            <a:r>
              <a:rPr lang="en-GB" sz="3200" dirty="0" err="1" smtClean="0">
                <a:latin typeface="Courier"/>
                <a:cs typeface="Courier"/>
              </a:rPr>
              <a:t>int</a:t>
            </a:r>
            <a:r>
              <a:rPr lang="en-GB" sz="3200" dirty="0" smtClean="0">
                <a:latin typeface="Courier"/>
                <a:cs typeface="Courier"/>
              </a:rPr>
              <a:t>(input("How old?"))</a:t>
            </a:r>
          </a:p>
          <a:p>
            <a:r>
              <a:rPr lang="en-GB" sz="3200" dirty="0" smtClean="0">
                <a:latin typeface="Courier"/>
                <a:cs typeface="Courier"/>
              </a:rPr>
              <a:t>if age &gt; 21: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print("Cool! A grown up")</a:t>
            </a:r>
            <a:endParaRPr lang="en-GB" sz="3200" dirty="0">
              <a:latin typeface="Courier"/>
              <a:cs typeface="Courier"/>
            </a:endParaRPr>
          </a:p>
        </p:txBody>
      </p:sp>
      <p:sp>
        <p:nvSpPr>
          <p:cNvPr id="7" name="AutoShape 6"/>
          <p:cNvSpPr>
            <a:spLocks/>
          </p:cNvSpPr>
          <p:nvPr/>
        </p:nvSpPr>
        <p:spPr bwMode="auto">
          <a:xfrm>
            <a:off x="2267744" y="4653136"/>
            <a:ext cx="1440161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-234835"/>
              <a:gd name="adj6" fmla="val -80916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Key word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547664" y="3212976"/>
            <a:ext cx="4608512" cy="1944216"/>
            <a:chOff x="1547664" y="3212976"/>
            <a:chExt cx="4608512" cy="1944216"/>
          </a:xfrm>
        </p:grpSpPr>
        <p:sp>
          <p:nvSpPr>
            <p:cNvPr id="8" name="AutoShape 6"/>
            <p:cNvSpPr>
              <a:spLocks/>
            </p:cNvSpPr>
            <p:nvPr/>
          </p:nvSpPr>
          <p:spPr bwMode="auto">
            <a:xfrm>
              <a:off x="4609157" y="4653136"/>
              <a:ext cx="1547019" cy="504056"/>
            </a:xfrm>
            <a:prstGeom prst="borderCallout2">
              <a:avLst>
                <a:gd name="adj1" fmla="val 20227"/>
                <a:gd name="adj2" fmla="val -6046"/>
                <a:gd name="adj3" fmla="val 20227"/>
                <a:gd name="adj4" fmla="val -24844"/>
                <a:gd name="adj5" fmla="val -202607"/>
                <a:gd name="adj6" fmla="val -128181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Condition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547664" y="3212976"/>
              <a:ext cx="2016224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AutoShape 6"/>
          <p:cNvSpPr>
            <a:spLocks/>
          </p:cNvSpPr>
          <p:nvPr/>
        </p:nvSpPr>
        <p:spPr bwMode="auto">
          <a:xfrm>
            <a:off x="6660231" y="4653136"/>
            <a:ext cx="1440161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-223115"/>
              <a:gd name="adj6" fmla="val -195752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: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99592" y="3717032"/>
            <a:ext cx="3168352" cy="2304256"/>
            <a:chOff x="899592" y="3717032"/>
            <a:chExt cx="3168352" cy="2304256"/>
          </a:xfrm>
        </p:grpSpPr>
        <p:sp>
          <p:nvSpPr>
            <p:cNvPr id="12" name="AutoShape 6"/>
            <p:cNvSpPr>
              <a:spLocks/>
            </p:cNvSpPr>
            <p:nvPr/>
          </p:nvSpPr>
          <p:spPr bwMode="auto">
            <a:xfrm>
              <a:off x="2267744" y="5517232"/>
              <a:ext cx="1800200" cy="504056"/>
            </a:xfrm>
            <a:prstGeom prst="borderCallout2">
              <a:avLst>
                <a:gd name="adj1" fmla="val 20227"/>
                <a:gd name="adj2" fmla="val -6046"/>
                <a:gd name="adj3" fmla="val 23157"/>
                <a:gd name="adj4" fmla="val -23286"/>
                <a:gd name="adj5" fmla="val -272923"/>
                <a:gd name="adj6" fmla="val -59384"/>
              </a:avLst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pPr algn="ctr">
                <a:buClr>
                  <a:srgbClr val="FF0000"/>
                </a:buClr>
                <a:buFont typeface="Tahoma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 smtClean="0">
                  <a:solidFill>
                    <a:srgbClr val="FF0000"/>
                  </a:solidFill>
                  <a:latin typeface="Tahoma" charset="0"/>
                </a:rPr>
                <a:t>indentation</a:t>
              </a:r>
              <a:endParaRPr lang="en-GB" sz="2400" dirty="0">
                <a:solidFill>
                  <a:srgbClr val="FF0000"/>
                </a:solidFill>
                <a:latin typeface="Tahoma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99592" y="3717032"/>
              <a:ext cx="648072" cy="43204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42823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Visualising ‘If’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62000" y="4293096"/>
            <a:ext cx="7620000" cy="710208"/>
          </a:xfrm>
        </p:spPr>
        <p:txBody>
          <a:bodyPr/>
          <a:lstStyle/>
          <a:p>
            <a:r>
              <a:rPr lang="en-GB" dirty="0" smtClean="0"/>
              <a:t>Indentation versus brackets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6307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648097"/>
          </a:xfrm>
        </p:spPr>
        <p:txBody>
          <a:bodyPr/>
          <a:lstStyle/>
          <a:p>
            <a:r>
              <a:rPr lang="en-GB" dirty="0" smtClean="0"/>
              <a:t>An 'if' statement has an inside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85681" y="2636912"/>
            <a:ext cx="7079983" cy="2592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noAutofit/>
          </a:bodyPr>
          <a:lstStyle/>
          <a:p>
            <a:r>
              <a:rPr lang="en-GB" sz="3200" dirty="0" smtClean="0">
                <a:latin typeface="Courier"/>
                <a:cs typeface="Courier"/>
              </a:rPr>
              <a:t>if </a:t>
            </a:r>
            <a:r>
              <a:rPr lang="en-GB" sz="3200" i="1" dirty="0" smtClean="0">
                <a:latin typeface="Courier"/>
                <a:cs typeface="Courier"/>
              </a:rPr>
              <a:t>condition A</a:t>
            </a:r>
            <a:r>
              <a:rPr lang="en-GB" sz="3200" dirty="0" smtClean="0">
                <a:latin typeface="Courier"/>
                <a:cs typeface="Courier"/>
              </a:rPr>
              <a:t>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</a:t>
            </a:r>
            <a:endParaRPr lang="en-GB" sz="32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7664" y="3212976"/>
            <a:ext cx="5976664" cy="20162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noAutofit/>
          </a:bodyPr>
          <a:lstStyle/>
          <a:p>
            <a:endParaRPr lang="en-GB" sz="32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3244334"/>
            <a:ext cx="486316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i="1" dirty="0" smtClean="0">
                <a:solidFill>
                  <a:srgbClr val="FF0000"/>
                </a:solidFill>
              </a:rPr>
              <a:t>Only enter the box when 'A'</a:t>
            </a:r>
            <a:endParaRPr lang="en-GB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9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Boxes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648097"/>
          </a:xfrm>
        </p:spPr>
        <p:txBody>
          <a:bodyPr/>
          <a:lstStyle/>
          <a:p>
            <a:r>
              <a:rPr lang="en-GB" dirty="0" smtClean="0"/>
              <a:t>An 'if' statement has an inside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85681" y="2636912"/>
            <a:ext cx="7079983" cy="38884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noAutofit/>
          </a:bodyPr>
          <a:lstStyle/>
          <a:p>
            <a:r>
              <a:rPr lang="en-GB" sz="3200" dirty="0" smtClean="0">
                <a:latin typeface="Courier"/>
                <a:cs typeface="Courier"/>
              </a:rPr>
              <a:t>if </a:t>
            </a:r>
            <a:r>
              <a:rPr lang="en-GB" sz="3200" i="1" dirty="0" smtClean="0">
                <a:latin typeface="Courier"/>
                <a:cs typeface="Courier"/>
              </a:rPr>
              <a:t>condition A</a:t>
            </a:r>
            <a:r>
              <a:rPr lang="en-GB" sz="3200" dirty="0" smtClean="0">
                <a:latin typeface="Courier"/>
                <a:cs typeface="Courier"/>
              </a:rPr>
              <a:t>:</a:t>
            </a:r>
          </a:p>
          <a:p>
            <a:endParaRPr lang="en-GB" sz="3200" dirty="0">
              <a:latin typeface="Courier"/>
              <a:cs typeface="Courier"/>
            </a:endParaRPr>
          </a:p>
          <a:p>
            <a:endParaRPr lang="en-GB" sz="3200" dirty="0" smtClean="0">
              <a:latin typeface="Courier"/>
              <a:cs typeface="Courier"/>
            </a:endParaRPr>
          </a:p>
          <a:p>
            <a:endParaRPr lang="en-GB" sz="3200" dirty="0">
              <a:latin typeface="Courier"/>
              <a:cs typeface="Courier"/>
            </a:endParaRPr>
          </a:p>
          <a:p>
            <a:r>
              <a:rPr lang="en-GB" sz="3200" dirty="0" smtClean="0">
                <a:latin typeface="Courier"/>
                <a:cs typeface="Courier"/>
              </a:rPr>
              <a:t>else:</a:t>
            </a:r>
          </a:p>
          <a:p>
            <a:r>
              <a:rPr lang="en-GB" sz="3200" dirty="0">
                <a:latin typeface="Courier"/>
                <a:cs typeface="Courier"/>
              </a:rPr>
              <a:t> </a:t>
            </a:r>
            <a:r>
              <a:rPr lang="en-GB" sz="3200" dirty="0" smtClean="0">
                <a:latin typeface="Courier"/>
                <a:cs typeface="Courier"/>
              </a:rPr>
              <a:t>  </a:t>
            </a:r>
            <a:endParaRPr lang="en-GB" sz="3200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7664" y="3212976"/>
            <a:ext cx="5976664" cy="13681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noAutofit/>
          </a:bodyPr>
          <a:lstStyle/>
          <a:p>
            <a:endParaRPr lang="en-GB" sz="3200" dirty="0">
              <a:latin typeface="Courier"/>
              <a:cs typeface="Couri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3244334"/>
            <a:ext cx="495473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i="1" dirty="0" smtClean="0">
                <a:solidFill>
                  <a:srgbClr val="FF0000"/>
                </a:solidFill>
              </a:rPr>
              <a:t>Only enter this box when 'A'</a:t>
            </a:r>
            <a:endParaRPr lang="en-GB" sz="3200" i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7664" y="5157192"/>
            <a:ext cx="5976664" cy="13681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noAutofit/>
          </a:bodyPr>
          <a:lstStyle/>
          <a:p>
            <a:endParaRPr lang="en-GB" sz="3200" dirty="0">
              <a:latin typeface="Courier"/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47664" y="5148480"/>
            <a:ext cx="558170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i="1" dirty="0" smtClean="0">
                <a:solidFill>
                  <a:srgbClr val="FF0000"/>
                </a:solidFill>
              </a:rPr>
              <a:t>Only enter this box when not 'A'</a:t>
            </a:r>
            <a:endParaRPr lang="en-GB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54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If in Scratch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648097"/>
          </a:xfrm>
        </p:spPr>
        <p:txBody>
          <a:bodyPr/>
          <a:lstStyle/>
          <a:p>
            <a:r>
              <a:rPr lang="en-GB" dirty="0" smtClean="0"/>
              <a:t>Scratch blocks make the ‘inside’ idea obvious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276872"/>
            <a:ext cx="2441848" cy="3734591"/>
          </a:xfrm>
          <a:prstGeom prst="rect">
            <a:avLst/>
          </a:prstGeom>
        </p:spPr>
      </p:pic>
      <p:sp>
        <p:nvSpPr>
          <p:cNvPr id="8" name="AutoShape 6"/>
          <p:cNvSpPr>
            <a:spLocks/>
          </p:cNvSpPr>
          <p:nvPr/>
        </p:nvSpPr>
        <p:spPr bwMode="auto">
          <a:xfrm>
            <a:off x="5724128" y="2492896"/>
            <a:ext cx="1440161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81593"/>
              <a:gd name="adj6" fmla="val -229588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Condition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9" name="AutoShape 6"/>
          <p:cNvSpPr>
            <a:spLocks/>
          </p:cNvSpPr>
          <p:nvPr/>
        </p:nvSpPr>
        <p:spPr bwMode="auto">
          <a:xfrm>
            <a:off x="5724128" y="3212976"/>
            <a:ext cx="1440161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-3374"/>
              <a:gd name="adj6" fmla="val -213183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Inside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10" name="AutoShape 6"/>
          <p:cNvSpPr>
            <a:spLocks/>
          </p:cNvSpPr>
          <p:nvPr/>
        </p:nvSpPr>
        <p:spPr bwMode="auto">
          <a:xfrm>
            <a:off x="5724128" y="4077072"/>
            <a:ext cx="1440161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81593"/>
              <a:gd name="adj6" fmla="val -229588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Condition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11" name="AutoShape 6"/>
          <p:cNvSpPr>
            <a:spLocks/>
          </p:cNvSpPr>
          <p:nvPr/>
        </p:nvSpPr>
        <p:spPr bwMode="auto">
          <a:xfrm>
            <a:off x="5724128" y="4797152"/>
            <a:ext cx="3419872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-444"/>
              <a:gd name="adj6" fmla="val -98330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Inside – condition true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12" name="AutoShape 6"/>
          <p:cNvSpPr>
            <a:spLocks/>
          </p:cNvSpPr>
          <p:nvPr/>
        </p:nvSpPr>
        <p:spPr bwMode="auto">
          <a:xfrm>
            <a:off x="5724128" y="5517232"/>
            <a:ext cx="3419872" cy="50405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-44393"/>
              <a:gd name="adj6" fmla="val -93632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Inside – condition false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75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Languages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Java uses </a:t>
            </a:r>
          </a:p>
          <a:p>
            <a:pPr lvl="1"/>
            <a:r>
              <a:rPr lang="en-GB" dirty="0" smtClean="0"/>
              <a:t>( ) – condition in brackets; no colon</a:t>
            </a:r>
          </a:p>
          <a:p>
            <a:pPr lvl="1"/>
            <a:r>
              <a:rPr lang="en-GB" dirty="0" smtClean="0"/>
              <a:t>'{' – start of box </a:t>
            </a:r>
          </a:p>
          <a:p>
            <a:pPr lvl="1"/>
            <a:r>
              <a:rPr lang="en-GB" dirty="0" smtClean="0"/>
              <a:t>'}' – end of box</a:t>
            </a:r>
          </a:p>
          <a:p>
            <a:r>
              <a:rPr lang="en-GB" dirty="0" smtClean="0"/>
              <a:t>Pascal</a:t>
            </a:r>
          </a:p>
          <a:p>
            <a:pPr lvl="1"/>
            <a:r>
              <a:rPr lang="en-GB" dirty="0" smtClean="0"/>
              <a:t>THEN instead of the colon</a:t>
            </a:r>
          </a:p>
          <a:p>
            <a:pPr lvl="1"/>
            <a:r>
              <a:rPr lang="en-GB" dirty="0" smtClean="0"/>
              <a:t>BEGIN – start of box</a:t>
            </a:r>
          </a:p>
          <a:p>
            <a:pPr lvl="1"/>
            <a:r>
              <a:rPr lang="en-GB" dirty="0" smtClean="0"/>
              <a:t>END – end of box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9510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84" y="2060848"/>
            <a:ext cx="23495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'If' Language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40768"/>
            <a:ext cx="7620000" cy="792113"/>
          </a:xfrm>
        </p:spPr>
        <p:txBody>
          <a:bodyPr/>
          <a:lstStyle/>
          <a:p>
            <a:r>
              <a:rPr lang="en-GB" dirty="0" smtClean="0"/>
              <a:t>Many instructions have 'if' language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574032" y="2204864"/>
            <a:ext cx="580796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/>
              <a:t>Do not use this service if you are travelling within the next four weeks, or if you are applying from outside the </a:t>
            </a:r>
            <a:r>
              <a:rPr lang="en-GB" sz="2400" i="1" dirty="0" smtClean="0"/>
              <a:t>UK</a:t>
            </a:r>
            <a:endParaRPr lang="en-GB" sz="2400" i="1" dirty="0"/>
          </a:p>
        </p:txBody>
      </p:sp>
      <p:sp>
        <p:nvSpPr>
          <p:cNvPr id="6" name="Rectangle 5"/>
          <p:cNvSpPr/>
          <p:nvPr/>
        </p:nvSpPr>
        <p:spPr>
          <a:xfrm>
            <a:off x="179512" y="3918535"/>
            <a:ext cx="8274496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smtClean="0">
                <a:latin typeface="Tahoma"/>
                <a:cs typeface="Tahoma"/>
              </a:rPr>
              <a:t>if travelling in next 4 weeks:</a:t>
            </a:r>
          </a:p>
          <a:p>
            <a:r>
              <a:rPr lang="en-GB" sz="2800" dirty="0" smtClean="0">
                <a:latin typeface="Tahoma"/>
                <a:cs typeface="Tahoma"/>
              </a:rPr>
              <a:t>   print</a:t>
            </a:r>
            <a:r>
              <a:rPr lang="en-GB" sz="2800" dirty="0">
                <a:latin typeface="Tahoma"/>
                <a:cs typeface="Tahoma"/>
              </a:rPr>
              <a:t>(</a:t>
            </a:r>
            <a:r>
              <a:rPr lang="en-GB" sz="2800" dirty="0" smtClean="0">
                <a:latin typeface="Tahoma"/>
                <a:cs typeface="Tahoma"/>
              </a:rPr>
              <a:t>"Do not use this service")</a:t>
            </a:r>
          </a:p>
          <a:p>
            <a:r>
              <a:rPr lang="en-GB" sz="2800" dirty="0" err="1" smtClean="0">
                <a:latin typeface="Tahoma"/>
                <a:cs typeface="Tahoma"/>
              </a:rPr>
              <a:t>elif</a:t>
            </a:r>
            <a:r>
              <a:rPr lang="en-GB" sz="2800" dirty="0" smtClean="0">
                <a:latin typeface="Tahoma"/>
                <a:cs typeface="Tahoma"/>
              </a:rPr>
              <a:t> applying from outside UK:</a:t>
            </a:r>
          </a:p>
          <a:p>
            <a:r>
              <a:rPr lang="en-GB" sz="2800" dirty="0">
                <a:latin typeface="Tahoma"/>
                <a:cs typeface="Tahoma"/>
              </a:rPr>
              <a:t> </a:t>
            </a:r>
            <a:r>
              <a:rPr lang="en-GB" sz="2800" dirty="0" smtClean="0">
                <a:latin typeface="Tahoma"/>
                <a:cs typeface="Tahoma"/>
              </a:rPr>
              <a:t>  print</a:t>
            </a:r>
            <a:r>
              <a:rPr lang="en-GB" sz="2800" dirty="0">
                <a:latin typeface="Tahoma"/>
                <a:cs typeface="Tahoma"/>
              </a:rPr>
              <a:t>(</a:t>
            </a:r>
            <a:r>
              <a:rPr lang="en-GB" sz="2800" dirty="0" smtClean="0">
                <a:latin typeface="Tahoma"/>
                <a:cs typeface="Tahoma"/>
              </a:rPr>
              <a:t>"Do </a:t>
            </a:r>
            <a:r>
              <a:rPr lang="en-GB" sz="2800" dirty="0">
                <a:latin typeface="Tahoma"/>
                <a:cs typeface="Tahoma"/>
              </a:rPr>
              <a:t>not use this service"</a:t>
            </a:r>
            <a:r>
              <a:rPr lang="en-GB" sz="2800" dirty="0" smtClean="0">
                <a:latin typeface="Tahoma"/>
                <a:cs typeface="Tahoma"/>
              </a:rPr>
              <a:t>)</a:t>
            </a:r>
          </a:p>
          <a:p>
            <a:r>
              <a:rPr lang="en-GB" sz="2800" dirty="0" smtClean="0">
                <a:latin typeface="Tahoma"/>
                <a:cs typeface="Tahoma"/>
              </a:rPr>
              <a:t>else:   </a:t>
            </a:r>
          </a:p>
          <a:p>
            <a:r>
              <a:rPr lang="en-GB" sz="2800" dirty="0">
                <a:latin typeface="Tahoma"/>
                <a:cs typeface="Tahoma"/>
              </a:rPr>
              <a:t> </a:t>
            </a:r>
            <a:r>
              <a:rPr lang="en-GB" sz="2800" dirty="0" smtClean="0">
                <a:latin typeface="Tahoma"/>
                <a:cs typeface="Tahoma"/>
              </a:rPr>
              <a:t>  print</a:t>
            </a:r>
            <a:r>
              <a:rPr lang="en-GB" sz="2800" dirty="0">
                <a:latin typeface="Tahoma"/>
                <a:cs typeface="Tahoma"/>
              </a:rPr>
              <a:t>(</a:t>
            </a:r>
            <a:r>
              <a:rPr lang="en-GB" sz="2800" dirty="0" smtClean="0">
                <a:latin typeface="Tahoma"/>
                <a:cs typeface="Tahoma"/>
              </a:rPr>
              <a:t>"Ok; use this service"</a:t>
            </a:r>
            <a:r>
              <a:rPr lang="en-GB" sz="2800" dirty="0">
                <a:latin typeface="Tahoma"/>
                <a:cs typeface="Tahoma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512" y="2156664"/>
            <a:ext cx="8274496" cy="132053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GB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1069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Comparisons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True and false expression – used in 'if'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773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True and False Expressions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24161"/>
          </a:xfrm>
        </p:spPr>
        <p:txBody>
          <a:bodyPr/>
          <a:lstStyle/>
          <a:p>
            <a:r>
              <a:rPr lang="en-GB" dirty="0" smtClean="0"/>
              <a:t>Comparisons</a:t>
            </a:r>
          </a:p>
          <a:p>
            <a:r>
              <a:rPr lang="en-GB" dirty="0" smtClean="0"/>
              <a:t>Result can be 'True' or 'False'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879343"/>
              </p:ext>
            </p:extLst>
          </p:nvPr>
        </p:nvGraphicFramePr>
        <p:xfrm>
          <a:off x="971600" y="2852936"/>
          <a:ext cx="7128792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6304"/>
                <a:gridCol w="43924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Operator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Meaning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x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&gt; y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x is greater than y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x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&lt; y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x is less than y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x == y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x is</a:t>
                      </a:r>
                      <a:r>
                        <a:rPr lang="en-GB" sz="2400" baseline="0" dirty="0" smtClean="0"/>
                        <a:t> </a:t>
                      </a:r>
                      <a:r>
                        <a:rPr lang="en-GB" sz="2400" dirty="0" smtClean="0"/>
                        <a:t>equals to y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x != y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x is NOT equal to y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x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&lt;= y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x is less than or equal</a:t>
                      </a:r>
                      <a:r>
                        <a:rPr lang="en-GB" sz="2400" baseline="0" dirty="0" smtClean="0"/>
                        <a:t> to y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x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&gt;= y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x is greater than or equal to y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923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792113"/>
          </a:xfrm>
        </p:spPr>
        <p:txBody>
          <a:bodyPr/>
          <a:lstStyle/>
          <a:p>
            <a:r>
              <a:rPr lang="en-GB" dirty="0" smtClean="0"/>
              <a:t>What are the values of the following?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226949"/>
              </p:ext>
            </p:extLst>
          </p:nvPr>
        </p:nvGraphicFramePr>
        <p:xfrm>
          <a:off x="971600" y="2708920"/>
          <a:ext cx="7128792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4889"/>
                <a:gridCol w="255390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Expression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True or</a:t>
                      </a:r>
                      <a:r>
                        <a:rPr lang="en-GB" sz="2400" b="1" baseline="0" dirty="0" smtClean="0"/>
                        <a:t> False?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10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&gt; 5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2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+ 3 &lt; 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10 != 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10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&lt;= 10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10</a:t>
                      </a:r>
                      <a:r>
                        <a:rPr lang="en-GB" sz="2400" baseline="0" dirty="0" smtClean="0">
                          <a:latin typeface="Courier"/>
                          <a:cs typeface="Courier"/>
                        </a:rPr>
                        <a:t> &gt;= 11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5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Comparison of Strings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1224161"/>
          </a:xfrm>
        </p:spPr>
        <p:txBody>
          <a:bodyPr/>
          <a:lstStyle/>
          <a:p>
            <a:r>
              <a:rPr lang="en-GB" dirty="0" smtClean="0"/>
              <a:t>Comparison operators work for strings</a:t>
            </a:r>
          </a:p>
          <a:p>
            <a:r>
              <a:rPr lang="en-GB" dirty="0" smtClean="0"/>
              <a:t>Look at the following examples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71600" y="2868009"/>
            <a:ext cx="5004048" cy="35496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&gt;&gt;&gt; "David" &lt; "David Cameron"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True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&gt;&gt;&gt; "Dave" &lt; "David"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True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&gt;&gt;&gt; "Tom" &lt; "Thomas"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False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&gt;&gt;&gt; "Bill" &lt; "William"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True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&gt;&gt;&gt; "AAA" &lt; "AAB"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True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&gt;&gt;&gt; "AAA" &lt; "</a:t>
            </a:r>
            <a:r>
              <a:rPr lang="en-GB" sz="2000" dirty="0" err="1">
                <a:latin typeface="Courier"/>
                <a:cs typeface="Courier"/>
              </a:rPr>
              <a:t>aaa</a:t>
            </a:r>
            <a:r>
              <a:rPr lang="en-GB" sz="2000" dirty="0">
                <a:latin typeface="Courier"/>
                <a:cs typeface="Courier"/>
              </a:rPr>
              <a:t>"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True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&gt;&gt;&gt; "</a:t>
            </a:r>
            <a:r>
              <a:rPr lang="en-GB" sz="2000" dirty="0" err="1">
                <a:latin typeface="Courier"/>
                <a:cs typeface="Courier"/>
              </a:rPr>
              <a:t>aaa</a:t>
            </a:r>
            <a:r>
              <a:rPr lang="en-GB" sz="2000" dirty="0">
                <a:latin typeface="Courier"/>
                <a:cs typeface="Courier"/>
              </a:rPr>
              <a:t>" &lt; "AAA"</a:t>
            </a:r>
          </a:p>
          <a:p>
            <a:pPr>
              <a:lnSpc>
                <a:spcPct val="80000"/>
              </a:lnSpc>
            </a:pPr>
            <a:r>
              <a:rPr lang="en-GB" sz="2000" dirty="0">
                <a:latin typeface="Courier"/>
                <a:cs typeface="Courier"/>
              </a:rPr>
              <a:t>False</a:t>
            </a:r>
          </a:p>
        </p:txBody>
      </p:sp>
      <p:sp>
        <p:nvSpPr>
          <p:cNvPr id="5" name="AutoShape 6"/>
          <p:cNvSpPr>
            <a:spLocks/>
          </p:cNvSpPr>
          <p:nvPr/>
        </p:nvSpPr>
        <p:spPr bwMode="auto">
          <a:xfrm>
            <a:off x="7164287" y="2492896"/>
            <a:ext cx="1440161" cy="1944216"/>
          </a:xfrm>
          <a:prstGeom prst="borderCallout2">
            <a:avLst>
              <a:gd name="adj1" fmla="val 20227"/>
              <a:gd name="adj2" fmla="val -6046"/>
              <a:gd name="adj3" fmla="val 23157"/>
              <a:gd name="adj4" fmla="val -23286"/>
              <a:gd name="adj5" fmla="val 79391"/>
              <a:gd name="adj6" fmla="val -81942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Using ASCII ordering, letter by letter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64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'=' and '=='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 not confuse</a:t>
            </a:r>
          </a:p>
          <a:p>
            <a:endParaRPr lang="en-GB" dirty="0"/>
          </a:p>
          <a:p>
            <a:r>
              <a:rPr lang="en-GB" dirty="0" smtClean="0"/>
              <a:t>Assignment</a:t>
            </a:r>
          </a:p>
          <a:p>
            <a:pPr lvl="1"/>
            <a:r>
              <a:rPr lang="en-GB" dirty="0" smtClean="0"/>
              <a:t>Operator =</a:t>
            </a:r>
          </a:p>
          <a:p>
            <a:pPr lvl="1"/>
            <a:r>
              <a:rPr lang="en-GB" dirty="0" smtClean="0"/>
              <a:t>Set variable to value (of expression)</a:t>
            </a:r>
          </a:p>
          <a:p>
            <a:r>
              <a:rPr lang="en-GB" dirty="0" smtClean="0"/>
              <a:t>Equality</a:t>
            </a:r>
          </a:p>
          <a:p>
            <a:pPr lvl="1"/>
            <a:r>
              <a:rPr lang="en-GB" dirty="0" smtClean="0"/>
              <a:t>Operator ==</a:t>
            </a:r>
          </a:p>
          <a:p>
            <a:pPr lvl="1"/>
            <a:r>
              <a:rPr lang="en-GB" dirty="0" smtClean="0"/>
              <a:t>Compare two expressions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950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sz="4800" dirty="0" smtClean="0"/>
              <a:t>More Complex Conditional Statements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9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Else and Else If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6016" y="1415073"/>
            <a:ext cx="7620000" cy="720105"/>
          </a:xfrm>
        </p:spPr>
        <p:txBody>
          <a:bodyPr/>
          <a:lstStyle/>
          <a:p>
            <a:r>
              <a:rPr lang="en-GB" dirty="0" smtClean="0"/>
              <a:t>'If' statement with an alternative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2081825" y="2063170"/>
            <a:ext cx="709868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smtClean="0">
                <a:latin typeface="Courier"/>
                <a:cs typeface="Courier"/>
              </a:rPr>
              <a:t>if </a:t>
            </a:r>
            <a:r>
              <a:rPr lang="en-GB" sz="2800" i="1" dirty="0" smtClean="0">
                <a:cs typeface="Courier"/>
              </a:rPr>
              <a:t>condition</a:t>
            </a:r>
            <a:r>
              <a:rPr lang="en-GB" sz="2800" dirty="0" smtClean="0">
                <a:latin typeface="Courier"/>
                <a:cs typeface="Courier"/>
              </a:rPr>
              <a:t>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</a:t>
            </a:r>
            <a:r>
              <a:rPr lang="en-GB" sz="2800" i="1" dirty="0" smtClean="0">
                <a:cs typeface="Courier"/>
              </a:rPr>
              <a:t>statement 1 – when condition true</a:t>
            </a:r>
            <a:endParaRPr lang="en-GB" sz="2800" dirty="0" smtClean="0">
              <a:latin typeface="Courier"/>
              <a:cs typeface="Courier"/>
            </a:endParaRPr>
          </a:p>
          <a:p>
            <a:r>
              <a:rPr lang="en-GB" sz="2800" dirty="0" smtClean="0">
                <a:latin typeface="Courier"/>
                <a:cs typeface="Courier"/>
              </a:rPr>
              <a:t>else: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</a:t>
            </a:r>
            <a:r>
              <a:rPr lang="en-GB" sz="2800" i="1" dirty="0">
                <a:cs typeface="Courier"/>
              </a:rPr>
              <a:t>statement </a:t>
            </a:r>
            <a:r>
              <a:rPr lang="en-GB" sz="2800" i="1" dirty="0" smtClean="0">
                <a:cs typeface="Courier"/>
              </a:rPr>
              <a:t>2 </a:t>
            </a:r>
            <a:r>
              <a:rPr lang="en-GB" sz="2800" i="1" dirty="0">
                <a:cs typeface="Courier"/>
              </a:rPr>
              <a:t>– when condition </a:t>
            </a:r>
            <a:r>
              <a:rPr lang="en-GB" sz="2800" i="1" dirty="0" smtClean="0">
                <a:cs typeface="Courier"/>
              </a:rPr>
              <a:t>false</a:t>
            </a:r>
            <a:endParaRPr lang="en-GB" sz="2800" dirty="0">
              <a:latin typeface="Courier"/>
              <a:cs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9552" y="4063712"/>
            <a:ext cx="7098687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smtClean="0">
                <a:latin typeface="Courier"/>
                <a:cs typeface="Courier"/>
              </a:rPr>
              <a:t>if </a:t>
            </a:r>
            <a:r>
              <a:rPr lang="en-GB" sz="2800" i="1" dirty="0" smtClean="0">
                <a:cs typeface="Courier"/>
              </a:rPr>
              <a:t>condition A</a:t>
            </a:r>
            <a:r>
              <a:rPr lang="en-GB" sz="2800" dirty="0" smtClean="0">
                <a:latin typeface="Courier"/>
                <a:cs typeface="Courier"/>
              </a:rPr>
              <a:t>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</a:t>
            </a:r>
            <a:r>
              <a:rPr lang="en-GB" sz="2800" i="1" dirty="0" smtClean="0">
                <a:cs typeface="Courier"/>
              </a:rPr>
              <a:t>statement 1 – when condition A true</a:t>
            </a:r>
            <a:endParaRPr lang="en-GB" sz="2800" dirty="0" smtClean="0">
              <a:latin typeface="Courier"/>
              <a:cs typeface="Courier"/>
            </a:endParaRPr>
          </a:p>
          <a:p>
            <a:r>
              <a:rPr lang="en-GB" sz="2800" dirty="0" err="1" smtClean="0">
                <a:latin typeface="Courier"/>
                <a:cs typeface="Courier"/>
              </a:rPr>
              <a:t>elif</a:t>
            </a:r>
            <a:r>
              <a:rPr lang="en-GB" sz="2800" dirty="0" smtClean="0">
                <a:latin typeface="Courier"/>
                <a:cs typeface="Courier"/>
              </a:rPr>
              <a:t> </a:t>
            </a:r>
            <a:r>
              <a:rPr lang="en-GB" sz="2800" i="1" dirty="0" smtClean="0">
                <a:cs typeface="Courier"/>
              </a:rPr>
              <a:t>condition B</a:t>
            </a:r>
            <a:r>
              <a:rPr lang="en-GB" sz="2800" dirty="0" smtClean="0">
                <a:latin typeface="Courier"/>
                <a:cs typeface="Courier"/>
              </a:rPr>
              <a:t>:</a:t>
            </a:r>
            <a:endParaRPr lang="en-GB" sz="2800" dirty="0">
              <a:latin typeface="Courier"/>
              <a:cs typeface="Courier"/>
            </a:endParaRP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</a:t>
            </a:r>
            <a:r>
              <a:rPr lang="en-GB" sz="2800" i="1" dirty="0" smtClean="0">
                <a:cs typeface="Courier"/>
              </a:rPr>
              <a:t>statement 2 </a:t>
            </a:r>
            <a:r>
              <a:rPr lang="en-GB" sz="2800" i="1" dirty="0">
                <a:cs typeface="Courier"/>
              </a:rPr>
              <a:t>– when </a:t>
            </a:r>
            <a:r>
              <a:rPr lang="en-GB" sz="2800" i="1" dirty="0" smtClean="0">
                <a:cs typeface="Courier"/>
              </a:rPr>
              <a:t>A false and B true</a:t>
            </a:r>
            <a:endParaRPr lang="en-GB" sz="2800" dirty="0" smtClean="0">
              <a:latin typeface="Courier"/>
              <a:cs typeface="Courier"/>
            </a:endParaRPr>
          </a:p>
          <a:p>
            <a:r>
              <a:rPr lang="en-GB" sz="2800" dirty="0" smtClean="0">
                <a:latin typeface="Courier"/>
                <a:cs typeface="Courier"/>
              </a:rPr>
              <a:t>else: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</a:t>
            </a:r>
            <a:r>
              <a:rPr lang="en-GB" sz="2800" i="1" dirty="0">
                <a:cs typeface="Courier"/>
              </a:rPr>
              <a:t>statement 3</a:t>
            </a:r>
            <a:r>
              <a:rPr lang="en-GB" sz="2800" i="1" dirty="0" smtClean="0">
                <a:cs typeface="Courier"/>
              </a:rPr>
              <a:t> </a:t>
            </a:r>
            <a:r>
              <a:rPr lang="en-GB" sz="2800" i="1" dirty="0">
                <a:cs typeface="Courier"/>
              </a:rPr>
              <a:t>– when </a:t>
            </a:r>
            <a:r>
              <a:rPr lang="en-GB" sz="2800" i="1" dirty="0" smtClean="0">
                <a:cs typeface="Courier"/>
              </a:rPr>
              <a:t>both A and B false</a:t>
            </a:r>
            <a:endParaRPr lang="en-GB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77180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Compare these programs: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95536" y="1542271"/>
            <a:ext cx="7098687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latin typeface="Courier"/>
                <a:cs typeface="Courier"/>
              </a:rPr>
              <a:t>a</a:t>
            </a:r>
            <a:r>
              <a:rPr lang="en-GB" sz="2800" dirty="0" smtClean="0">
                <a:latin typeface="Courier"/>
                <a:cs typeface="Courier"/>
              </a:rPr>
              <a:t>ge = input("How old are you?")</a:t>
            </a:r>
          </a:p>
          <a:p>
            <a:r>
              <a:rPr lang="en-GB" sz="2800" dirty="0" smtClean="0">
                <a:latin typeface="Courier"/>
                <a:cs typeface="Courier"/>
              </a:rPr>
              <a:t>if age &lt; 22: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print("Ah, youth!")</a:t>
            </a:r>
          </a:p>
          <a:p>
            <a:r>
              <a:rPr lang="en-GB" sz="2800" dirty="0" smtClean="0">
                <a:latin typeface="Courier"/>
                <a:cs typeface="Courier"/>
              </a:rPr>
              <a:t>if age &gt;= 22: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print</a:t>
            </a:r>
            <a:r>
              <a:rPr lang="en-GB" sz="2800" dirty="0">
                <a:latin typeface="Courier"/>
                <a:cs typeface="Courier"/>
              </a:rPr>
              <a:t>("Cool! A grown up")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37809" y="3918535"/>
            <a:ext cx="7098687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latin typeface="Courier"/>
                <a:cs typeface="Courier"/>
              </a:rPr>
              <a:t>a</a:t>
            </a:r>
            <a:r>
              <a:rPr lang="en-GB" sz="2800" dirty="0" smtClean="0">
                <a:latin typeface="Courier"/>
                <a:cs typeface="Courier"/>
              </a:rPr>
              <a:t>ge = input("How old are you?")</a:t>
            </a:r>
          </a:p>
          <a:p>
            <a:r>
              <a:rPr lang="en-GB" sz="2800" dirty="0" smtClean="0">
                <a:latin typeface="Courier"/>
                <a:cs typeface="Courier"/>
              </a:rPr>
              <a:t>if age &lt; 22: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print</a:t>
            </a:r>
            <a:r>
              <a:rPr lang="en-GB" sz="2800" dirty="0">
                <a:latin typeface="Courier"/>
                <a:cs typeface="Courier"/>
              </a:rPr>
              <a:t>("Ah, youth!"</a:t>
            </a:r>
            <a:r>
              <a:rPr lang="en-GB" sz="2800" dirty="0" smtClean="0">
                <a:latin typeface="Courier"/>
                <a:cs typeface="Courier"/>
              </a:rPr>
              <a:t>)</a:t>
            </a:r>
          </a:p>
          <a:p>
            <a:r>
              <a:rPr lang="en-GB" sz="2800" dirty="0" smtClean="0">
                <a:latin typeface="Courier"/>
                <a:cs typeface="Courier"/>
              </a:rPr>
              <a:t>else:</a:t>
            </a:r>
          </a:p>
          <a:p>
            <a:r>
              <a:rPr lang="en-GB" sz="2800" dirty="0">
                <a:latin typeface="Courier"/>
                <a:cs typeface="Courier"/>
              </a:rPr>
              <a:t> </a:t>
            </a:r>
            <a:r>
              <a:rPr lang="en-GB" sz="2800" dirty="0" smtClean="0">
                <a:latin typeface="Courier"/>
                <a:cs typeface="Courier"/>
              </a:rPr>
              <a:t>  print</a:t>
            </a:r>
            <a:r>
              <a:rPr lang="en-GB" sz="2800" dirty="0">
                <a:latin typeface="Courier"/>
                <a:cs typeface="Courier"/>
              </a:rPr>
              <a:t>("Cool! A grown up")</a:t>
            </a:r>
          </a:p>
        </p:txBody>
      </p:sp>
      <p:sp>
        <p:nvSpPr>
          <p:cNvPr id="5" name="AutoShape 6"/>
          <p:cNvSpPr>
            <a:spLocks/>
          </p:cNvSpPr>
          <p:nvPr/>
        </p:nvSpPr>
        <p:spPr bwMode="auto">
          <a:xfrm flipH="1">
            <a:off x="35498" y="4687776"/>
            <a:ext cx="1656182" cy="613432"/>
          </a:xfrm>
          <a:prstGeom prst="borderCallout2">
            <a:avLst>
              <a:gd name="adj1" fmla="val 20227"/>
              <a:gd name="adj2" fmla="val -6046"/>
              <a:gd name="adj3" fmla="val 13527"/>
              <a:gd name="adj4" fmla="val -5714"/>
              <a:gd name="adj5" fmla="val -48205"/>
              <a:gd name="adj6" fmla="val -15656"/>
            </a:avLst>
          </a:prstGeom>
          <a:noFill/>
          <a:ln w="2556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Clr>
                <a:srgbClr val="FF0000"/>
              </a:buClr>
              <a:buFont typeface="Tahoma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smtClean="0">
                <a:solidFill>
                  <a:srgbClr val="FF0000"/>
                </a:solidFill>
                <a:latin typeface="Tahoma" charset="0"/>
              </a:rPr>
              <a:t>Equivalent</a:t>
            </a:r>
            <a:endParaRPr lang="en-GB" sz="2400" dirty="0">
              <a:solidFill>
                <a:srgbClr val="FF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92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87338"/>
            <a:ext cx="7772400" cy="703262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Teaching Issue</a:t>
            </a:r>
            <a:endParaRPr lang="en-GB" dirty="0">
              <a:latin typeface="Tahoma" charset="0"/>
              <a:cs typeface="Bitstream Vera Sans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Strong understanding of statements within statements 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Needed for loops too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Only 'if' and 'if … else' are essential</a:t>
            </a:r>
          </a:p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Tahoma" charset="0"/>
                <a:cs typeface="Bitstream Vera Sans" charset="0"/>
              </a:rPr>
              <a:t>Boolean expression: true and false as values</a:t>
            </a:r>
          </a:p>
        </p:txBody>
      </p:sp>
    </p:spTree>
    <p:extLst>
      <p:ext uri="{BB962C8B-B14F-4D97-AF65-F5344CB8AC3E}">
        <p14:creationId xmlns:p14="http://schemas.microsoft.com/office/powerpoint/2010/main" val="11749396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'If' allows statements in the program to vary</a:t>
            </a:r>
          </a:p>
          <a:p>
            <a:r>
              <a:rPr lang="en-GB" dirty="0" smtClean="0"/>
              <a:t>Comparison operator create 'conditions' (also called '</a:t>
            </a:r>
            <a:r>
              <a:rPr lang="en-GB" dirty="0" err="1" smtClean="0"/>
              <a:t>boolean</a:t>
            </a:r>
            <a:r>
              <a:rPr lang="en-GB" dirty="0" smtClean="0"/>
              <a:t> expressions')</a:t>
            </a:r>
          </a:p>
          <a:p>
            <a:r>
              <a:rPr lang="en-GB" dirty="0" smtClean="0"/>
              <a:t>Python uses 'indentation' to inside the 'if' from outside</a:t>
            </a:r>
          </a:p>
          <a:p>
            <a:r>
              <a:rPr lang="en-GB" dirty="0" smtClean="0"/>
              <a:t>'Inside' versus 'outside' essential for next topic: loops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4004</TotalTime>
  <Words>805</Words>
  <Application>Microsoft Macintosh PowerPoint</Application>
  <PresentationFormat>On-screen Show (4:3)</PresentationFormat>
  <Paragraphs>157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Newsprint</vt:lpstr>
      <vt:lpstr>Programming for GCSE Topic 3.1: If Statements in Python</vt:lpstr>
      <vt:lpstr>Aims</vt:lpstr>
      <vt:lpstr>Simple ‘If’ Statements</vt:lpstr>
      <vt:lpstr>Simple ‘If’ Statement</vt:lpstr>
      <vt:lpstr>Visualising ‘If’</vt:lpstr>
      <vt:lpstr>Boxes</vt:lpstr>
      <vt:lpstr>Boxes</vt:lpstr>
      <vt:lpstr>If in Scratch</vt:lpstr>
      <vt:lpstr>Other Languages</vt:lpstr>
      <vt:lpstr>'If' Language</vt:lpstr>
      <vt:lpstr>Comparisons</vt:lpstr>
      <vt:lpstr>True and False Expressions</vt:lpstr>
      <vt:lpstr>Examples</vt:lpstr>
      <vt:lpstr>Comparison of Strings</vt:lpstr>
      <vt:lpstr>'=' and '=='</vt:lpstr>
      <vt:lpstr>More Complex Conditional Statements</vt:lpstr>
      <vt:lpstr>Else and Else If</vt:lpstr>
      <vt:lpstr>Compare these programs:</vt:lpstr>
      <vt:lpstr>Teaching Issue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89</cp:revision>
  <dcterms:created xsi:type="dcterms:W3CDTF">2012-04-25T07:26:20Z</dcterms:created>
  <dcterms:modified xsi:type="dcterms:W3CDTF">2014-05-01T18:56:54Z</dcterms:modified>
</cp:coreProperties>
</file>