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28" r:id="rId2"/>
    <p:sldId id="302" r:id="rId3"/>
    <p:sldId id="281" r:id="rId4"/>
    <p:sldId id="320" r:id="rId5"/>
    <p:sldId id="321" r:id="rId6"/>
    <p:sldId id="322" r:id="rId7"/>
    <p:sldId id="323" r:id="rId8"/>
    <p:sldId id="324" r:id="rId9"/>
    <p:sldId id="326" r:id="rId10"/>
    <p:sldId id="325" r:id="rId11"/>
    <p:sldId id="327" r:id="rId12"/>
    <p:sldId id="280"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55" d="100"/>
          <a:sy n="55" d="100"/>
        </p:scale>
        <p:origin x="-416" y="-120"/>
      </p:cViewPr>
      <p:guideLst>
        <p:guide orient="horz" pos="2160"/>
        <p:guide pos="2880"/>
      </p:guideLst>
    </p:cSldViewPr>
  </p:slideViewPr>
  <p:notesTextViewPr>
    <p:cViewPr>
      <p:scale>
        <a:sx n="100" d="100"/>
        <a:sy n="100" d="100"/>
      </p:scale>
      <p:origin x="0" y="0"/>
    </p:cViewPr>
  </p:notesTextViewPr>
  <p:sorterViewPr>
    <p:cViewPr>
      <p:scale>
        <a:sx n="184" d="100"/>
        <a:sy n="184"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7B8A1-7964-284A-9FAD-A676FB4A8995}" type="datetimeFigureOut">
              <a:rPr lang="en-US" smtClean="0"/>
              <a:t>01/05/2014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A9AD67-4C16-4244-8C8C-CCF5ECD4C20E}" type="slidenum">
              <a:rPr lang="en-GB" smtClean="0"/>
              <a:t>‹#›</a:t>
            </a:fld>
            <a:endParaRPr lang="en-GB"/>
          </a:p>
        </p:txBody>
      </p:sp>
    </p:spTree>
    <p:extLst>
      <p:ext uri="{BB962C8B-B14F-4D97-AF65-F5344CB8AC3E}">
        <p14:creationId xmlns:p14="http://schemas.microsoft.com/office/powerpoint/2010/main" val="24787974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D5B4915F-DB33-A746-9949-AC9268BC1BA3}" type="slidenum">
              <a:rPr lang="en-GB" sz="1200">
                <a:solidFill>
                  <a:srgbClr val="000000"/>
                </a:solidFill>
                <a:latin typeface="Tahoma" charset="0"/>
              </a:rPr>
              <a:pPr eaLnBrk="1" hangingPunct="1"/>
              <a:t>3</a:t>
            </a:fld>
            <a:endParaRPr lang="en-GB" sz="1200">
              <a:solidFill>
                <a:srgbClr val="000000"/>
              </a:solidFill>
              <a:latin typeface="Tahoma" charset="0"/>
            </a:endParaRPr>
          </a:p>
        </p:txBody>
      </p:sp>
      <p:sp>
        <p:nvSpPr>
          <p:cNvPr id="3277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sz="2400">
                <a:solidFill>
                  <a:schemeClr val="bg1"/>
                </a:solidFill>
                <a:latin typeface="Times New Roman" charset="0"/>
                <a:ea typeface="ＭＳ Ｐゴシック" charset="0"/>
                <a:cs typeface="Bitstream Vera Sans" charset="0"/>
              </a:defRPr>
            </a:lvl1pPr>
            <a:lvl2pPr marL="37931725" indent="-37474525" eaLnBrk="0" hangingPunct="0">
              <a:defRPr sz="2400">
                <a:solidFill>
                  <a:schemeClr val="bg1"/>
                </a:solidFill>
                <a:latin typeface="Times New Roman" charset="0"/>
                <a:ea typeface="Bitstream Vera Sans" charset="0"/>
                <a:cs typeface="Bitstream Vera Sans" charset="0"/>
              </a:defRPr>
            </a:lvl2pPr>
            <a:lvl3pPr eaLnBrk="0" hangingPunct="0">
              <a:defRPr sz="2400">
                <a:solidFill>
                  <a:schemeClr val="bg1"/>
                </a:solidFill>
                <a:latin typeface="Times New Roman" charset="0"/>
                <a:ea typeface="Bitstream Vera Sans" charset="0"/>
                <a:cs typeface="Bitstream Vera Sans" charset="0"/>
              </a:defRPr>
            </a:lvl3pPr>
            <a:lvl4pPr eaLnBrk="0" hangingPunct="0">
              <a:defRPr sz="2400">
                <a:solidFill>
                  <a:schemeClr val="bg1"/>
                </a:solidFill>
                <a:latin typeface="Times New Roman" charset="0"/>
                <a:ea typeface="Bitstream Vera Sans" charset="0"/>
                <a:cs typeface="Bitstream Vera Sans" charset="0"/>
              </a:defRPr>
            </a:lvl4pPr>
            <a:lvl5pPr eaLnBrk="0" hangingPunct="0">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9pPr>
          </a:lstStyle>
          <a:p>
            <a:pPr eaLnBrk="1" hangingPunct="1"/>
            <a:endParaRPr lang="en-GB"/>
          </a:p>
        </p:txBody>
      </p:sp>
      <p:sp>
        <p:nvSpPr>
          <p:cNvPr id="32772" name="Text Box 2"/>
          <p:cNvSpPr>
            <a:spLocks noGrp="1" noChangeArrowheads="1"/>
          </p:cNvSpPr>
          <p:nvPr>
            <p:ph type="body"/>
          </p:nvPr>
        </p:nvSpPr>
        <p:spPr>
          <a:xfrm>
            <a:off x="914400" y="4343400"/>
            <a:ext cx="5024438"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32773" name="Slide Image Placeholder 4"/>
          <p:cNvSpPr>
            <a:spLocks noGrp="1" noRot="1" noChangeAspect="1"/>
          </p:cNvSpPr>
          <p:nvPr>
            <p:ph type="sldImg"/>
          </p:nvPr>
        </p:nvSpPr>
        <p:spPr>
          <a:xfrm>
            <a:off x="1144588" y="685800"/>
            <a:ext cx="4562475" cy="34226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ＭＳ Ｐゴシック" charset="0"/>
                <a:cs typeface="Bitstream Vera Sans" charset="0"/>
              </a:defRPr>
            </a:lvl1pPr>
            <a:lvl2pPr marL="37931725" indent="-37474525"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2pPr>
            <a:lvl3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3pPr>
            <a:lvl4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4pPr>
            <a:lvl5pPr eaLnBrk="0" hangingPunct="0">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charset="0"/>
                <a:ea typeface="Bitstream Vera Sans" charset="0"/>
                <a:cs typeface="Bitstream Vera Sans" charset="0"/>
              </a:defRPr>
            </a:lvl9pPr>
          </a:lstStyle>
          <a:p>
            <a:pPr eaLnBrk="1" hangingPunct="1"/>
            <a:fld id="{D5B4915F-DB33-A746-9949-AC9268BC1BA3}" type="slidenum">
              <a:rPr lang="en-GB" sz="1200">
                <a:solidFill>
                  <a:srgbClr val="000000"/>
                </a:solidFill>
                <a:latin typeface="Tahoma" charset="0"/>
              </a:rPr>
              <a:pPr eaLnBrk="1" hangingPunct="1"/>
              <a:t>4</a:t>
            </a:fld>
            <a:endParaRPr lang="en-GB" sz="1200">
              <a:solidFill>
                <a:srgbClr val="000000"/>
              </a:solidFill>
              <a:latin typeface="Tahoma" charset="0"/>
            </a:endParaRPr>
          </a:p>
        </p:txBody>
      </p:sp>
      <p:sp>
        <p:nvSpPr>
          <p:cNvPr id="3277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sz="2400">
                <a:solidFill>
                  <a:schemeClr val="bg1"/>
                </a:solidFill>
                <a:latin typeface="Times New Roman" charset="0"/>
                <a:ea typeface="ＭＳ Ｐゴシック" charset="0"/>
                <a:cs typeface="Bitstream Vera Sans" charset="0"/>
              </a:defRPr>
            </a:lvl1pPr>
            <a:lvl2pPr marL="37931725" indent="-37474525" eaLnBrk="0" hangingPunct="0">
              <a:defRPr sz="2400">
                <a:solidFill>
                  <a:schemeClr val="bg1"/>
                </a:solidFill>
                <a:latin typeface="Times New Roman" charset="0"/>
                <a:ea typeface="Bitstream Vera Sans" charset="0"/>
                <a:cs typeface="Bitstream Vera Sans" charset="0"/>
              </a:defRPr>
            </a:lvl2pPr>
            <a:lvl3pPr eaLnBrk="0" hangingPunct="0">
              <a:defRPr sz="2400">
                <a:solidFill>
                  <a:schemeClr val="bg1"/>
                </a:solidFill>
                <a:latin typeface="Times New Roman" charset="0"/>
                <a:ea typeface="Bitstream Vera Sans" charset="0"/>
                <a:cs typeface="Bitstream Vera Sans" charset="0"/>
              </a:defRPr>
            </a:lvl3pPr>
            <a:lvl4pPr eaLnBrk="0" hangingPunct="0">
              <a:defRPr sz="2400">
                <a:solidFill>
                  <a:schemeClr val="bg1"/>
                </a:solidFill>
                <a:latin typeface="Times New Roman" charset="0"/>
                <a:ea typeface="Bitstream Vera Sans" charset="0"/>
                <a:cs typeface="Bitstream Vera Sans" charset="0"/>
              </a:defRPr>
            </a:lvl4pPr>
            <a:lvl5pPr eaLnBrk="0" hangingPunct="0">
              <a:defRPr sz="2400">
                <a:solidFill>
                  <a:schemeClr val="bg1"/>
                </a:solidFill>
                <a:latin typeface="Times New Roman" charset="0"/>
                <a:ea typeface="Bitstream Vera Sans" charset="0"/>
                <a:cs typeface="Bitstream Vera Sans" charset="0"/>
              </a:defRPr>
            </a:lvl5pPr>
            <a:lvl6pPr marL="4572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6pPr>
            <a:lvl7pPr marL="9144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7pPr>
            <a:lvl8pPr marL="13716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8pPr>
            <a:lvl9pPr marL="1828800" eaLnBrk="0" fontAlgn="base" hangingPunct="0">
              <a:spcBef>
                <a:spcPct val="0"/>
              </a:spcBef>
              <a:spcAft>
                <a:spcPct val="0"/>
              </a:spcAft>
              <a:defRPr sz="2400">
                <a:solidFill>
                  <a:schemeClr val="bg1"/>
                </a:solidFill>
                <a:latin typeface="Times New Roman" charset="0"/>
                <a:ea typeface="Bitstream Vera Sans" charset="0"/>
                <a:cs typeface="Bitstream Vera Sans" charset="0"/>
              </a:defRPr>
            </a:lvl9pPr>
          </a:lstStyle>
          <a:p>
            <a:pPr eaLnBrk="1" hangingPunct="1"/>
            <a:endParaRPr lang="en-GB"/>
          </a:p>
        </p:txBody>
      </p:sp>
      <p:sp>
        <p:nvSpPr>
          <p:cNvPr id="32772" name="Text Box 2"/>
          <p:cNvSpPr>
            <a:spLocks noGrp="1" noChangeArrowheads="1"/>
          </p:cNvSpPr>
          <p:nvPr>
            <p:ph type="body"/>
          </p:nvPr>
        </p:nvSpPr>
        <p:spPr>
          <a:xfrm>
            <a:off x="914400" y="4343400"/>
            <a:ext cx="5024438"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p>
            <a:endParaRPr lang="en-GB">
              <a:ea typeface="ＭＳ Ｐゴシック" charset="0"/>
              <a:cs typeface="ＭＳ Ｐゴシック" charset="0"/>
            </a:endParaRPr>
          </a:p>
        </p:txBody>
      </p:sp>
      <p:sp>
        <p:nvSpPr>
          <p:cNvPr id="32773" name="Slide Image Placeholder 4"/>
          <p:cNvSpPr>
            <a:spLocks noGrp="1" noRot="1" noChangeAspect="1"/>
          </p:cNvSpPr>
          <p:nvPr>
            <p:ph type="sldImg"/>
          </p:nvPr>
        </p:nvSpPr>
        <p:spPr>
          <a:xfrm>
            <a:off x="1144588" y="685800"/>
            <a:ext cx="4562475" cy="3422650"/>
          </a:xfr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762000" y="908720"/>
            <a:ext cx="7543800" cy="3324200"/>
          </a:xfrm>
        </p:spPr>
        <p:txBody>
          <a:bodyPr anchor="t">
            <a:noAutofit/>
          </a:bodyPr>
          <a:lstStyle>
            <a:lvl1pPr algn="ctr">
              <a:defRPr sz="6600"/>
            </a:lvl1pPr>
          </a:lstStyle>
          <a:p>
            <a:r>
              <a:rPr lang="en-GB" dirty="0"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ormAutofit/>
          </a:bodyPr>
          <a:lstStyle>
            <a:lvl1pPr marL="0" indent="0" algn="l">
              <a:spcBef>
                <a:spcPts val="0"/>
              </a:spcBef>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3DEC3753-D1D0-2447-B0C7-827BB69210F4}"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B684EF-BCA2-8D4B-8630-5C3D6630FF6F}" type="slidenum">
              <a:rPr lang="en-US"/>
              <a:pPr>
                <a:defRPr/>
              </a:pPr>
              <a:t>‹#›</a:t>
            </a:fld>
            <a:endParaRPr lang="en-US"/>
          </a:p>
        </p:txBody>
      </p:sp>
      <p:sp>
        <p:nvSpPr>
          <p:cNvPr id="8" name="Rectangle 7"/>
          <p:cNvSpPr/>
          <p:nvPr userDrawn="1"/>
        </p:nvSpPr>
        <p:spPr>
          <a:xfrm>
            <a:off x="755650" y="0"/>
            <a:ext cx="7626350" cy="3326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43509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F091D8C-E7C0-0042-92BC-F332AA948FCA}"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t>Queen Mary, University of London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E66D2FB-234B-2348-B63A-B27AFD4AA2D1}" type="slidenum">
              <a:rPr lang="en-US"/>
              <a:pPr>
                <a:defRPr/>
              </a:pPr>
              <a:t>‹#›</a:t>
            </a:fld>
            <a:endParaRPr lang="en-US" dirty="0"/>
          </a:p>
        </p:txBody>
      </p:sp>
    </p:spTree>
    <p:extLst>
      <p:ext uri="{BB962C8B-B14F-4D97-AF65-F5344CB8AC3E}">
        <p14:creationId xmlns:p14="http://schemas.microsoft.com/office/powerpoint/2010/main" val="1033038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77875" y="0"/>
            <a:ext cx="7543800" cy="3326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62000" y="2184648"/>
            <a:ext cx="7543800" cy="1676400"/>
          </a:xfrm>
        </p:spPr>
        <p:txBody>
          <a:bodyPr anchor="b"/>
          <a:lstStyle>
            <a:lvl1pPr algn="ctr">
              <a:defRPr sz="4800" b="0" cap="small"/>
            </a:lvl1pPr>
          </a:lstStyle>
          <a:p>
            <a:r>
              <a:rPr lang="en-GB" dirty="0" smtClean="0"/>
              <a:t>Click to edit Master title style</a:t>
            </a:r>
            <a:endParaRPr lang="en-US" dirty="0"/>
          </a:p>
        </p:txBody>
      </p:sp>
      <p:sp>
        <p:nvSpPr>
          <p:cNvPr id="3" name="Text Placeholder 2"/>
          <p:cNvSpPr>
            <a:spLocks noGrp="1"/>
          </p:cNvSpPr>
          <p:nvPr>
            <p:ph type="body" idx="1"/>
          </p:nvPr>
        </p:nvSpPr>
        <p:spPr>
          <a:xfrm>
            <a:off x="762000" y="4088904"/>
            <a:ext cx="7620000" cy="914400"/>
          </a:xfrm>
        </p:spPr>
        <p:txBody>
          <a:bodyPr>
            <a:normAutofit/>
          </a:bodyPr>
          <a:lstStyle>
            <a:lvl1pPr marL="0" indent="0" algn="ctr">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60E00EDE-30C7-254A-B8B9-B50EB16E6730}" type="datetime1">
              <a:rPr lang="en-US"/>
              <a:pPr>
                <a:defRPr/>
              </a:pPr>
              <a:t>01/05/2014</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5645344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D70D3E5-4AD9-7745-BBF3-4D6EB655EBB2}"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DBCBB4-9D44-474B-8B46-914554862E8A}" type="slidenum">
              <a:rPr lang="en-US"/>
              <a:pPr>
                <a:defRPr/>
              </a:pPr>
              <a:t>‹#›</a:t>
            </a:fld>
            <a:endParaRPr lang="en-US" dirty="0"/>
          </a:p>
        </p:txBody>
      </p:sp>
    </p:spTree>
    <p:extLst>
      <p:ext uri="{BB962C8B-B14F-4D97-AF65-F5344CB8AC3E}">
        <p14:creationId xmlns:p14="http://schemas.microsoft.com/office/powerpoint/2010/main" val="350185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58952" y="1329264"/>
            <a:ext cx="3657600" cy="30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152" y="1329264"/>
            <a:ext cx="3657600" cy="30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9" name="Date Placeholder 6"/>
          <p:cNvSpPr>
            <a:spLocks noGrp="1"/>
          </p:cNvSpPr>
          <p:nvPr>
            <p:ph type="dt" sz="half" idx="10"/>
          </p:nvPr>
        </p:nvSpPr>
        <p:spPr/>
        <p:txBody>
          <a:bodyPr/>
          <a:lstStyle>
            <a:lvl1pPr>
              <a:defRPr/>
            </a:lvl1pPr>
          </a:lstStyle>
          <a:p>
            <a:pPr>
              <a:defRPr/>
            </a:pPr>
            <a:fld id="{961942FC-AB15-844C-A848-1C7F4C7E6660}" type="datetime1">
              <a:rPr lang="en-US"/>
              <a:pPr>
                <a:defRPr/>
              </a:pPr>
              <a:t>01/05/2014</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CBF94340-0A80-074F-AE8B-01829FDEF7E1}" type="slidenum">
              <a:rPr lang="en-US"/>
              <a:pPr>
                <a:defRPr/>
              </a:pPr>
              <a:t>‹#›</a:t>
            </a:fld>
            <a:endParaRPr lang="en-US"/>
          </a:p>
        </p:txBody>
      </p:sp>
    </p:spTree>
    <p:extLst>
      <p:ext uri="{BB962C8B-B14F-4D97-AF65-F5344CB8AC3E}">
        <p14:creationId xmlns:p14="http://schemas.microsoft.com/office/powerpoint/2010/main" val="1184135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FC7BB984-F933-6C4F-A6E2-2289D63B2E26}" type="datetime1">
              <a:rPr lang="en-US"/>
              <a:pPr>
                <a:defRPr/>
              </a:pPr>
              <a:t>01/05/2014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9B7AC70-7AB3-2244-B486-F036DBEFCD98}" type="slidenum">
              <a:rPr lang="en-US"/>
              <a:pPr>
                <a:defRPr/>
              </a:pPr>
              <a:t>‹#›</a:t>
            </a:fld>
            <a:endParaRPr lang="en-US" dirty="0"/>
          </a:p>
        </p:txBody>
      </p:sp>
    </p:spTree>
    <p:extLst>
      <p:ext uri="{BB962C8B-B14F-4D97-AF65-F5344CB8AC3E}">
        <p14:creationId xmlns:p14="http://schemas.microsoft.com/office/powerpoint/2010/main" val="1193558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3BCAABE-7FCA-1848-A15C-9D03BC633375}" type="datetime1">
              <a:rPr lang="en-US"/>
              <a:pPr>
                <a:defRPr/>
              </a:pPr>
              <a:t>01/05/2014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AE051AC-BF8D-9544-811C-F65821FC744E}" type="slidenum">
              <a:rPr lang="en-US"/>
              <a:pPr>
                <a:defRPr/>
              </a:pPr>
              <a:t>‹#›</a:t>
            </a:fld>
            <a:endParaRPr lang="en-US" dirty="0"/>
          </a:p>
        </p:txBody>
      </p:sp>
    </p:spTree>
    <p:extLst>
      <p:ext uri="{BB962C8B-B14F-4D97-AF65-F5344CB8AC3E}">
        <p14:creationId xmlns:p14="http://schemas.microsoft.com/office/powerpoint/2010/main" val="200452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GB"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62D938EE-B030-5948-A064-870B5A4D1ABB}" type="datetime1">
              <a:rPr lang="en-US"/>
              <a:pPr>
                <a:defRPr/>
              </a:pPr>
              <a:t>01/05/2014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1820A730-9A88-F041-8356-F8E28B65EF60}" type="slidenum">
              <a:rPr lang="en-US"/>
              <a:pPr>
                <a:defRPr/>
              </a:pPr>
              <a:t>‹#›</a:t>
            </a:fld>
            <a:endParaRPr lang="en-US"/>
          </a:p>
        </p:txBody>
      </p:sp>
    </p:spTree>
    <p:extLst>
      <p:ext uri="{BB962C8B-B14F-4D97-AF65-F5344CB8AC3E}">
        <p14:creationId xmlns:p14="http://schemas.microsoft.com/office/powerpoint/2010/main" val="2740610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GB"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lang="en-US" noProof="0"/>
          </a:p>
        </p:txBody>
      </p:sp>
      <p:sp>
        <p:nvSpPr>
          <p:cNvPr id="4" name="Text Placeholder 3"/>
          <p:cNvSpPr>
            <a:spLocks noGrp="1"/>
          </p:cNvSpPr>
          <p:nvPr>
            <p:ph type="body" sz="half" idx="2"/>
          </p:nvPr>
        </p:nvSpPr>
        <p:spPr>
          <a:xfrm>
            <a:off x="850392" y="3505200"/>
            <a:ext cx="7391400" cy="804862"/>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D0B38D-FA3E-BF49-B7C4-791231FB0E19}" type="datetime1">
              <a:rPr lang="en-US"/>
              <a:pPr>
                <a:defRPr/>
              </a:pPr>
              <a:t>01/05/2014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C2E99A-714D-804A-B738-610AE89942C1}" type="slidenum">
              <a:rPr lang="en-US"/>
              <a:pPr>
                <a:defRPr/>
              </a:pPr>
              <a:t>‹#›</a:t>
            </a:fld>
            <a:endParaRPr lang="en-US" dirty="0"/>
          </a:p>
        </p:txBody>
      </p:sp>
    </p:spTree>
    <p:extLst>
      <p:ext uri="{BB962C8B-B14F-4D97-AF65-F5344CB8AC3E}">
        <p14:creationId xmlns:p14="http://schemas.microsoft.com/office/powerpoint/2010/main" val="89641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10EE639-5B8B-5D4A-B034-D51805793F87}"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75F2F7-BD06-A54D-AC8C-A333A2BC9536}" type="slidenum">
              <a:rPr lang="en-US"/>
              <a:pPr>
                <a:defRPr/>
              </a:pPr>
              <a:t>‹#›</a:t>
            </a:fld>
            <a:endParaRPr lang="en-US" dirty="0"/>
          </a:p>
        </p:txBody>
      </p:sp>
    </p:spTree>
    <p:extLst>
      <p:ext uri="{BB962C8B-B14F-4D97-AF65-F5344CB8AC3E}">
        <p14:creationId xmlns:p14="http://schemas.microsoft.com/office/powerpoint/2010/main" val="2072901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43B053-7B4D-6747-90D5-83DC25D1C2FE}" type="datetime1">
              <a:rPr lang="en-US"/>
              <a:pPr>
                <a:defRPr/>
              </a:pPr>
              <a:t>01/05/2014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FA76B6-C4D8-9945-B9CA-2E15C96D768A}" type="slidenum">
              <a:rPr lang="en-US"/>
              <a:pPr>
                <a:defRPr/>
              </a:pPr>
              <a:t>‹#›</a:t>
            </a:fld>
            <a:endParaRPr lang="en-US" dirty="0"/>
          </a:p>
        </p:txBody>
      </p:sp>
    </p:spTree>
    <p:extLst>
      <p:ext uri="{BB962C8B-B14F-4D97-AF65-F5344CB8AC3E}">
        <p14:creationId xmlns:p14="http://schemas.microsoft.com/office/powerpoint/2010/main" val="30718487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188913"/>
            <a:ext cx="7620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dirty="0"/>
              <a:t>Click to edit Master title style</a:t>
            </a:r>
            <a:endParaRPr lang="en-US" dirty="0"/>
          </a:p>
        </p:txBody>
      </p:sp>
      <p:sp>
        <p:nvSpPr>
          <p:cNvPr id="1027" name="Text Placeholder 2"/>
          <p:cNvSpPr>
            <a:spLocks noGrp="1"/>
          </p:cNvSpPr>
          <p:nvPr>
            <p:ph type="body" idx="1"/>
          </p:nvPr>
        </p:nvSpPr>
        <p:spPr bwMode="auto">
          <a:xfrm>
            <a:off x="762000" y="1628775"/>
            <a:ext cx="7620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fontAlgn="auto">
              <a:spcBef>
                <a:spcPts val="0"/>
              </a:spcBef>
              <a:spcAft>
                <a:spcPts val="0"/>
              </a:spcAft>
              <a:defRPr sz="1200" b="1">
                <a:solidFill>
                  <a:schemeClr val="tx2">
                    <a:lumMod val="90000"/>
                    <a:lumOff val="10000"/>
                  </a:schemeClr>
                </a:solidFill>
                <a:latin typeface="+mn-lt"/>
                <a:ea typeface="+mn-ea"/>
                <a:cs typeface="+mn-cs"/>
              </a:defRPr>
            </a:lvl1pPr>
          </a:lstStyle>
          <a:p>
            <a:pPr>
              <a:defRPr/>
            </a:pPr>
            <a:fld id="{BE157180-2D31-EF4E-8DCC-1B4A0702F4E8}" type="datetime1">
              <a:rPr lang="en-US"/>
              <a:pPr>
                <a:defRPr/>
              </a:pPr>
              <a:t>01/05/2014</a:t>
            </a:fld>
            <a:endParaRPr lang="en-US"/>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tx2">
                    <a:lumMod val="90000"/>
                    <a:lumOff val="10000"/>
                  </a:schemeClr>
                </a:solidFill>
                <a:latin typeface="+mn-lt"/>
                <a:ea typeface="+mn-ea"/>
                <a:cs typeface="+mn-cs"/>
              </a:defRPr>
            </a:lvl1pPr>
          </a:lstStyle>
          <a:p>
            <a:pPr>
              <a:defRPr/>
            </a:pPr>
            <a:r>
              <a:rPr lang="en-US" dirty="0" smtClean="0"/>
              <a:t>Queen Mary, University of London</a:t>
            </a:r>
            <a:endParaRPr lang="en-US" dirty="0"/>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lIns="91440" tIns="45720" rIns="91440" bIns="45720" rtlCol="0" anchor="ctr"/>
          <a:lstStyle>
            <a:lvl1pPr algn="r" fontAlgn="auto">
              <a:spcBef>
                <a:spcPts val="0"/>
              </a:spcBef>
              <a:spcAft>
                <a:spcPts val="0"/>
              </a:spcAft>
              <a:defRPr sz="2400">
                <a:solidFill>
                  <a:schemeClr val="tx1">
                    <a:lumMod val="85000"/>
                    <a:lumOff val="15000"/>
                  </a:schemeClr>
                </a:solidFill>
                <a:latin typeface="+mj-lt"/>
                <a:ea typeface="+mn-ea"/>
                <a:cs typeface="+mn-cs"/>
              </a:defRPr>
            </a:lvl1pPr>
          </a:lstStyle>
          <a:p>
            <a:pPr>
              <a:defRPr/>
            </a:pPr>
            <a:fld id="{6855FD0C-5A31-DA4D-AB36-A41CAD1F6E21}" type="slidenum">
              <a:rPr lang="en-US"/>
              <a:pPr>
                <a:defRPr/>
              </a:pPr>
              <a:t>‹#›</a:t>
            </a:fld>
            <a:endParaRPr lang="en-US" dirty="0"/>
          </a:p>
        </p:txBody>
      </p:sp>
      <p:sp>
        <p:nvSpPr>
          <p:cNvPr id="8" name="Rectangle 7"/>
          <p:cNvSpPr/>
          <p:nvPr/>
        </p:nvSpPr>
        <p:spPr>
          <a:xfrm>
            <a:off x="755650" y="0"/>
            <a:ext cx="7626350" cy="1889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58" r:id="rId1"/>
    <p:sldLayoutId id="2147483751" r:id="rId2"/>
    <p:sldLayoutId id="2147483759" r:id="rId3"/>
    <p:sldLayoutId id="2147483752" r:id="rId4"/>
    <p:sldLayoutId id="2147483760" r:id="rId5"/>
    <p:sldLayoutId id="2147483753" r:id="rId6"/>
    <p:sldLayoutId id="2147483754" r:id="rId7"/>
    <p:sldLayoutId id="2147483761" r:id="rId8"/>
    <p:sldLayoutId id="2147483755" r:id="rId9"/>
    <p:sldLayoutId id="2147483756" r:id="rId10"/>
    <p:sldLayoutId id="2147483757" r:id="rId11"/>
  </p:sldLayoutIdLst>
  <p:hf sldNum="0" hdr="0" ftr="0" dt="0"/>
  <p:txStyles>
    <p:titleStyle>
      <a:lvl1pPr algn="l" rtl="0" eaLnBrk="0" fontAlgn="base" hangingPunct="0">
        <a:spcBef>
          <a:spcPct val="0"/>
        </a:spcBef>
        <a:spcAft>
          <a:spcPct val="0"/>
        </a:spcAft>
        <a:defRPr sz="4000" b="1" kern="1200">
          <a:solidFill>
            <a:srgbClr val="262626"/>
          </a:solidFill>
          <a:latin typeface="Tahoma"/>
          <a:ea typeface="ＭＳ Ｐゴシック" charset="0"/>
          <a:cs typeface="Tahoma"/>
        </a:defRPr>
      </a:lvl1pPr>
      <a:lvl2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2pPr>
      <a:lvl3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3pPr>
      <a:lvl4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4pPr>
      <a:lvl5pPr algn="l" rtl="0" eaLnBrk="0" fontAlgn="base" hangingPunct="0">
        <a:spcBef>
          <a:spcPct val="0"/>
        </a:spcBef>
        <a:spcAft>
          <a:spcPct val="0"/>
        </a:spcAft>
        <a:defRPr sz="4400">
          <a:solidFill>
            <a:srgbClr val="262626"/>
          </a:solidFill>
          <a:latin typeface="Impact" charset="0"/>
          <a:ea typeface="ＭＳ Ｐゴシック" charset="0"/>
          <a:cs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ts val="600"/>
        </a:spcBef>
        <a:spcAft>
          <a:spcPct val="0"/>
        </a:spcAft>
        <a:buClr>
          <a:schemeClr val="accent1"/>
        </a:buClr>
        <a:buFont typeface="Arial" charset="0"/>
        <a:buChar char="•"/>
        <a:defRPr sz="2800" kern="1200">
          <a:solidFill>
            <a:schemeClr val="tx2"/>
          </a:solidFill>
          <a:latin typeface="Tahoma"/>
          <a:ea typeface="ＭＳ Ｐゴシック" charset="0"/>
          <a:cs typeface="Tahoma"/>
        </a:defRPr>
      </a:lvl1pPr>
      <a:lvl2pPr marL="593725" indent="-27305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2pPr>
      <a:lvl3pPr marL="868363" indent="-228600" algn="l" rtl="0" eaLnBrk="0" fontAlgn="base" hangingPunct="0">
        <a:spcBef>
          <a:spcPts val="600"/>
        </a:spcBef>
        <a:spcAft>
          <a:spcPct val="0"/>
        </a:spcAft>
        <a:buClr>
          <a:schemeClr val="accent1"/>
        </a:buClr>
        <a:buFont typeface="Arial" charset="0"/>
        <a:buChar char="•"/>
        <a:defRPr sz="2400" kern="1200">
          <a:solidFill>
            <a:schemeClr val="tx2"/>
          </a:solidFill>
          <a:latin typeface="Tahoma"/>
          <a:ea typeface="ＭＳ Ｐゴシック" charset="0"/>
          <a:cs typeface="Tahoma"/>
        </a:defRPr>
      </a:lvl3pPr>
      <a:lvl4pPr marL="11430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4pPr>
      <a:lvl5pPr marL="13716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Tahoma"/>
          <a:ea typeface="ＭＳ Ｐゴシック" charset="0"/>
          <a:cs typeface="Tahoma"/>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43608" y="1905000"/>
            <a:ext cx="7086600" cy="2133600"/>
          </a:xfrm>
        </p:spPr>
        <p:txBody>
          <a:bodyPr/>
          <a:lstStyle/>
          <a:p>
            <a:r>
              <a:rPr lang="en-GB" sz="4400" dirty="0"/>
              <a:t>Programming for GCSE</a:t>
            </a:r>
            <a:br>
              <a:rPr lang="en-GB" sz="4400" dirty="0"/>
            </a:br>
            <a:r>
              <a:rPr lang="en-US" sz="4400" dirty="0"/>
              <a:t>Topic 10.2: Designing for File I/O</a:t>
            </a:r>
            <a:endParaRPr lang="en-GB" sz="4400" dirty="0"/>
          </a:p>
        </p:txBody>
      </p:sp>
      <p:sp>
        <p:nvSpPr>
          <p:cNvPr id="2052" name="Text Box 4"/>
          <p:cNvSpPr txBox="1">
            <a:spLocks noChangeArrowheads="1"/>
          </p:cNvSpPr>
          <p:nvPr/>
        </p:nvSpPr>
        <p:spPr bwMode="auto">
          <a:xfrm>
            <a:off x="1475656" y="228600"/>
            <a:ext cx="5791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7200" dirty="0"/>
              <a:t>T</a:t>
            </a:r>
            <a:r>
              <a:rPr lang="en-GB" sz="2400" dirty="0"/>
              <a:t>eaching</a:t>
            </a:r>
            <a:r>
              <a:rPr lang="en-GB" dirty="0"/>
              <a:t>  </a:t>
            </a:r>
            <a:r>
              <a:rPr lang="en-GB" sz="7200" dirty="0"/>
              <a:t>L</a:t>
            </a:r>
            <a:r>
              <a:rPr lang="en-GB" sz="2400" dirty="0"/>
              <a:t>ondon </a:t>
            </a:r>
            <a:r>
              <a:rPr lang="en-GB" dirty="0"/>
              <a:t> </a:t>
            </a:r>
            <a:r>
              <a:rPr lang="en-GB" sz="7200" dirty="0"/>
              <a:t>C</a:t>
            </a:r>
            <a:r>
              <a:rPr lang="en-GB" sz="2400" dirty="0"/>
              <a:t>omputing</a:t>
            </a:r>
          </a:p>
        </p:txBody>
      </p:sp>
      <p:graphicFrame>
        <p:nvGraphicFramePr>
          <p:cNvPr id="2056" name="Object 8"/>
          <p:cNvGraphicFramePr>
            <a:graphicFrameLocks noChangeAspect="1"/>
          </p:cNvGraphicFramePr>
          <p:nvPr>
            <p:extLst>
              <p:ext uri="{D42A27DB-BD31-4B8C-83A1-F6EECF244321}">
                <p14:modId xmlns:p14="http://schemas.microsoft.com/office/powerpoint/2010/main" val="2773194562"/>
              </p:ext>
            </p:extLst>
          </p:nvPr>
        </p:nvGraphicFramePr>
        <p:xfrm>
          <a:off x="1870006" y="4572000"/>
          <a:ext cx="5410200" cy="1658938"/>
        </p:xfrm>
        <a:graphic>
          <a:graphicData uri="http://schemas.openxmlformats.org/presentationml/2006/ole">
            <mc:AlternateContent xmlns:mc="http://schemas.openxmlformats.org/markup-compatibility/2006">
              <mc:Choice xmlns:v="urn:schemas-microsoft-com:vml" Requires="v">
                <p:oleObj spid="_x0000_s1025" r:id="rId3" imgW="6400000" imgH="1828571" progId="">
                  <p:embed/>
                </p:oleObj>
              </mc:Choice>
              <mc:Fallback>
                <p:oleObj r:id="rId3" imgW="6400000" imgH="182857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06" y="4572000"/>
                        <a:ext cx="5410200"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Rectangle 10"/>
          <p:cNvSpPr>
            <a:spLocks noGrp="1" noChangeArrowheads="1"/>
          </p:cNvSpPr>
          <p:nvPr>
            <p:ph type="subTitle" idx="1"/>
          </p:nvPr>
        </p:nvSpPr>
        <p:spPr>
          <a:xfrm>
            <a:off x="5292080" y="6230938"/>
            <a:ext cx="3851920" cy="627062"/>
          </a:xfrm>
          <a:noFill/>
          <a:ln/>
        </p:spPr>
        <p:txBody>
          <a:bodyPr>
            <a:normAutofit fontScale="70000" lnSpcReduction="20000"/>
          </a:bodyPr>
          <a:lstStyle/>
          <a:p>
            <a:pPr algn="r">
              <a:defRPr/>
            </a:pPr>
            <a:r>
              <a:rPr lang="en-US" sz="1600" dirty="0"/>
              <a:t>William Marsh</a:t>
            </a:r>
          </a:p>
          <a:p>
            <a:pPr algn="r">
              <a:defRPr/>
            </a:pPr>
            <a:r>
              <a:rPr lang="en-US" sz="1600" dirty="0"/>
              <a:t>School of Electronic Engineering and Computer Science</a:t>
            </a:r>
          </a:p>
          <a:p>
            <a:pPr algn="r">
              <a:defRPr/>
            </a:pPr>
            <a:r>
              <a:rPr lang="en-US" sz="1600" dirty="0"/>
              <a:t>Queen Mary University of London</a:t>
            </a:r>
          </a:p>
          <a:p>
            <a:pPr algn="r"/>
            <a:endParaRPr lang="en-GB" sz="1600" dirty="0"/>
          </a:p>
        </p:txBody>
      </p:sp>
    </p:spTree>
    <p:extLst>
      <p:ext uri="{BB962C8B-B14F-4D97-AF65-F5344CB8AC3E}">
        <p14:creationId xmlns:p14="http://schemas.microsoft.com/office/powerpoint/2010/main" val="22585425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GB" dirty="0" smtClean="0"/>
              <a:t>Aims</a:t>
            </a:r>
            <a:endParaRPr lang="en-GB" dirty="0"/>
          </a:p>
        </p:txBody>
      </p:sp>
      <p:sp>
        <p:nvSpPr>
          <p:cNvPr id="14338" name="Content Placeholder 2"/>
          <p:cNvSpPr>
            <a:spLocks noGrp="1"/>
          </p:cNvSpPr>
          <p:nvPr>
            <p:ph idx="1"/>
          </p:nvPr>
        </p:nvSpPr>
        <p:spPr/>
        <p:txBody>
          <a:bodyPr/>
          <a:lstStyle/>
          <a:p>
            <a:r>
              <a:rPr lang="en-GB" dirty="0" smtClean="0"/>
              <a:t>Review an example GCSE problem requiring file I/O</a:t>
            </a:r>
          </a:p>
          <a:p>
            <a:r>
              <a:rPr lang="en-GB" dirty="0" smtClean="0"/>
              <a:t>Consider steps in </a:t>
            </a:r>
            <a:r>
              <a:rPr lang="en-GB" smtClean="0"/>
              <a:t>problem solving</a:t>
            </a:r>
            <a:endParaRPr lang="en-GB" dirty="0"/>
          </a:p>
        </p:txBody>
      </p:sp>
    </p:spTree>
    <p:extLst>
      <p:ext uri="{BB962C8B-B14F-4D97-AF65-F5344CB8AC3E}">
        <p14:creationId xmlns:p14="http://schemas.microsoft.com/office/powerpoint/2010/main" val="41288715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latin typeface="Tahoma" charset="0"/>
                <a:cs typeface="Bitstream Vera Sans" charset="0"/>
              </a:rPr>
              <a:t>Weight Tracker Problem</a:t>
            </a:r>
            <a:endParaRPr lang="en-GB" dirty="0">
              <a:latin typeface="Tahoma" charset="0"/>
              <a:cs typeface="Bitstream Vera Sans" charset="0"/>
            </a:endParaRPr>
          </a:p>
        </p:txBody>
      </p:sp>
      <p:sp>
        <p:nvSpPr>
          <p:cNvPr id="2" name="Rectangle 1"/>
          <p:cNvSpPr/>
          <p:nvPr/>
        </p:nvSpPr>
        <p:spPr>
          <a:xfrm>
            <a:off x="485800" y="1415673"/>
            <a:ext cx="8190656" cy="489364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i="1" dirty="0" smtClean="0"/>
              <a:t>The </a:t>
            </a:r>
            <a:r>
              <a:rPr lang="en-GB" sz="2400" i="1" dirty="0"/>
              <a:t>following problem is from the OCR GCSE text book (O'Byrne and Rouse, </a:t>
            </a:r>
            <a:r>
              <a:rPr lang="en-GB" sz="2400" i="1" dirty="0" err="1"/>
              <a:t>Hodder</a:t>
            </a:r>
            <a:r>
              <a:rPr lang="en-GB" sz="2400" i="1" dirty="0"/>
              <a:t> Education, 2012)</a:t>
            </a:r>
          </a:p>
          <a:p>
            <a:endParaRPr lang="en-GB" sz="2400" dirty="0"/>
          </a:p>
          <a:p>
            <a:r>
              <a:rPr lang="en-GB" sz="2400" dirty="0"/>
              <a:t>Alan is trying to lose weight and weighs himself every few days. He wants to keep track of these weights and the days they were taken is a file on his computer. Design, code, test and evaluate a system that allows Alan to input a date and a weight and record this in a suitable file on his computer. The system should automatically output previous data when the program is run. The program should advise if there is a weight loss or a weight gain since last time and should output the weight gain (or loss) with a suitable message. It should also output the overall weight change since the first entry in the file. </a:t>
            </a:r>
          </a:p>
        </p:txBody>
      </p:sp>
    </p:spTree>
    <p:extLst>
      <p:ext uri="{BB962C8B-B14F-4D97-AF65-F5344CB8AC3E}">
        <p14:creationId xmlns:p14="http://schemas.microsoft.com/office/powerpoint/2010/main" val="117493963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a:xfrm>
            <a:off x="545976" y="188913"/>
            <a:ext cx="8058472" cy="791815"/>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latin typeface="Tahoma" charset="0"/>
                <a:cs typeface="Bitstream Vera Sans" charset="0"/>
              </a:rPr>
              <a:t>Weight Tracker: Suggested Steps</a:t>
            </a:r>
            <a:endParaRPr lang="en-GB" sz="3600" dirty="0">
              <a:latin typeface="Tahoma" charset="0"/>
              <a:cs typeface="Bitstream Vera Sans" charset="0"/>
            </a:endParaRPr>
          </a:p>
        </p:txBody>
      </p:sp>
      <p:sp>
        <p:nvSpPr>
          <p:cNvPr id="2" name="Rectangle 1"/>
          <p:cNvSpPr/>
          <p:nvPr/>
        </p:nvSpPr>
        <p:spPr>
          <a:xfrm>
            <a:off x="323528" y="1118349"/>
            <a:ext cx="8640960" cy="5262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Font typeface="+mj-lt"/>
              <a:buAutoNum type="arabicPeriod"/>
            </a:pPr>
            <a:r>
              <a:rPr lang="en-GB" sz="2400" dirty="0" smtClean="0"/>
              <a:t>Start </a:t>
            </a:r>
            <a:r>
              <a:rPr lang="en-GB" sz="2400" dirty="0"/>
              <a:t>by designing a file and do this by using an editor to type an example (good for testing).  Choose a design that is easy to read. How are weights represented? How is the user allowed to format the date (for example, can a date include spaces)</a:t>
            </a:r>
            <a:r>
              <a:rPr lang="en-GB" sz="2400" dirty="0" smtClean="0"/>
              <a:t>?</a:t>
            </a:r>
          </a:p>
          <a:p>
            <a:pPr marL="342900" indent="-342900">
              <a:buFont typeface="+mj-lt"/>
              <a:buAutoNum type="arabicPeriod"/>
            </a:pPr>
            <a:r>
              <a:rPr lang="en-GB" sz="2400" dirty="0" smtClean="0"/>
              <a:t>Write </a:t>
            </a:r>
            <a:r>
              <a:rPr lang="en-GB" sz="2400" dirty="0"/>
              <a:t>a very simple program to read the file: show that you can distinguish the weights from the </a:t>
            </a:r>
            <a:r>
              <a:rPr lang="en-GB" sz="2400" dirty="0" smtClean="0"/>
              <a:t>dates.</a:t>
            </a:r>
          </a:p>
          <a:p>
            <a:pPr marL="342900" indent="-342900">
              <a:buFont typeface="+mj-lt"/>
              <a:buAutoNum type="arabicPeriod"/>
            </a:pPr>
            <a:r>
              <a:rPr lang="en-GB" sz="2400" dirty="0" smtClean="0"/>
              <a:t>Time </a:t>
            </a:r>
            <a:r>
              <a:rPr lang="en-GB" sz="2400" dirty="0"/>
              <a:t>to decide in more detail what the final program is going to do. You </a:t>
            </a:r>
            <a:r>
              <a:rPr lang="en-GB" sz="2400" dirty="0" smtClean="0"/>
              <a:t>could</a:t>
            </a:r>
          </a:p>
          <a:p>
            <a:pPr marL="800100" lvl="1" indent="-342900">
              <a:buFont typeface="Arial"/>
              <a:buChar char="•"/>
            </a:pPr>
            <a:r>
              <a:rPr lang="en-GB" sz="2400" dirty="0" smtClean="0"/>
              <a:t>Write </a:t>
            </a:r>
            <a:r>
              <a:rPr lang="en-GB" sz="2400" dirty="0"/>
              <a:t>the different messages that the program can </a:t>
            </a:r>
            <a:r>
              <a:rPr lang="en-GB" sz="2400" dirty="0" smtClean="0"/>
              <a:t>output</a:t>
            </a:r>
          </a:p>
          <a:p>
            <a:pPr marL="800100" lvl="1" indent="-342900">
              <a:buFont typeface="Arial"/>
              <a:buChar char="•"/>
            </a:pPr>
            <a:r>
              <a:rPr lang="en-GB" sz="2400" dirty="0" smtClean="0"/>
              <a:t>Write </a:t>
            </a:r>
            <a:r>
              <a:rPr lang="en-GB" sz="2400" dirty="0"/>
              <a:t>an example input / output dialog of the program in </a:t>
            </a:r>
            <a:r>
              <a:rPr lang="en-GB" sz="2400" dirty="0" smtClean="0"/>
              <a:t>use.</a:t>
            </a:r>
          </a:p>
          <a:p>
            <a:pPr marL="342900" indent="-342900">
              <a:buFont typeface="+mj-lt"/>
              <a:buAutoNum type="arabicPeriod"/>
            </a:pPr>
            <a:r>
              <a:rPr lang="en-GB" sz="2400" dirty="0" smtClean="0"/>
              <a:t>Now </a:t>
            </a:r>
            <a:r>
              <a:rPr lang="en-GB" sz="2400" dirty="0"/>
              <a:t>design variables to hold the data from the file in the program. Is it necessary to use arrays or can the data from the file be processed when reading the file (this question is quite hard)? </a:t>
            </a:r>
            <a:endParaRPr lang="en-GB" sz="2400" dirty="0" smtClean="0"/>
          </a:p>
          <a:p>
            <a:pPr marL="342900" indent="-342900">
              <a:buFont typeface="+mj-lt"/>
              <a:buAutoNum type="arabicPeriod"/>
            </a:pPr>
            <a:r>
              <a:rPr lang="en-GB" sz="2400" dirty="0" smtClean="0"/>
              <a:t>Compete </a:t>
            </a:r>
            <a:r>
              <a:rPr lang="en-GB" sz="2400" dirty="0"/>
              <a:t>the design of the program using pseudo code.</a:t>
            </a:r>
          </a:p>
        </p:txBody>
      </p:sp>
    </p:spTree>
    <p:extLst>
      <p:ext uri="{BB962C8B-B14F-4D97-AF65-F5344CB8AC3E}">
        <p14:creationId xmlns:p14="http://schemas.microsoft.com/office/powerpoint/2010/main" val="368557396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File Designs</a:t>
            </a:r>
            <a:endParaRPr lang="en-GB" dirty="0"/>
          </a:p>
        </p:txBody>
      </p:sp>
      <p:sp>
        <p:nvSpPr>
          <p:cNvPr id="4" name="Content Placeholder 3"/>
          <p:cNvSpPr>
            <a:spLocks noGrp="1"/>
          </p:cNvSpPr>
          <p:nvPr>
            <p:ph idx="1"/>
          </p:nvPr>
        </p:nvSpPr>
        <p:spPr>
          <a:xfrm>
            <a:off x="762000" y="1268413"/>
            <a:ext cx="6546304" cy="4680867"/>
          </a:xfrm>
        </p:spPr>
        <p:txBody>
          <a:bodyPr/>
          <a:lstStyle/>
          <a:p>
            <a:r>
              <a:rPr lang="en-GB" dirty="0" smtClean="0"/>
              <a:t>Each entry on one line</a:t>
            </a:r>
          </a:p>
          <a:p>
            <a:endParaRPr lang="en-GB" dirty="0"/>
          </a:p>
          <a:p>
            <a:endParaRPr lang="en-GB" dirty="0" smtClean="0"/>
          </a:p>
          <a:p>
            <a:endParaRPr lang="en-GB" dirty="0"/>
          </a:p>
          <a:p>
            <a:endParaRPr lang="en-GB" dirty="0" smtClean="0"/>
          </a:p>
          <a:p>
            <a:r>
              <a:rPr lang="en-GB" dirty="0" smtClean="0"/>
              <a:t>Date is just a string</a:t>
            </a:r>
          </a:p>
          <a:p>
            <a:pPr lvl="1"/>
            <a:r>
              <a:rPr lang="en-GB" dirty="0" smtClean="0"/>
              <a:t>May include spaces</a:t>
            </a:r>
          </a:p>
          <a:p>
            <a:pPr lvl="1"/>
            <a:r>
              <a:rPr lang="en-GB" b="1" dirty="0" smtClean="0"/>
              <a:t>Assumes</a:t>
            </a:r>
            <a:r>
              <a:rPr lang="en-GB" dirty="0" smtClean="0"/>
              <a:t> no date arithmetic</a:t>
            </a:r>
          </a:p>
          <a:p>
            <a:r>
              <a:rPr lang="en-GB" dirty="0" smtClean="0"/>
              <a:t>Weight is a floating point number</a:t>
            </a:r>
            <a:endParaRPr lang="en-GB" dirty="0"/>
          </a:p>
        </p:txBody>
      </p:sp>
      <p:sp>
        <p:nvSpPr>
          <p:cNvPr id="5" name="TextBox 4"/>
          <p:cNvSpPr txBox="1"/>
          <p:nvPr/>
        </p:nvSpPr>
        <p:spPr>
          <a:xfrm>
            <a:off x="2627784" y="2132856"/>
            <a:ext cx="3632324" cy="138499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800" dirty="0" smtClean="0">
                <a:latin typeface="Courier"/>
                <a:cs typeface="Courier"/>
              </a:rPr>
              <a:t>70.1,Friday 11th</a:t>
            </a:r>
          </a:p>
          <a:p>
            <a:r>
              <a:rPr lang="en-GB" sz="2800" dirty="0" smtClean="0">
                <a:latin typeface="Courier"/>
                <a:cs typeface="Courier"/>
              </a:rPr>
              <a:t>72.2,Monday 14th</a:t>
            </a:r>
          </a:p>
          <a:p>
            <a:r>
              <a:rPr lang="en-GB" sz="2800" dirty="0" smtClean="0">
                <a:latin typeface="Courier"/>
                <a:cs typeface="Courier"/>
              </a:rPr>
              <a:t>71.8,June 15th</a:t>
            </a:r>
            <a:endParaRPr lang="en-GB" sz="2800" dirty="0">
              <a:latin typeface="Courier"/>
              <a:cs typeface="Courier"/>
            </a:endParaRPr>
          </a:p>
        </p:txBody>
      </p:sp>
    </p:spTree>
    <p:extLst>
      <p:ext uri="{BB962C8B-B14F-4D97-AF65-F5344CB8AC3E}">
        <p14:creationId xmlns:p14="http://schemas.microsoft.com/office/powerpoint/2010/main" val="29408482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Reading the File</a:t>
            </a:r>
            <a:endParaRPr lang="en-GB" dirty="0"/>
          </a:p>
        </p:txBody>
      </p:sp>
      <p:sp>
        <p:nvSpPr>
          <p:cNvPr id="5" name="TextBox 4"/>
          <p:cNvSpPr txBox="1"/>
          <p:nvPr/>
        </p:nvSpPr>
        <p:spPr>
          <a:xfrm>
            <a:off x="1115616" y="1268760"/>
            <a:ext cx="6433547" cy="440120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800" dirty="0" smtClean="0">
                <a:latin typeface="Courier"/>
                <a:cs typeface="Courier"/>
              </a:rPr>
              <a:t>import </a:t>
            </a:r>
            <a:r>
              <a:rPr lang="en-GB" sz="2800" dirty="0" err="1" smtClean="0">
                <a:latin typeface="Courier"/>
                <a:cs typeface="Courier"/>
              </a:rPr>
              <a:t>io</a:t>
            </a:r>
            <a:endParaRPr lang="en-GB" sz="2800" dirty="0" smtClean="0">
              <a:latin typeface="Courier"/>
              <a:cs typeface="Courier"/>
            </a:endParaRPr>
          </a:p>
          <a:p>
            <a:endParaRPr lang="en-GB" sz="2800" dirty="0">
              <a:latin typeface="Courier"/>
              <a:cs typeface="Courier"/>
            </a:endParaRPr>
          </a:p>
          <a:p>
            <a:r>
              <a:rPr lang="en-GB" sz="2800" dirty="0" err="1" smtClean="0">
                <a:latin typeface="Courier"/>
                <a:cs typeface="Courier"/>
              </a:rPr>
              <a:t>wf</a:t>
            </a:r>
            <a:r>
              <a:rPr lang="en-GB" sz="2800" dirty="0" smtClean="0">
                <a:latin typeface="Courier"/>
                <a:cs typeface="Courier"/>
              </a:rPr>
              <a:t> = open("</a:t>
            </a:r>
            <a:r>
              <a:rPr lang="en-GB" sz="2800" dirty="0" err="1" smtClean="0">
                <a:latin typeface="Courier"/>
                <a:cs typeface="Courier"/>
              </a:rPr>
              <a:t>weights.txt</a:t>
            </a:r>
            <a:r>
              <a:rPr lang="en-GB" sz="2800" dirty="0" smtClean="0">
                <a:latin typeface="Courier"/>
                <a:cs typeface="Courier"/>
              </a:rPr>
              <a:t>", 'w')</a:t>
            </a:r>
          </a:p>
          <a:p>
            <a:endParaRPr lang="en-GB" sz="2800" dirty="0">
              <a:latin typeface="Courier"/>
              <a:cs typeface="Courier"/>
            </a:endParaRPr>
          </a:p>
          <a:p>
            <a:r>
              <a:rPr lang="en-GB" sz="2800" dirty="0" smtClean="0">
                <a:latin typeface="Courier"/>
                <a:cs typeface="Courier"/>
              </a:rPr>
              <a:t>line = </a:t>
            </a:r>
            <a:r>
              <a:rPr lang="en-GB" sz="2800" dirty="0" err="1" smtClean="0">
                <a:latin typeface="Courier"/>
                <a:cs typeface="Courier"/>
              </a:rPr>
              <a:t>wf.readline</a:t>
            </a:r>
            <a:r>
              <a:rPr lang="en-GB" sz="2800" dirty="0" smtClean="0">
                <a:latin typeface="Courier"/>
                <a:cs typeface="Courier"/>
              </a:rPr>
              <a:t>()</a:t>
            </a:r>
          </a:p>
          <a:p>
            <a:r>
              <a:rPr lang="en-GB" sz="2800" dirty="0" smtClean="0">
                <a:latin typeface="Courier"/>
                <a:cs typeface="Courier"/>
              </a:rPr>
              <a:t>fields = </a:t>
            </a:r>
            <a:r>
              <a:rPr lang="en-GB" sz="2800" dirty="0" err="1" smtClean="0">
                <a:latin typeface="Courier"/>
                <a:cs typeface="Courier"/>
              </a:rPr>
              <a:t>line.split</a:t>
            </a:r>
            <a:r>
              <a:rPr lang="en-GB" sz="2800" dirty="0" smtClean="0">
                <a:latin typeface="Courier"/>
                <a:cs typeface="Courier"/>
              </a:rPr>
              <a:t>(",")</a:t>
            </a:r>
          </a:p>
          <a:p>
            <a:endParaRPr lang="en-GB" sz="2800" dirty="0" smtClean="0">
              <a:latin typeface="Courier"/>
              <a:cs typeface="Courier"/>
            </a:endParaRPr>
          </a:p>
          <a:p>
            <a:r>
              <a:rPr lang="en-GB" sz="2800" dirty="0" smtClean="0">
                <a:latin typeface="Courier"/>
                <a:cs typeface="Courier"/>
              </a:rPr>
              <a:t>weight = fields[0]</a:t>
            </a:r>
          </a:p>
          <a:p>
            <a:r>
              <a:rPr lang="en-GB" sz="2800" dirty="0" smtClean="0">
                <a:latin typeface="Courier"/>
                <a:cs typeface="Courier"/>
              </a:rPr>
              <a:t>date = </a:t>
            </a:r>
            <a:r>
              <a:rPr lang="en-GB" sz="2800" dirty="0">
                <a:latin typeface="Courier"/>
                <a:cs typeface="Courier"/>
              </a:rPr>
              <a:t>fields</a:t>
            </a:r>
            <a:r>
              <a:rPr lang="en-GB" sz="2800" dirty="0" smtClean="0">
                <a:latin typeface="Courier"/>
                <a:cs typeface="Courier"/>
              </a:rPr>
              <a:t>[1]</a:t>
            </a:r>
          </a:p>
          <a:p>
            <a:endParaRPr lang="en-GB" sz="2800" dirty="0">
              <a:latin typeface="Courier"/>
              <a:cs typeface="Courier"/>
            </a:endParaRPr>
          </a:p>
        </p:txBody>
      </p:sp>
    </p:spTree>
    <p:extLst>
      <p:ext uri="{BB962C8B-B14F-4D97-AF65-F5344CB8AC3E}">
        <p14:creationId xmlns:p14="http://schemas.microsoft.com/office/powerpoint/2010/main" val="10492600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Reading the File</a:t>
            </a:r>
            <a:endParaRPr lang="en-GB" dirty="0"/>
          </a:p>
        </p:txBody>
      </p:sp>
      <p:sp>
        <p:nvSpPr>
          <p:cNvPr id="5" name="TextBox 4"/>
          <p:cNvSpPr txBox="1"/>
          <p:nvPr/>
        </p:nvSpPr>
        <p:spPr>
          <a:xfrm>
            <a:off x="1115616" y="1268760"/>
            <a:ext cx="7416824" cy="483209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2800" dirty="0" smtClean="0">
                <a:latin typeface="Courier"/>
                <a:cs typeface="Courier"/>
              </a:rPr>
              <a:t>import </a:t>
            </a:r>
            <a:r>
              <a:rPr lang="en-GB" sz="2800" dirty="0" err="1" smtClean="0">
                <a:latin typeface="Courier"/>
                <a:cs typeface="Courier"/>
              </a:rPr>
              <a:t>io</a:t>
            </a:r>
            <a:endParaRPr lang="en-GB" sz="2800" dirty="0" smtClean="0">
              <a:latin typeface="Courier"/>
              <a:cs typeface="Courier"/>
            </a:endParaRPr>
          </a:p>
          <a:p>
            <a:endParaRPr lang="en-GB" sz="2800" dirty="0">
              <a:latin typeface="Courier"/>
              <a:cs typeface="Courier"/>
            </a:endParaRPr>
          </a:p>
          <a:p>
            <a:r>
              <a:rPr lang="en-GB" sz="2800" dirty="0" err="1" smtClean="0">
                <a:latin typeface="Courier"/>
                <a:cs typeface="Courier"/>
              </a:rPr>
              <a:t>wf</a:t>
            </a:r>
            <a:r>
              <a:rPr lang="en-GB" sz="2800" dirty="0" smtClean="0">
                <a:latin typeface="Courier"/>
                <a:cs typeface="Courier"/>
              </a:rPr>
              <a:t> = open("</a:t>
            </a:r>
            <a:r>
              <a:rPr lang="en-GB" sz="2800" dirty="0" err="1" smtClean="0">
                <a:latin typeface="Courier"/>
                <a:cs typeface="Courier"/>
              </a:rPr>
              <a:t>weights.txt</a:t>
            </a:r>
            <a:r>
              <a:rPr lang="en-GB" sz="2800" dirty="0" smtClean="0">
                <a:latin typeface="Courier"/>
                <a:cs typeface="Courier"/>
              </a:rPr>
              <a:t>", 'w')</a:t>
            </a:r>
          </a:p>
          <a:p>
            <a:endParaRPr lang="en-GB" sz="2800" dirty="0">
              <a:latin typeface="Courier"/>
              <a:cs typeface="Courier"/>
            </a:endParaRPr>
          </a:p>
          <a:p>
            <a:r>
              <a:rPr lang="en-GB" sz="2800" dirty="0" smtClean="0">
                <a:latin typeface="Courier"/>
                <a:cs typeface="Courier"/>
              </a:rPr>
              <a:t>line = </a:t>
            </a:r>
            <a:r>
              <a:rPr lang="en-GB" sz="2800" dirty="0" err="1" smtClean="0">
                <a:latin typeface="Courier"/>
                <a:cs typeface="Courier"/>
              </a:rPr>
              <a:t>wf.readline</a:t>
            </a:r>
            <a:r>
              <a:rPr lang="en-GB" sz="2800" dirty="0" smtClean="0">
                <a:latin typeface="Courier"/>
                <a:cs typeface="Courier"/>
              </a:rPr>
              <a:t>()</a:t>
            </a:r>
          </a:p>
          <a:p>
            <a:r>
              <a:rPr lang="en-GB" sz="2800" dirty="0" smtClean="0">
                <a:latin typeface="Courier"/>
                <a:cs typeface="Courier"/>
              </a:rPr>
              <a:t>fields = </a:t>
            </a:r>
            <a:r>
              <a:rPr lang="en-GB" sz="2800" dirty="0" err="1" smtClean="0">
                <a:latin typeface="Courier"/>
                <a:cs typeface="Courier"/>
              </a:rPr>
              <a:t>line.split</a:t>
            </a:r>
            <a:r>
              <a:rPr lang="en-GB" sz="2800" dirty="0" smtClean="0">
                <a:latin typeface="Courier"/>
                <a:cs typeface="Courier"/>
              </a:rPr>
              <a:t>(",")</a:t>
            </a:r>
          </a:p>
          <a:p>
            <a:endParaRPr lang="en-GB" sz="2800" dirty="0" smtClean="0">
              <a:latin typeface="Courier"/>
              <a:cs typeface="Courier"/>
            </a:endParaRPr>
          </a:p>
          <a:p>
            <a:r>
              <a:rPr lang="en-GB" sz="2800" dirty="0" smtClean="0">
                <a:latin typeface="Courier"/>
                <a:cs typeface="Courier"/>
              </a:rPr>
              <a:t>weight = fields[0]</a:t>
            </a:r>
          </a:p>
          <a:p>
            <a:r>
              <a:rPr lang="en-GB" sz="2800" dirty="0" smtClean="0">
                <a:latin typeface="Courier"/>
                <a:cs typeface="Courier"/>
              </a:rPr>
              <a:t>date = </a:t>
            </a:r>
            <a:r>
              <a:rPr lang="en-GB" sz="2800" dirty="0">
                <a:latin typeface="Courier"/>
                <a:cs typeface="Courier"/>
              </a:rPr>
              <a:t>fields</a:t>
            </a:r>
            <a:r>
              <a:rPr lang="en-GB" sz="2800" dirty="0" smtClean="0">
                <a:latin typeface="Courier"/>
                <a:cs typeface="Courier"/>
              </a:rPr>
              <a:t>[1]</a:t>
            </a:r>
          </a:p>
          <a:p>
            <a:r>
              <a:rPr lang="en-GB" sz="2800" dirty="0" smtClean="0">
                <a:solidFill>
                  <a:srgbClr val="FF0000"/>
                </a:solidFill>
                <a:latin typeface="Courier"/>
                <a:cs typeface="Courier"/>
              </a:rPr>
              <a:t>date = </a:t>
            </a:r>
            <a:r>
              <a:rPr lang="en-GB" sz="2800" dirty="0" err="1" smtClean="0">
                <a:solidFill>
                  <a:srgbClr val="FF0000"/>
                </a:solidFill>
                <a:latin typeface="Courier"/>
                <a:cs typeface="Courier"/>
              </a:rPr>
              <a:t>date.split</a:t>
            </a:r>
            <a:r>
              <a:rPr lang="en-GB" sz="2800" dirty="0" smtClean="0">
                <a:solidFill>
                  <a:srgbClr val="FF0000"/>
                </a:solidFill>
                <a:latin typeface="Courier"/>
                <a:cs typeface="Courier"/>
              </a:rPr>
              <a:t>("\n")[0]</a:t>
            </a:r>
          </a:p>
          <a:p>
            <a:endParaRPr lang="en-GB" sz="2800" dirty="0">
              <a:solidFill>
                <a:srgbClr val="FF0000"/>
              </a:solidFill>
              <a:latin typeface="Courier"/>
              <a:cs typeface="Courier"/>
            </a:endParaRPr>
          </a:p>
        </p:txBody>
      </p:sp>
    </p:spTree>
    <p:extLst>
      <p:ext uri="{BB962C8B-B14F-4D97-AF65-F5344CB8AC3E}">
        <p14:creationId xmlns:p14="http://schemas.microsoft.com/office/powerpoint/2010/main" val="39910835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Design the Dialog</a:t>
            </a:r>
            <a:endParaRPr lang="en-GB" dirty="0"/>
          </a:p>
        </p:txBody>
      </p:sp>
      <p:sp>
        <p:nvSpPr>
          <p:cNvPr id="5" name="TextBox 4"/>
          <p:cNvSpPr txBox="1"/>
          <p:nvPr/>
        </p:nvSpPr>
        <p:spPr>
          <a:xfrm>
            <a:off x="395536" y="1268760"/>
            <a:ext cx="8568952" cy="526298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2800" dirty="0" smtClean="0">
                <a:solidFill>
                  <a:schemeClr val="tx1"/>
                </a:solidFill>
                <a:latin typeface="Courier"/>
                <a:cs typeface="Courier"/>
              </a:rPr>
              <a:t>Latest weight: 71Kg</a:t>
            </a:r>
          </a:p>
          <a:p>
            <a:r>
              <a:rPr lang="en-GB" sz="2800" dirty="0" smtClean="0">
                <a:solidFill>
                  <a:schemeClr val="tx1"/>
                </a:solidFill>
                <a:latin typeface="Courier"/>
                <a:cs typeface="Courier"/>
              </a:rPr>
              <a:t>Recorded on: 17th June</a:t>
            </a:r>
          </a:p>
          <a:p>
            <a:endParaRPr lang="en-GB" sz="2800" dirty="0">
              <a:solidFill>
                <a:schemeClr val="tx1"/>
              </a:solidFill>
              <a:latin typeface="Courier"/>
              <a:cs typeface="Courier"/>
            </a:endParaRPr>
          </a:p>
          <a:p>
            <a:r>
              <a:rPr lang="en-GB" sz="2800" dirty="0" smtClean="0">
                <a:solidFill>
                  <a:schemeClr val="tx1"/>
                </a:solidFill>
                <a:latin typeface="Courier"/>
                <a:cs typeface="Courier"/>
              </a:rPr>
              <a:t>What is your current weight? </a:t>
            </a:r>
            <a:r>
              <a:rPr lang="en-GB" sz="2800" u="sng" dirty="0" smtClean="0">
                <a:solidFill>
                  <a:schemeClr val="tx1"/>
                </a:solidFill>
                <a:latin typeface="Courier"/>
                <a:cs typeface="Courier"/>
              </a:rPr>
              <a:t>71.5</a:t>
            </a:r>
          </a:p>
          <a:p>
            <a:r>
              <a:rPr lang="en-GB" sz="2800" dirty="0" smtClean="0">
                <a:solidFill>
                  <a:schemeClr val="tx1"/>
                </a:solidFill>
                <a:latin typeface="Courier"/>
                <a:cs typeface="Courier"/>
              </a:rPr>
              <a:t>What is the date? </a:t>
            </a:r>
            <a:r>
              <a:rPr lang="en-GB" sz="2800" u="sng" dirty="0" smtClean="0">
                <a:solidFill>
                  <a:schemeClr val="tx1"/>
                </a:solidFill>
                <a:latin typeface="Courier"/>
                <a:cs typeface="Courier"/>
              </a:rPr>
              <a:t>19th June</a:t>
            </a:r>
          </a:p>
          <a:p>
            <a:endParaRPr lang="en-GB" sz="2800" dirty="0">
              <a:solidFill>
                <a:schemeClr val="tx1"/>
              </a:solidFill>
              <a:latin typeface="Courier"/>
              <a:cs typeface="Courier"/>
            </a:endParaRPr>
          </a:p>
          <a:p>
            <a:r>
              <a:rPr lang="en-GB" sz="2800" dirty="0" smtClean="0">
                <a:solidFill>
                  <a:schemeClr val="tx1"/>
                </a:solidFill>
                <a:latin typeface="Courier"/>
                <a:cs typeface="Courier"/>
              </a:rPr>
              <a:t>Oh dear!</a:t>
            </a:r>
          </a:p>
          <a:p>
            <a:r>
              <a:rPr lang="en-GB" sz="2800" dirty="0" smtClean="0">
                <a:solidFill>
                  <a:schemeClr val="tx1"/>
                </a:solidFill>
                <a:latin typeface="Courier"/>
                <a:cs typeface="Courier"/>
              </a:rPr>
              <a:t>You have gained 0.5 Kg since 17</a:t>
            </a:r>
            <a:r>
              <a:rPr lang="en-GB" sz="2800" baseline="30000" dirty="0" smtClean="0">
                <a:solidFill>
                  <a:schemeClr val="tx1"/>
                </a:solidFill>
                <a:latin typeface="Courier"/>
                <a:cs typeface="Courier"/>
              </a:rPr>
              <a:t>th</a:t>
            </a:r>
            <a:r>
              <a:rPr lang="en-GB" sz="2800" dirty="0" smtClean="0">
                <a:solidFill>
                  <a:schemeClr val="tx1"/>
                </a:solidFill>
                <a:latin typeface="Courier"/>
                <a:cs typeface="Courier"/>
              </a:rPr>
              <a:t> June</a:t>
            </a:r>
          </a:p>
          <a:p>
            <a:endParaRPr lang="en-GB" sz="2800" dirty="0">
              <a:solidFill>
                <a:schemeClr val="tx1"/>
              </a:solidFill>
              <a:latin typeface="Courier"/>
              <a:cs typeface="Courier"/>
            </a:endParaRPr>
          </a:p>
          <a:p>
            <a:r>
              <a:rPr lang="en-GB" sz="2800" dirty="0" smtClean="0">
                <a:solidFill>
                  <a:schemeClr val="tx1"/>
                </a:solidFill>
                <a:latin typeface="Courier"/>
                <a:cs typeface="Courier"/>
              </a:rPr>
              <a:t>Your total weight loss since May 1st is 2.3 Kg </a:t>
            </a:r>
          </a:p>
          <a:p>
            <a:endParaRPr lang="en-GB" sz="2800" dirty="0">
              <a:solidFill>
                <a:schemeClr val="tx1"/>
              </a:solidFill>
              <a:latin typeface="Courier"/>
              <a:cs typeface="Courier"/>
            </a:endParaRPr>
          </a:p>
        </p:txBody>
      </p:sp>
    </p:spTree>
    <p:extLst>
      <p:ext uri="{BB962C8B-B14F-4D97-AF65-F5344CB8AC3E}">
        <p14:creationId xmlns:p14="http://schemas.microsoft.com/office/powerpoint/2010/main" val="16123587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File Handling</a:t>
            </a:r>
            <a:endParaRPr lang="en-GB" dirty="0"/>
          </a:p>
        </p:txBody>
      </p:sp>
      <p:sp>
        <p:nvSpPr>
          <p:cNvPr id="3" name="Content Placeholder 2"/>
          <p:cNvSpPr>
            <a:spLocks noGrp="1"/>
          </p:cNvSpPr>
          <p:nvPr>
            <p:ph idx="1"/>
          </p:nvPr>
        </p:nvSpPr>
        <p:spPr>
          <a:xfrm>
            <a:off x="762000" y="1268412"/>
            <a:ext cx="7620000" cy="4968899"/>
          </a:xfrm>
        </p:spPr>
        <p:txBody>
          <a:bodyPr/>
          <a:lstStyle/>
          <a:p>
            <a:r>
              <a:rPr lang="en-GB" dirty="0" smtClean="0"/>
              <a:t>How many files?</a:t>
            </a:r>
          </a:p>
          <a:p>
            <a:r>
              <a:rPr lang="en-GB" dirty="0" smtClean="0"/>
              <a:t>Read and/or write?</a:t>
            </a:r>
          </a:p>
          <a:p>
            <a:r>
              <a:rPr lang="en-GB" dirty="0" smtClean="0"/>
              <a:t>Idea 1</a:t>
            </a:r>
          </a:p>
          <a:p>
            <a:pPr lvl="1"/>
            <a:r>
              <a:rPr lang="en-GB" dirty="0" smtClean="0"/>
              <a:t>Read contents of file to an array. Close</a:t>
            </a:r>
          </a:p>
          <a:p>
            <a:pPr lvl="1"/>
            <a:r>
              <a:rPr lang="en-GB" dirty="0" smtClean="0"/>
              <a:t>… then rewrite, with new data</a:t>
            </a:r>
          </a:p>
          <a:p>
            <a:r>
              <a:rPr lang="en-GB" dirty="0" smtClean="0"/>
              <a:t>Idea 2</a:t>
            </a:r>
          </a:p>
          <a:p>
            <a:pPr lvl="1"/>
            <a:r>
              <a:rPr lang="en-GB" dirty="0" smtClean="0"/>
              <a:t>Open file with mode 'a'</a:t>
            </a:r>
          </a:p>
          <a:p>
            <a:pPr lvl="1"/>
            <a:r>
              <a:rPr lang="en-GB" dirty="0" smtClean="0"/>
              <a:t>Read and then write </a:t>
            </a:r>
            <a:r>
              <a:rPr lang="en-GB" b="1" dirty="0" smtClean="0"/>
              <a:t>new</a:t>
            </a:r>
            <a:r>
              <a:rPr lang="en-GB" dirty="0" smtClean="0"/>
              <a:t> data only</a:t>
            </a:r>
          </a:p>
          <a:p>
            <a:r>
              <a:rPr lang="en-GB" dirty="0" smtClean="0"/>
              <a:t>Idea 3</a:t>
            </a:r>
          </a:p>
          <a:p>
            <a:pPr lvl="1"/>
            <a:r>
              <a:rPr lang="en-GB" dirty="0" smtClean="0"/>
              <a:t>Rename file (how?); read old file, write to new file</a:t>
            </a:r>
          </a:p>
          <a:p>
            <a:pPr lvl="1"/>
            <a:endParaRPr lang="en-GB" dirty="0" smtClean="0"/>
          </a:p>
          <a:p>
            <a:pPr lvl="1"/>
            <a:endParaRPr lang="en-GB" dirty="0"/>
          </a:p>
        </p:txBody>
      </p:sp>
    </p:spTree>
    <p:extLst>
      <p:ext uri="{BB962C8B-B14F-4D97-AF65-F5344CB8AC3E}">
        <p14:creationId xmlns:p14="http://schemas.microsoft.com/office/powerpoint/2010/main" val="2061785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Design The Data Structures</a:t>
            </a:r>
            <a:endParaRPr lang="en-GB" dirty="0"/>
          </a:p>
        </p:txBody>
      </p:sp>
      <p:sp>
        <p:nvSpPr>
          <p:cNvPr id="3" name="Content Placeholder 2"/>
          <p:cNvSpPr>
            <a:spLocks noGrp="1"/>
          </p:cNvSpPr>
          <p:nvPr>
            <p:ph idx="1"/>
          </p:nvPr>
        </p:nvSpPr>
        <p:spPr/>
        <p:txBody>
          <a:bodyPr/>
          <a:lstStyle/>
          <a:p>
            <a:r>
              <a:rPr lang="en-GB" dirty="0" smtClean="0"/>
              <a:t>Is it necessary to store all data?</a:t>
            </a:r>
          </a:p>
          <a:p>
            <a:r>
              <a:rPr lang="en-GB" dirty="0" smtClean="0"/>
              <a:t>Without storing all data, variables for</a:t>
            </a:r>
          </a:p>
          <a:p>
            <a:pPr lvl="1"/>
            <a:r>
              <a:rPr lang="en-GB" dirty="0" smtClean="0"/>
              <a:t>First date and weight</a:t>
            </a:r>
          </a:p>
          <a:p>
            <a:pPr lvl="1"/>
            <a:r>
              <a:rPr lang="en-GB" dirty="0" smtClean="0"/>
              <a:t>Most recent date and weight</a:t>
            </a:r>
          </a:p>
          <a:p>
            <a:pPr lvl="1"/>
            <a:r>
              <a:rPr lang="en-GB" dirty="0" smtClean="0"/>
              <a:t>Latest date and weight</a:t>
            </a:r>
          </a:p>
          <a:p>
            <a:r>
              <a:rPr lang="en-GB" dirty="0" smtClean="0"/>
              <a:t>Storing all data</a:t>
            </a:r>
          </a:p>
          <a:p>
            <a:pPr lvl="1"/>
            <a:r>
              <a:rPr lang="en-GB" dirty="0" smtClean="0"/>
              <a:t>2 lists</a:t>
            </a:r>
          </a:p>
          <a:p>
            <a:pPr lvl="1"/>
            <a:r>
              <a:rPr lang="en-GB" dirty="0" smtClean="0"/>
              <a:t>List of dates</a:t>
            </a:r>
          </a:p>
          <a:p>
            <a:pPr lvl="1"/>
            <a:r>
              <a:rPr lang="en-GB" dirty="0" smtClean="0"/>
              <a:t>List of of weights </a:t>
            </a:r>
            <a:endParaRPr lang="en-GB" dirty="0"/>
          </a:p>
        </p:txBody>
      </p:sp>
    </p:spTree>
    <p:extLst>
      <p:ext uri="{BB962C8B-B14F-4D97-AF65-F5344CB8AC3E}">
        <p14:creationId xmlns:p14="http://schemas.microsoft.com/office/powerpoint/2010/main" val="37063092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Issues</a:t>
            </a:r>
            <a:endParaRPr lang="en-GB" dirty="0"/>
          </a:p>
        </p:txBody>
      </p:sp>
      <p:sp>
        <p:nvSpPr>
          <p:cNvPr id="3" name="Content Placeholder 2"/>
          <p:cNvSpPr>
            <a:spLocks noGrp="1"/>
          </p:cNvSpPr>
          <p:nvPr>
            <p:ph idx="1"/>
          </p:nvPr>
        </p:nvSpPr>
        <p:spPr/>
        <p:txBody>
          <a:bodyPr/>
          <a:lstStyle/>
          <a:p>
            <a:r>
              <a:rPr lang="en-GB" dirty="0" smtClean="0"/>
              <a:t>File name</a:t>
            </a:r>
          </a:p>
          <a:p>
            <a:pPr lvl="1"/>
            <a:r>
              <a:rPr lang="en-GB" dirty="0" smtClean="0"/>
              <a:t>What is the file called?</a:t>
            </a:r>
          </a:p>
          <a:p>
            <a:r>
              <a:rPr lang="en-GB" dirty="0" smtClean="0"/>
              <a:t>Errors</a:t>
            </a:r>
          </a:p>
          <a:p>
            <a:pPr lvl="1"/>
            <a:r>
              <a:rPr lang="en-GB" dirty="0" smtClean="0"/>
              <a:t>What errors are detected?</a:t>
            </a:r>
          </a:p>
          <a:p>
            <a:pPr lvl="1"/>
            <a:r>
              <a:rPr lang="en-GB" dirty="0" smtClean="0"/>
              <a:t>Important to include bad files for testing</a:t>
            </a:r>
          </a:p>
          <a:p>
            <a:r>
              <a:rPr lang="en-GB" dirty="0" smtClean="0"/>
              <a:t>Extensions tasks</a:t>
            </a:r>
          </a:p>
          <a:p>
            <a:pPr lvl="1"/>
            <a:r>
              <a:rPr lang="en-GB" dirty="0" smtClean="0"/>
              <a:t>Multiple people – separate file for each</a:t>
            </a:r>
          </a:p>
          <a:p>
            <a:pPr lvl="1"/>
            <a:r>
              <a:rPr lang="en-GB" dirty="0" smtClean="0"/>
              <a:t>Calculate days between dates</a:t>
            </a:r>
          </a:p>
          <a:p>
            <a:pPr lvl="1"/>
            <a:r>
              <a:rPr lang="en-GB" dirty="0" smtClean="0"/>
              <a:t>Statistics and regression – predict future weight</a:t>
            </a:r>
          </a:p>
          <a:p>
            <a:pPr lvl="1"/>
            <a:endParaRPr lang="en-GB" dirty="0" smtClean="0"/>
          </a:p>
          <a:p>
            <a:endParaRPr lang="en-GB" dirty="0"/>
          </a:p>
        </p:txBody>
      </p:sp>
    </p:spTree>
    <p:extLst>
      <p:ext uri="{BB962C8B-B14F-4D97-AF65-F5344CB8AC3E}">
        <p14:creationId xmlns:p14="http://schemas.microsoft.com/office/powerpoint/2010/main" val="415691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GB" smtClean="0"/>
              <a:t>Summary</a:t>
            </a:r>
            <a:endParaRPr lang="en-GB"/>
          </a:p>
        </p:txBody>
      </p:sp>
      <p:sp>
        <p:nvSpPr>
          <p:cNvPr id="15362" name="Content Placeholder 2"/>
          <p:cNvSpPr>
            <a:spLocks noGrp="1"/>
          </p:cNvSpPr>
          <p:nvPr>
            <p:ph idx="1"/>
          </p:nvPr>
        </p:nvSpPr>
        <p:spPr>
          <a:xfrm>
            <a:off x="611560" y="1485106"/>
            <a:ext cx="7842448" cy="4248150"/>
          </a:xfrm>
        </p:spPr>
        <p:txBody>
          <a:bodyPr/>
          <a:lstStyle/>
          <a:p>
            <a:r>
              <a:rPr lang="en-GB" dirty="0" smtClean="0"/>
              <a:t>Problem solving for a program with data in files includes</a:t>
            </a:r>
          </a:p>
          <a:p>
            <a:pPr lvl="1"/>
            <a:r>
              <a:rPr lang="en-GB" dirty="0" smtClean="0"/>
              <a:t>Contents of the file: design for easy programming</a:t>
            </a:r>
          </a:p>
          <a:p>
            <a:pPr lvl="1"/>
            <a:r>
              <a:rPr lang="en-GB" dirty="0" smtClean="0"/>
              <a:t>User dialog or interface</a:t>
            </a:r>
          </a:p>
          <a:p>
            <a:pPr lvl="1"/>
            <a:r>
              <a:rPr lang="en-GB" dirty="0" smtClean="0"/>
              <a:t>File names and handling: read, write, delete </a:t>
            </a:r>
          </a:p>
          <a:p>
            <a:pPr lvl="1"/>
            <a:r>
              <a:rPr lang="en-GB" dirty="0" smtClean="0"/>
              <a:t>Program variables for holding data</a:t>
            </a:r>
          </a:p>
          <a:p>
            <a:r>
              <a:rPr lang="en-GB" dirty="0"/>
              <a:t>Pseudo </a:t>
            </a:r>
            <a:r>
              <a:rPr lang="en-GB" dirty="0" smtClean="0"/>
              <a:t>code useful </a:t>
            </a:r>
            <a:r>
              <a:rPr lang="en-GB" dirty="0"/>
              <a:t>when </a:t>
            </a:r>
            <a:r>
              <a:rPr lang="en-GB" dirty="0" smtClean="0"/>
              <a:t>higher-level decisions made</a:t>
            </a:r>
            <a:endParaRPr lang="en-GB" dirty="0"/>
          </a:p>
          <a:p>
            <a:r>
              <a:rPr lang="en-GB" u="sng" dirty="0" smtClean="0"/>
              <a:t>Some </a:t>
            </a:r>
            <a:r>
              <a:rPr lang="en-GB" dirty="0" smtClean="0"/>
              <a:t>code can be written before </a:t>
            </a:r>
            <a:r>
              <a:rPr lang="en-GB" u="sng" dirty="0" smtClean="0"/>
              <a:t>all</a:t>
            </a:r>
            <a:r>
              <a:rPr lang="en-GB" dirty="0" smtClean="0"/>
              <a:t> code specified</a:t>
            </a:r>
          </a:p>
          <a:p>
            <a:endParaRPr lang="en-GB"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3806</TotalTime>
  <Words>745</Words>
  <Application>Microsoft Macintosh PowerPoint</Application>
  <PresentationFormat>On-screen Show (4:3)</PresentationFormat>
  <Paragraphs>106</Paragraphs>
  <Slides>12</Slides>
  <Notes>2</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12</vt:i4>
      </vt:variant>
    </vt:vector>
  </HeadingPairs>
  <TitlesOfParts>
    <vt:vector size="13" baseType="lpstr">
      <vt:lpstr>Newsprint</vt:lpstr>
      <vt:lpstr>Programming for GCSE Topic 10.2: Designing for File I/O</vt:lpstr>
      <vt:lpstr>Aims</vt:lpstr>
      <vt:lpstr>Weight Tracker Problem</vt:lpstr>
      <vt:lpstr>Weight Tracker: Suggested Steps</vt:lpstr>
      <vt:lpstr>File Designs</vt:lpstr>
      <vt:lpstr>Reading the File</vt:lpstr>
      <vt:lpstr>Reading the File</vt:lpstr>
      <vt:lpstr>Design the Dialog</vt:lpstr>
      <vt:lpstr>File Handling</vt:lpstr>
      <vt:lpstr>Design The Data Structures</vt:lpstr>
      <vt:lpstr>Other Issues</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for GCSE</dc:title>
  <dc:creator>William Marsh</dc:creator>
  <cp:lastModifiedBy>Nicola Plant</cp:lastModifiedBy>
  <cp:revision>74</cp:revision>
  <cp:lastPrinted>2013-06-27T20:34:08Z</cp:lastPrinted>
  <dcterms:created xsi:type="dcterms:W3CDTF">2012-04-25T07:26:20Z</dcterms:created>
  <dcterms:modified xsi:type="dcterms:W3CDTF">2014-05-01T19:16:48Z</dcterms:modified>
</cp:coreProperties>
</file>