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37" r:id="rId2"/>
    <p:sldId id="302" r:id="rId3"/>
    <p:sldId id="281" r:id="rId4"/>
    <p:sldId id="308" r:id="rId5"/>
    <p:sldId id="319" r:id="rId6"/>
    <p:sldId id="320" r:id="rId7"/>
    <p:sldId id="325" r:id="rId8"/>
    <p:sldId id="317" r:id="rId9"/>
    <p:sldId id="326" r:id="rId10"/>
    <p:sldId id="328" r:id="rId11"/>
    <p:sldId id="329" r:id="rId12"/>
    <p:sldId id="330" r:id="rId13"/>
    <p:sldId id="334" r:id="rId14"/>
    <p:sldId id="322" r:id="rId15"/>
    <p:sldId id="332" r:id="rId16"/>
    <p:sldId id="333" r:id="rId17"/>
    <p:sldId id="335" r:id="rId18"/>
    <p:sldId id="336" r:id="rId19"/>
    <p:sldId id="331" r:id="rId20"/>
    <p:sldId id="323" r:id="rId21"/>
    <p:sldId id="324" r:id="rId22"/>
    <p:sldId id="321" r:id="rId23"/>
    <p:sldId id="318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10.1: Files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331226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28243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Be able to develop simple programs for text I/O to files</a:t>
            </a:r>
          </a:p>
          <a:p>
            <a:r>
              <a:rPr lang="en-GB" dirty="0" smtClean="0"/>
              <a:t>Understanding teaching issues for files</a:t>
            </a:r>
          </a:p>
          <a:p>
            <a:pPr lvl="1"/>
            <a:r>
              <a:rPr lang="en-GB" dirty="0" smtClean="0"/>
              <a:t>Output is easier than input</a:t>
            </a:r>
          </a:p>
          <a:p>
            <a:pPr lvl="1"/>
            <a:r>
              <a:rPr lang="en-GB" dirty="0" smtClean="0"/>
              <a:t>Need to 'design' a file 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Outline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File I/O Operation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Example programs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Issues of I/O: asymmetry of input and output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Output: you know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Input: you don</a:t>
            </a:r>
            <a:r>
              <a:rPr lang="fr-FR" dirty="0">
                <a:latin typeface="Tahoma" charset="0"/>
                <a:cs typeface="Bitstream Vera Sans" charset="0"/>
              </a:rPr>
              <a:t>'</a:t>
            </a:r>
            <a:r>
              <a:rPr lang="en-GB" dirty="0">
                <a:latin typeface="Tahoma" charset="0"/>
                <a:cs typeface="Bitstream Vera Sans" charset="0"/>
              </a:rPr>
              <a:t>t know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Input problem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Designing a file format</a:t>
            </a:r>
          </a:p>
          <a:p>
            <a:pPr marL="0" indent="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Basic File Operations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Operations on Files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open</a:t>
            </a:r>
          </a:p>
          <a:p>
            <a:pPr lvl="1"/>
            <a:r>
              <a:rPr lang="en-GB" dirty="0" smtClean="0"/>
              <a:t>File name: a string</a:t>
            </a:r>
          </a:p>
          <a:p>
            <a:pPr lvl="1"/>
            <a:r>
              <a:rPr lang="en-GB" dirty="0" smtClean="0"/>
              <a:t>Mode: 'r' (read) or 'w' (write) </a:t>
            </a:r>
          </a:p>
          <a:p>
            <a:pPr lvl="1"/>
            <a:r>
              <a:rPr lang="en-GB" dirty="0" smtClean="0"/>
              <a:t>Creates a 'file object'</a:t>
            </a:r>
          </a:p>
          <a:p>
            <a:r>
              <a:rPr lang="en-GB" dirty="0" smtClean="0"/>
              <a:t>write</a:t>
            </a:r>
          </a:p>
          <a:p>
            <a:pPr lvl="1"/>
            <a:r>
              <a:rPr lang="en-GB" dirty="0" smtClean="0"/>
              <a:t>Write strings: lines end with \n</a:t>
            </a:r>
          </a:p>
          <a:p>
            <a:r>
              <a:rPr lang="en-GB" dirty="0" err="1" smtClean="0"/>
              <a:t>readline</a:t>
            </a:r>
            <a:endParaRPr lang="en-GB" dirty="0" smtClean="0"/>
          </a:p>
          <a:p>
            <a:pPr lvl="1"/>
            <a:r>
              <a:rPr lang="en-GB" dirty="0" smtClean="0"/>
              <a:t>Read a line</a:t>
            </a:r>
          </a:p>
          <a:p>
            <a:r>
              <a:rPr lang="en-GB" dirty="0" smtClean="0"/>
              <a:t>close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79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file?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Sequence of bytes</a:t>
            </a:r>
          </a:p>
          <a:p>
            <a:pPr lvl="1"/>
            <a:r>
              <a:rPr lang="en-GB" i="1" dirty="0" smtClean="0"/>
              <a:t>What do these bytes represent?</a:t>
            </a:r>
          </a:p>
          <a:p>
            <a:endParaRPr lang="en-GB" dirty="0" smtClean="0"/>
          </a:p>
          <a:p>
            <a:r>
              <a:rPr lang="en-GB" dirty="0" smtClean="0"/>
              <a:t>A text file has strings</a:t>
            </a:r>
          </a:p>
          <a:p>
            <a:pPr lvl="1"/>
            <a:r>
              <a:rPr lang="en-GB" dirty="0" smtClean="0"/>
              <a:t>Often organised in lines</a:t>
            </a:r>
          </a:p>
          <a:p>
            <a:pPr lvl="1"/>
            <a:r>
              <a:rPr lang="en-GB" dirty="0" smtClean="0"/>
              <a:t>Example line: "This is a line\n"</a:t>
            </a:r>
          </a:p>
          <a:p>
            <a:endParaRPr lang="en-GB" dirty="0" smtClean="0"/>
          </a:p>
          <a:p>
            <a:r>
              <a:rPr lang="en-GB" dirty="0" smtClean="0"/>
              <a:t>What does the string represent?</a:t>
            </a:r>
          </a:p>
          <a:p>
            <a:pPr lvl="1"/>
            <a:r>
              <a:rPr lang="en-GB" dirty="0" smtClean="0"/>
              <a:t>Could be a number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20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the File – Buffering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File is on disk</a:t>
            </a:r>
          </a:p>
          <a:p>
            <a:r>
              <a:rPr lang="en-GB" dirty="0" smtClean="0"/>
              <a:t>BUT</a:t>
            </a:r>
          </a:p>
          <a:p>
            <a:pPr lvl="1"/>
            <a:r>
              <a:rPr lang="en-GB" dirty="0" smtClean="0"/>
              <a:t>Not every character causes a write to disk</a:t>
            </a:r>
          </a:p>
          <a:p>
            <a:pPr lvl="1"/>
            <a:r>
              <a:rPr lang="en-GB" i="1" dirty="0" smtClean="0"/>
              <a:t>Why not?</a:t>
            </a:r>
          </a:p>
          <a:p>
            <a:pPr lvl="1"/>
            <a:r>
              <a:rPr lang="en-GB" dirty="0" smtClean="0"/>
              <a:t>File is 'buffered'</a:t>
            </a:r>
          </a:p>
          <a:p>
            <a:endParaRPr lang="en-GB" dirty="0" smtClean="0"/>
          </a:p>
          <a:p>
            <a:r>
              <a:rPr lang="en-GB" dirty="0" smtClean="0"/>
              <a:t>Usually, this is invisible</a:t>
            </a:r>
          </a:p>
          <a:p>
            <a:pPr lvl="1"/>
            <a:r>
              <a:rPr lang="en-GB" dirty="0" smtClean="0"/>
              <a:t>Can lead to strange errors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828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Example Programs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– Write – Close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07504" y="1484784"/>
            <a:ext cx="8964488" cy="3108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import </a:t>
            </a:r>
            <a:r>
              <a:rPr lang="en-GB" sz="2800" dirty="0" err="1">
                <a:latin typeface="Courier"/>
                <a:cs typeface="Courier"/>
              </a:rPr>
              <a:t>io</a:t>
            </a:r>
            <a:endParaRPr lang="en-GB" sz="2800" dirty="0">
              <a:latin typeface="Courier"/>
              <a:cs typeface="Courier"/>
            </a:endParaRPr>
          </a:p>
          <a:p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f = open("</a:t>
            </a:r>
            <a:r>
              <a:rPr lang="en-GB" sz="2800" dirty="0" err="1">
                <a:latin typeface="Courier"/>
                <a:cs typeface="Courier"/>
              </a:rPr>
              <a:t>hello.txt</a:t>
            </a:r>
            <a:r>
              <a:rPr lang="en-GB" sz="2800" dirty="0">
                <a:latin typeface="Courier"/>
                <a:cs typeface="Courier"/>
              </a:rPr>
              <a:t>", 'w')</a:t>
            </a:r>
          </a:p>
          <a:p>
            <a:r>
              <a:rPr lang="en-GB" sz="2800" dirty="0" err="1">
                <a:latin typeface="Courier"/>
                <a:cs typeface="Courier"/>
              </a:rPr>
              <a:t>f.write</a:t>
            </a:r>
            <a:r>
              <a:rPr lang="en-GB" sz="2800" dirty="0">
                <a:latin typeface="Courier"/>
                <a:cs typeface="Courier"/>
              </a:rPr>
              <a:t>("This is a line\n")</a:t>
            </a:r>
          </a:p>
          <a:p>
            <a:r>
              <a:rPr lang="en-GB" sz="2800" dirty="0" err="1">
                <a:latin typeface="Courier"/>
                <a:cs typeface="Courier"/>
              </a:rPr>
              <a:t>f.write</a:t>
            </a:r>
            <a:r>
              <a:rPr lang="en-GB" sz="2800" dirty="0">
                <a:latin typeface="Courier"/>
                <a:cs typeface="Courier"/>
              </a:rPr>
              <a:t>("This is a </a:t>
            </a:r>
            <a:r>
              <a:rPr lang="en-GB" sz="2800" dirty="0" smtClean="0">
                <a:latin typeface="Courier"/>
                <a:cs typeface="Courier"/>
              </a:rPr>
              <a:t>string "</a:t>
            </a:r>
            <a:r>
              <a:rPr lang="en-GB" sz="2800" dirty="0">
                <a:latin typeface="Courier"/>
                <a:cs typeface="Courier"/>
              </a:rPr>
              <a:t>)</a:t>
            </a:r>
          </a:p>
          <a:p>
            <a:r>
              <a:rPr lang="en-GB" sz="2800" dirty="0" err="1">
                <a:latin typeface="Courier"/>
                <a:cs typeface="Courier"/>
              </a:rPr>
              <a:t>f.write</a:t>
            </a:r>
            <a:r>
              <a:rPr lang="en-GB" sz="2800" dirty="0">
                <a:latin typeface="Courier"/>
                <a:cs typeface="Courier"/>
              </a:rPr>
              <a:t>(</a:t>
            </a:r>
            <a:r>
              <a:rPr lang="en-GB" sz="2800" dirty="0" smtClean="0">
                <a:latin typeface="Courier"/>
                <a:cs typeface="Courier"/>
              </a:rPr>
              <a:t>"followed </a:t>
            </a:r>
            <a:r>
              <a:rPr lang="en-GB" sz="2800" dirty="0">
                <a:latin typeface="Courier"/>
                <a:cs typeface="Courier"/>
              </a:rPr>
              <a:t>by </a:t>
            </a:r>
            <a:r>
              <a:rPr lang="en-GB" sz="2800" dirty="0" smtClean="0">
                <a:latin typeface="Courier"/>
                <a:cs typeface="Courier"/>
              </a:rPr>
              <a:t>more </a:t>
            </a:r>
            <a:r>
              <a:rPr lang="en-GB" sz="2800" dirty="0">
                <a:latin typeface="Courier"/>
                <a:cs typeface="Courier"/>
              </a:rPr>
              <a:t>on the line\n")</a:t>
            </a:r>
          </a:p>
          <a:p>
            <a:r>
              <a:rPr lang="en-GB" sz="2800" dirty="0" err="1">
                <a:latin typeface="Courier"/>
                <a:cs typeface="Courier"/>
              </a:rPr>
              <a:t>f.close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5013176"/>
            <a:ext cx="7338392" cy="954107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/>
              <a:t>This is a line</a:t>
            </a:r>
          </a:p>
          <a:p>
            <a:r>
              <a:rPr lang="en-GB" sz="2800" dirty="0"/>
              <a:t>This is a string followed by </a:t>
            </a:r>
            <a:r>
              <a:rPr lang="en-GB" sz="2800" dirty="0" smtClean="0"/>
              <a:t>more </a:t>
            </a:r>
            <a:r>
              <a:rPr lang="en-GB" sz="2800" dirty="0"/>
              <a:t>on the line</a:t>
            </a:r>
          </a:p>
        </p:txBody>
      </p:sp>
    </p:spTree>
    <p:extLst>
      <p:ext uri="{BB962C8B-B14F-4D97-AF65-F5344CB8AC3E}">
        <p14:creationId xmlns:p14="http://schemas.microsoft.com/office/powerpoint/2010/main" val="7709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Writing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92113"/>
          </a:xfrm>
        </p:spPr>
        <p:txBody>
          <a:bodyPr/>
          <a:lstStyle/>
          <a:p>
            <a:r>
              <a:rPr lang="en-GB" dirty="0" smtClean="0"/>
              <a:t>First convert the number to a string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7504" y="2708920"/>
            <a:ext cx="8964488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import </a:t>
            </a:r>
            <a:r>
              <a:rPr lang="en-GB" sz="2800" dirty="0" err="1">
                <a:latin typeface="Courier"/>
                <a:cs typeface="Courier"/>
              </a:rPr>
              <a:t>io</a:t>
            </a:r>
            <a:endParaRPr lang="en-GB" sz="2800" dirty="0">
              <a:latin typeface="Courier"/>
              <a:cs typeface="Courier"/>
            </a:endParaRPr>
          </a:p>
          <a:p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f = open(</a:t>
            </a:r>
            <a:r>
              <a:rPr lang="en-GB" sz="2800" dirty="0" smtClean="0">
                <a:latin typeface="Courier"/>
                <a:cs typeface="Courier"/>
              </a:rPr>
              <a:t>"</a:t>
            </a:r>
            <a:r>
              <a:rPr lang="en-GB" sz="2800" dirty="0" err="1" smtClean="0">
                <a:latin typeface="Courier"/>
                <a:cs typeface="Courier"/>
              </a:rPr>
              <a:t>numbers.txt</a:t>
            </a:r>
            <a:r>
              <a:rPr lang="en-GB" sz="2800" dirty="0">
                <a:latin typeface="Courier"/>
                <a:cs typeface="Courier"/>
              </a:rPr>
              <a:t>", 'w')</a:t>
            </a:r>
          </a:p>
          <a:p>
            <a:r>
              <a:rPr lang="en-GB" sz="2800" dirty="0" err="1">
                <a:latin typeface="Courier"/>
                <a:cs typeface="Courier"/>
              </a:rPr>
              <a:t>f.write</a:t>
            </a:r>
            <a:r>
              <a:rPr lang="en-GB" sz="2800" dirty="0">
                <a:latin typeface="Courier"/>
                <a:cs typeface="Courier"/>
              </a:rPr>
              <a:t>(</a:t>
            </a:r>
            <a:r>
              <a:rPr lang="en-GB" sz="2800" dirty="0" err="1">
                <a:latin typeface="Courier"/>
                <a:cs typeface="Courier"/>
              </a:rPr>
              <a:t>str</a:t>
            </a:r>
            <a:r>
              <a:rPr lang="en-GB" sz="2800" dirty="0">
                <a:latin typeface="Courier"/>
                <a:cs typeface="Courier"/>
              </a:rPr>
              <a:t>(10) + "\n")</a:t>
            </a:r>
          </a:p>
          <a:p>
            <a:r>
              <a:rPr lang="en-GB" sz="2800" dirty="0" err="1">
                <a:latin typeface="Courier"/>
                <a:cs typeface="Courier"/>
              </a:rPr>
              <a:t>f.write</a:t>
            </a:r>
            <a:r>
              <a:rPr lang="en-GB" sz="2800" dirty="0">
                <a:latin typeface="Courier"/>
                <a:cs typeface="Courier"/>
              </a:rPr>
              <a:t>(</a:t>
            </a:r>
            <a:r>
              <a:rPr lang="en-GB" sz="2800" dirty="0" err="1">
                <a:latin typeface="Courier"/>
                <a:cs typeface="Courier"/>
              </a:rPr>
              <a:t>str</a:t>
            </a:r>
            <a:r>
              <a:rPr lang="en-GB" sz="2800" dirty="0">
                <a:latin typeface="Courier"/>
                <a:cs typeface="Courier"/>
              </a:rPr>
              <a:t>(</a:t>
            </a:r>
            <a:r>
              <a:rPr lang="en-GB" sz="2800" dirty="0" smtClean="0">
                <a:latin typeface="Courier"/>
                <a:cs typeface="Courier"/>
              </a:rPr>
              <a:t>100) </a:t>
            </a:r>
            <a:r>
              <a:rPr lang="en-GB" sz="2800" dirty="0">
                <a:latin typeface="Courier"/>
                <a:cs typeface="Courier"/>
              </a:rPr>
              <a:t>+ "\n")</a:t>
            </a:r>
          </a:p>
          <a:p>
            <a:r>
              <a:rPr lang="en-GB" sz="2800" dirty="0" err="1" smtClean="0">
                <a:latin typeface="Courier"/>
                <a:cs typeface="Courier"/>
              </a:rPr>
              <a:t>f.close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5814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Reading – </a:t>
            </a:r>
            <a:r>
              <a:rPr lang="en-GB" dirty="0" err="1" smtClean="0"/>
              <a:t>readline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080145"/>
          </a:xfrm>
        </p:spPr>
        <p:txBody>
          <a:bodyPr/>
          <a:lstStyle/>
          <a:p>
            <a:r>
              <a:rPr lang="en-GB" dirty="0" smtClean="0"/>
              <a:t>Line from file becomes string</a:t>
            </a:r>
          </a:p>
          <a:p>
            <a:pPr lvl="1"/>
            <a:r>
              <a:rPr lang="en-GB" dirty="0" smtClean="0"/>
              <a:t>Includes the "\n"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33872" y="2913905"/>
            <a:ext cx="6894512" cy="35394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import </a:t>
            </a:r>
            <a:r>
              <a:rPr lang="en-GB" sz="2800" dirty="0" err="1">
                <a:latin typeface="Courier"/>
                <a:cs typeface="Courier"/>
              </a:rPr>
              <a:t>io</a:t>
            </a:r>
            <a:endParaRPr lang="en-GB" sz="2800" dirty="0">
              <a:latin typeface="Courier"/>
              <a:cs typeface="Courier"/>
            </a:endParaRPr>
          </a:p>
          <a:p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f = open("</a:t>
            </a:r>
            <a:r>
              <a:rPr lang="en-GB" sz="2800" dirty="0" err="1">
                <a:latin typeface="Courier"/>
                <a:cs typeface="Courier"/>
              </a:rPr>
              <a:t>numbers.txt</a:t>
            </a:r>
            <a:r>
              <a:rPr lang="en-GB" sz="2800" dirty="0">
                <a:latin typeface="Courier"/>
                <a:cs typeface="Courier"/>
              </a:rPr>
              <a:t>", </a:t>
            </a:r>
            <a:r>
              <a:rPr lang="en-GB" sz="2800" dirty="0" smtClean="0">
                <a:latin typeface="Courier"/>
                <a:cs typeface="Courier"/>
              </a:rPr>
              <a:t>'r'</a:t>
            </a:r>
            <a:r>
              <a:rPr lang="en-GB" sz="2800" dirty="0">
                <a:latin typeface="Courier"/>
                <a:cs typeface="Courier"/>
              </a:rPr>
              <a:t>)</a:t>
            </a:r>
          </a:p>
          <a:p>
            <a:r>
              <a:rPr lang="en-GB" sz="2800" dirty="0" smtClean="0">
                <a:latin typeface="Courier"/>
                <a:cs typeface="Courier"/>
              </a:rPr>
              <a:t>line1 = </a:t>
            </a:r>
            <a:r>
              <a:rPr lang="en-GB" sz="2800" dirty="0" err="1" smtClean="0">
                <a:latin typeface="Courier"/>
                <a:cs typeface="Courier"/>
              </a:rPr>
              <a:t>f.readline</a:t>
            </a:r>
            <a:r>
              <a:rPr lang="en-GB" sz="2800" dirty="0" smtClean="0">
                <a:latin typeface="Courier"/>
                <a:cs typeface="Courier"/>
              </a:rPr>
              <a:t>()</a:t>
            </a:r>
            <a:endParaRPr lang="en-GB" sz="2800" dirty="0">
              <a:latin typeface="Courier"/>
              <a:cs typeface="Courier"/>
            </a:endParaRPr>
          </a:p>
          <a:p>
            <a:r>
              <a:rPr lang="en-GB" sz="2800" dirty="0" smtClean="0">
                <a:latin typeface="Courier"/>
                <a:cs typeface="Courier"/>
              </a:rPr>
              <a:t>line2 = </a:t>
            </a:r>
            <a:r>
              <a:rPr lang="en-GB" sz="2800" dirty="0" err="1">
                <a:latin typeface="Courier"/>
                <a:cs typeface="Courier"/>
              </a:rPr>
              <a:t>f.readline</a:t>
            </a:r>
            <a:r>
              <a:rPr lang="en-GB" sz="2800" dirty="0">
                <a:latin typeface="Courier"/>
                <a:cs typeface="Courier"/>
              </a:rPr>
              <a:t>(</a:t>
            </a:r>
            <a:r>
              <a:rPr lang="en-GB" sz="2800" dirty="0" smtClean="0">
                <a:latin typeface="Courier"/>
                <a:cs typeface="Courier"/>
              </a:rPr>
              <a:t>)</a:t>
            </a:r>
          </a:p>
          <a:p>
            <a:r>
              <a:rPr lang="en-GB" sz="2800" dirty="0">
                <a:latin typeface="Courier"/>
                <a:cs typeface="Courier"/>
              </a:rPr>
              <a:t>print("Line 1:", line1)</a:t>
            </a:r>
          </a:p>
          <a:p>
            <a:r>
              <a:rPr lang="en-GB" sz="2800" dirty="0">
                <a:latin typeface="Courier"/>
                <a:cs typeface="Courier"/>
              </a:rPr>
              <a:t>print("Line </a:t>
            </a:r>
            <a:r>
              <a:rPr lang="en-GB" sz="2800" dirty="0" smtClean="0">
                <a:latin typeface="Courier"/>
                <a:cs typeface="Courier"/>
              </a:rPr>
              <a:t>2:</a:t>
            </a:r>
            <a:r>
              <a:rPr lang="en-GB" sz="2800" dirty="0">
                <a:latin typeface="Courier"/>
                <a:cs typeface="Courier"/>
              </a:rPr>
              <a:t>", </a:t>
            </a:r>
            <a:r>
              <a:rPr lang="en-GB" sz="2800" dirty="0" smtClean="0">
                <a:latin typeface="Courier"/>
                <a:cs typeface="Courier"/>
              </a:rPr>
              <a:t>line2)</a:t>
            </a:r>
            <a:endParaRPr lang="en-GB" sz="2800" dirty="0">
              <a:latin typeface="Courier"/>
              <a:cs typeface="Courier"/>
            </a:endParaRPr>
          </a:p>
          <a:p>
            <a:r>
              <a:rPr lang="en-GB" sz="2800" dirty="0" err="1" smtClean="0">
                <a:latin typeface="Courier"/>
                <a:cs typeface="Courier"/>
              </a:rPr>
              <a:t>f.close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3492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Reading in a Loop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620000" cy="1080468"/>
          </a:xfrm>
        </p:spPr>
        <p:txBody>
          <a:bodyPr/>
          <a:lstStyle/>
          <a:p>
            <a:r>
              <a:rPr lang="en-GB" dirty="0" smtClean="0"/>
              <a:t>The following pattern is very important</a:t>
            </a:r>
          </a:p>
          <a:p>
            <a:pPr lvl="1"/>
            <a:r>
              <a:rPr lang="en-GB" dirty="0" smtClean="0"/>
              <a:t>Read all lines in a loop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33872" y="2564904"/>
            <a:ext cx="6894512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import </a:t>
            </a:r>
            <a:r>
              <a:rPr lang="en-GB" sz="2800" dirty="0" err="1">
                <a:latin typeface="Courier"/>
                <a:cs typeface="Courier"/>
              </a:rPr>
              <a:t>io</a:t>
            </a:r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f = open("</a:t>
            </a:r>
            <a:r>
              <a:rPr lang="en-GB" sz="2800" dirty="0" err="1">
                <a:latin typeface="Courier"/>
                <a:cs typeface="Courier"/>
              </a:rPr>
              <a:t>hello.txt</a:t>
            </a:r>
            <a:r>
              <a:rPr lang="en-GB" sz="2800" dirty="0">
                <a:latin typeface="Courier"/>
                <a:cs typeface="Courier"/>
              </a:rPr>
              <a:t>")</a:t>
            </a:r>
          </a:p>
          <a:p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l =  </a:t>
            </a:r>
            <a:r>
              <a:rPr lang="en-GB" sz="2800" dirty="0" err="1">
                <a:latin typeface="Courier"/>
                <a:cs typeface="Courier"/>
              </a:rPr>
              <a:t>f.readline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  <a:p>
            <a:r>
              <a:rPr lang="en-GB" sz="2800" dirty="0">
                <a:latin typeface="Courier"/>
                <a:cs typeface="Courier"/>
              </a:rPr>
              <a:t>while </a:t>
            </a:r>
            <a:r>
              <a:rPr lang="en-GB" sz="2800" dirty="0" err="1">
                <a:latin typeface="Courier"/>
                <a:cs typeface="Courier"/>
              </a:rPr>
              <a:t>len</a:t>
            </a:r>
            <a:r>
              <a:rPr lang="en-GB" sz="2800" dirty="0">
                <a:latin typeface="Courier"/>
                <a:cs typeface="Courier"/>
              </a:rPr>
              <a:t>(l) &gt; 0 :</a:t>
            </a:r>
          </a:p>
          <a:p>
            <a:r>
              <a:rPr lang="en-GB" sz="2800" dirty="0">
                <a:latin typeface="Courier"/>
                <a:cs typeface="Courier"/>
              </a:rPr>
              <a:t>    print(l)</a:t>
            </a:r>
          </a:p>
          <a:p>
            <a:r>
              <a:rPr lang="en-GB" sz="2800" dirty="0">
                <a:latin typeface="Courier"/>
                <a:cs typeface="Courier"/>
              </a:rPr>
              <a:t>    l = </a:t>
            </a:r>
            <a:r>
              <a:rPr lang="en-GB" sz="2800" dirty="0" err="1">
                <a:latin typeface="Courier"/>
                <a:cs typeface="Courier"/>
              </a:rPr>
              <a:t>f.readline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  <a:p>
            <a:endParaRPr lang="en-GB" sz="2800" dirty="0">
              <a:latin typeface="Courier"/>
              <a:cs typeface="Courier"/>
            </a:endParaRPr>
          </a:p>
          <a:p>
            <a:r>
              <a:rPr lang="en-GB" sz="2800" dirty="0" err="1">
                <a:latin typeface="Courier"/>
                <a:cs typeface="Courier"/>
              </a:rPr>
              <a:t>f.close</a:t>
            </a:r>
            <a:r>
              <a:rPr lang="en-GB" sz="2800" dirty="0">
                <a:latin typeface="Courier"/>
                <a:cs typeface="Courier"/>
              </a:rPr>
              <a:t>()</a:t>
            </a:r>
          </a:p>
        </p:txBody>
      </p:sp>
      <p:sp>
        <p:nvSpPr>
          <p:cNvPr id="5" name="AutoShape 6"/>
          <p:cNvSpPr>
            <a:spLocks/>
          </p:cNvSpPr>
          <p:nvPr/>
        </p:nvSpPr>
        <p:spPr bwMode="auto">
          <a:xfrm>
            <a:off x="5535163" y="3609020"/>
            <a:ext cx="2997277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78334"/>
              <a:gd name="adj6" fmla="val -37694"/>
            </a:avLst>
          </a:prstGeom>
          <a:solidFill>
            <a:srgbClr val="FFFFFF"/>
          </a:solidFill>
          <a:ln w="2556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Read first line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5940152" y="4221088"/>
            <a:ext cx="3024337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61349"/>
              <a:gd name="adj6" fmla="val -42492"/>
            </a:avLst>
          </a:prstGeom>
          <a:solidFill>
            <a:schemeClr val="bg1"/>
          </a:solidFill>
          <a:ln w="2556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Stop when line blank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>
            <a:off x="6588224" y="4869160"/>
            <a:ext cx="2376265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49790"/>
              <a:gd name="adj6" fmla="val -46696"/>
            </a:avLst>
          </a:prstGeom>
          <a:solidFill>
            <a:schemeClr val="bg1"/>
          </a:solidFill>
          <a:ln w="2556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Read next line at end of loop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05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the file?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775"/>
            <a:ext cx="7992888" cy="4248150"/>
          </a:xfrm>
        </p:spPr>
        <p:txBody>
          <a:bodyPr/>
          <a:lstStyle/>
          <a:p>
            <a:r>
              <a:rPr lang="en-GB" dirty="0" smtClean="0"/>
              <a:t>In Python</a:t>
            </a:r>
          </a:p>
          <a:p>
            <a:pPr lvl="1"/>
            <a:r>
              <a:rPr lang="en-GB" dirty="0" err="1" smtClean="0"/>
              <a:t>f.readline</a:t>
            </a:r>
            <a:r>
              <a:rPr lang="en-GB" dirty="0" smtClean="0"/>
              <a:t>() gives an empty string at the end of a file</a:t>
            </a:r>
          </a:p>
          <a:p>
            <a:pPr lvl="1"/>
            <a:r>
              <a:rPr lang="en-GB" i="1" dirty="0" smtClean="0"/>
              <a:t>What about blank lines?</a:t>
            </a:r>
          </a:p>
          <a:p>
            <a:pPr lvl="1"/>
            <a:r>
              <a:rPr lang="en-GB" dirty="0" smtClean="0"/>
              <a:t>Blanks lines are NOT empty: a blank line contains a single "\n" character</a:t>
            </a:r>
          </a:p>
          <a:p>
            <a:pPr lvl="2"/>
            <a:r>
              <a:rPr lang="en-GB" sz="2000" dirty="0" smtClean="0"/>
              <a:t>Note: "\n" is a line separator; there may not be one at the end of the last line</a:t>
            </a:r>
          </a:p>
          <a:p>
            <a:endParaRPr lang="en-GB" dirty="0" smtClean="0"/>
          </a:p>
          <a:p>
            <a:r>
              <a:rPr lang="en-GB" dirty="0" smtClean="0"/>
              <a:t>Other languages use different methods to signal the end of file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90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Design A File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89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Problem: </a:t>
            </a:r>
            <a:r>
              <a:rPr lang="en-GB" dirty="0"/>
              <a:t>P</a:t>
            </a:r>
            <a:r>
              <a:rPr lang="en-GB" dirty="0" smtClean="0"/>
              <a:t>hone Numbers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Phone numbers are held in a file</a:t>
            </a:r>
          </a:p>
          <a:p>
            <a:pPr lvl="1"/>
            <a:r>
              <a:rPr lang="en-GB" dirty="0" smtClean="0"/>
              <a:t>Name</a:t>
            </a:r>
          </a:p>
          <a:p>
            <a:pPr lvl="1"/>
            <a:r>
              <a:rPr lang="en-GB" dirty="0" smtClean="0"/>
              <a:t>Number</a:t>
            </a:r>
          </a:p>
          <a:p>
            <a:r>
              <a:rPr lang="en-GB" dirty="0" smtClean="0"/>
              <a:t>A program reads the file and searches for the name</a:t>
            </a:r>
          </a:p>
          <a:p>
            <a:pPr lvl="1"/>
            <a:r>
              <a:rPr lang="en-GB" dirty="0" smtClean="0"/>
              <a:t>Prints the number if name is found</a:t>
            </a:r>
          </a:p>
          <a:p>
            <a:pPr lvl="1"/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How should the file be organised?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8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94112" y="1124744"/>
            <a:ext cx="4446240" cy="1384995"/>
          </a:xfrm>
          <a:prstGeom prst="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Alice,0207001111</a:t>
            </a:r>
          </a:p>
          <a:p>
            <a:r>
              <a:rPr lang="en-GB" sz="2800" dirty="0" smtClean="0">
                <a:latin typeface="Courier"/>
                <a:cs typeface="Courier"/>
              </a:rPr>
              <a:t>Bob,0207002222</a:t>
            </a:r>
          </a:p>
          <a:p>
            <a:r>
              <a:rPr lang="en-GB" sz="2800" dirty="0" smtClean="0">
                <a:latin typeface="Courier"/>
                <a:cs typeface="Courier"/>
              </a:rPr>
              <a:t>Charlie,0207003333 </a:t>
            </a:r>
            <a:endParaRPr lang="en-GB" sz="28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2908101"/>
            <a:ext cx="2736304" cy="2677656"/>
          </a:xfrm>
          <a:prstGeom prst="rect">
            <a:avLst/>
          </a:prstGeom>
          <a:ln w="38100" cmpd="sng"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Alice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0207001111</a:t>
            </a:r>
          </a:p>
          <a:p>
            <a:r>
              <a:rPr lang="en-GB" sz="2800" dirty="0" smtClean="0">
                <a:latin typeface="Courier"/>
                <a:cs typeface="Courier"/>
              </a:rPr>
              <a:t>Bob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0207002222</a:t>
            </a:r>
          </a:p>
          <a:p>
            <a:r>
              <a:rPr lang="en-GB" sz="2800" dirty="0" smtClean="0">
                <a:latin typeface="Courier"/>
                <a:cs typeface="Courier"/>
              </a:rPr>
              <a:t>Charlie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0207003333 </a:t>
            </a:r>
            <a:endParaRPr lang="en-GB" sz="28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92080" y="3919696"/>
            <a:ext cx="2736304" cy="267765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Alice</a:t>
            </a:r>
          </a:p>
          <a:p>
            <a:r>
              <a:rPr lang="en-GB" sz="2800" dirty="0" smtClean="0">
                <a:latin typeface="Courier"/>
                <a:cs typeface="Courier"/>
              </a:rPr>
              <a:t>Bob</a:t>
            </a:r>
          </a:p>
          <a:p>
            <a:r>
              <a:rPr lang="en-GB" sz="2800" dirty="0" smtClean="0">
                <a:latin typeface="Courier"/>
                <a:cs typeface="Courier"/>
              </a:rPr>
              <a:t>Charlie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0207001111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0207002222</a:t>
            </a:r>
          </a:p>
          <a:p>
            <a:r>
              <a:rPr lang="en-GB" sz="2800" dirty="0" smtClean="0">
                <a:latin typeface="Courier"/>
                <a:cs typeface="Courier"/>
              </a:rPr>
              <a:t>0207003333 </a:t>
            </a:r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7320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Split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656209"/>
          </a:xfrm>
        </p:spPr>
        <p:txBody>
          <a:bodyPr/>
          <a:lstStyle/>
          <a:p>
            <a:r>
              <a:rPr lang="en-GB" dirty="0" smtClean="0"/>
              <a:t>Multiple values on a line have to be separated</a:t>
            </a:r>
          </a:p>
          <a:p>
            <a:r>
              <a:rPr lang="en-GB" dirty="0" smtClean="0"/>
              <a:t>'split' method: string </a:t>
            </a:r>
            <a:r>
              <a:rPr lang="en-GB" dirty="0" smtClean="0">
                <a:sym typeface="Wingdings"/>
              </a:rPr>
              <a:t> list of strings</a:t>
            </a:r>
            <a:endParaRPr lang="en-GB" dirty="0" smtClean="0"/>
          </a:p>
        </p:txBody>
      </p:sp>
      <p:sp>
        <p:nvSpPr>
          <p:cNvPr id="5" name="Rectangle 4"/>
          <p:cNvSpPr/>
          <p:nvPr/>
        </p:nvSpPr>
        <p:spPr>
          <a:xfrm>
            <a:off x="5436096" y="332656"/>
            <a:ext cx="3635896" cy="1200328"/>
          </a:xfrm>
          <a:prstGeom prst="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Alice,0207001111</a:t>
            </a:r>
          </a:p>
          <a:p>
            <a:r>
              <a:rPr lang="en-GB" sz="2400" dirty="0" smtClean="0">
                <a:latin typeface="Courier"/>
                <a:cs typeface="Courier"/>
              </a:rPr>
              <a:t>Bob,0207002222</a:t>
            </a:r>
          </a:p>
          <a:p>
            <a:r>
              <a:rPr lang="en-GB" sz="2400" dirty="0" smtClean="0">
                <a:latin typeface="Courier"/>
                <a:cs typeface="Courier"/>
              </a:rPr>
              <a:t>Charlie,0207003333 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3608" y="3645024"/>
            <a:ext cx="6408712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dirty="0">
                <a:latin typeface="Courier"/>
                <a:cs typeface="Courier"/>
              </a:rPr>
              <a:t>&gt;&gt;&gt; </a:t>
            </a:r>
            <a:r>
              <a:rPr lang="fr-FR" sz="2400" dirty="0" err="1">
                <a:latin typeface="Courier"/>
                <a:cs typeface="Courier"/>
              </a:rPr>
              <a:t>astring</a:t>
            </a:r>
            <a:r>
              <a:rPr lang="fr-FR" sz="2400" dirty="0">
                <a:latin typeface="Courier"/>
                <a:cs typeface="Courier"/>
              </a:rPr>
              <a:t> = "Bob,12345,SW13 4NN"</a:t>
            </a:r>
          </a:p>
          <a:p>
            <a:endParaRPr lang="fr-FR" sz="2400" dirty="0" smtClean="0">
              <a:latin typeface="Courier"/>
              <a:cs typeface="Courier"/>
            </a:endParaRPr>
          </a:p>
          <a:p>
            <a:r>
              <a:rPr lang="fr-FR" sz="2400" dirty="0" smtClean="0">
                <a:latin typeface="Courier"/>
                <a:cs typeface="Courier"/>
              </a:rPr>
              <a:t>&gt;</a:t>
            </a:r>
            <a:r>
              <a:rPr lang="fr-FR" sz="2400" dirty="0">
                <a:latin typeface="Courier"/>
                <a:cs typeface="Courier"/>
              </a:rPr>
              <a:t>&gt;&gt; </a:t>
            </a:r>
            <a:r>
              <a:rPr lang="fr-FR" sz="2400" dirty="0" err="1">
                <a:latin typeface="Courier"/>
                <a:cs typeface="Courier"/>
              </a:rPr>
              <a:t>astring.split</a:t>
            </a:r>
            <a:r>
              <a:rPr lang="fr-FR" sz="2400" dirty="0">
                <a:latin typeface="Courier"/>
                <a:cs typeface="Courier"/>
              </a:rPr>
              <a:t>(",")</a:t>
            </a:r>
          </a:p>
          <a:p>
            <a:r>
              <a:rPr lang="fr-FR" sz="2400" dirty="0">
                <a:latin typeface="Courier"/>
                <a:cs typeface="Courier"/>
              </a:rPr>
              <a:t>['Bob', '12345', 'SW13 4NN']</a:t>
            </a:r>
          </a:p>
          <a:p>
            <a:endParaRPr lang="fr-FR" sz="2400" dirty="0" smtClean="0">
              <a:latin typeface="Courier"/>
              <a:cs typeface="Courier"/>
            </a:endParaRPr>
          </a:p>
          <a:p>
            <a:r>
              <a:rPr lang="fr-FR" sz="2400" dirty="0" smtClean="0">
                <a:latin typeface="Courier"/>
                <a:cs typeface="Courier"/>
              </a:rPr>
              <a:t>&gt;</a:t>
            </a:r>
            <a:r>
              <a:rPr lang="fr-FR" sz="2400" dirty="0">
                <a:latin typeface="Courier"/>
                <a:cs typeface="Courier"/>
              </a:rPr>
              <a:t>&gt;&gt; </a:t>
            </a:r>
            <a:r>
              <a:rPr lang="fr-FR" sz="2400" dirty="0" err="1">
                <a:latin typeface="Courier"/>
                <a:cs typeface="Courier"/>
              </a:rPr>
              <a:t>astring.split</a:t>
            </a:r>
            <a:r>
              <a:rPr lang="fr-FR" sz="2400" dirty="0">
                <a:latin typeface="Courier"/>
                <a:cs typeface="Courier"/>
              </a:rPr>
              <a:t>("3")</a:t>
            </a:r>
          </a:p>
          <a:p>
            <a:r>
              <a:rPr lang="fr-FR" sz="2400" dirty="0">
                <a:latin typeface="Courier"/>
                <a:cs typeface="Courier"/>
              </a:rPr>
              <a:t>['Bob,12', '45,SW1', ' 4NN']</a:t>
            </a:r>
          </a:p>
          <a:p>
            <a:r>
              <a:rPr lang="fr-FR" sz="2400" dirty="0" smtClean="0">
                <a:latin typeface="Courier"/>
                <a:cs typeface="Courier"/>
              </a:rPr>
              <a:t>&gt;</a:t>
            </a:r>
            <a:r>
              <a:rPr lang="fr-FR" sz="2400" dirty="0">
                <a:latin typeface="Courier"/>
                <a:cs typeface="Courier"/>
              </a:rPr>
              <a:t>&gt;&gt; 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7788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GB" dirty="0" smtClean="0"/>
              <a:t>eading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080145"/>
          </a:xfrm>
        </p:spPr>
        <p:txBody>
          <a:bodyPr/>
          <a:lstStyle/>
          <a:p>
            <a:r>
              <a:rPr lang="en-GB" dirty="0" smtClean="0"/>
              <a:t>We use split to discard the "\n" character at the end of lines containing a number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4008" y="2839576"/>
            <a:ext cx="813048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dirty="0">
                <a:latin typeface="Courier"/>
                <a:cs typeface="Courier"/>
              </a:rPr>
              <a:t>f = open</a:t>
            </a:r>
            <a:r>
              <a:rPr lang="fr-FR" sz="2400" dirty="0" smtClean="0">
                <a:latin typeface="Courier"/>
                <a:cs typeface="Courier"/>
              </a:rPr>
              <a:t>("</a:t>
            </a:r>
            <a:r>
              <a:rPr lang="fr-FR" sz="2400" dirty="0" err="1" smtClean="0">
                <a:latin typeface="Courier"/>
                <a:cs typeface="Courier"/>
              </a:rPr>
              <a:t>numFile.txt</a:t>
            </a:r>
            <a:r>
              <a:rPr lang="fr-FR" sz="2400" dirty="0" smtClean="0">
                <a:latin typeface="Courier"/>
                <a:cs typeface="Courier"/>
              </a:rPr>
              <a:t>", </a:t>
            </a:r>
            <a:r>
              <a:rPr lang="fr-FR" sz="2400" dirty="0">
                <a:latin typeface="Courier"/>
                <a:cs typeface="Courier"/>
              </a:rPr>
              <a:t>'r')</a:t>
            </a:r>
          </a:p>
          <a:p>
            <a:r>
              <a:rPr lang="fr-FR" sz="2400" dirty="0">
                <a:latin typeface="Courier"/>
                <a:cs typeface="Courier"/>
              </a:rPr>
              <a:t>line1 = </a:t>
            </a:r>
            <a:r>
              <a:rPr lang="fr-FR" sz="2400" dirty="0" err="1">
                <a:latin typeface="Courier"/>
                <a:cs typeface="Courier"/>
              </a:rPr>
              <a:t>f.readline</a:t>
            </a:r>
            <a:r>
              <a:rPr lang="fr-FR" sz="2400" dirty="0">
                <a:latin typeface="Courier"/>
                <a:cs typeface="Courier"/>
              </a:rPr>
              <a:t>()</a:t>
            </a:r>
          </a:p>
          <a:p>
            <a:r>
              <a:rPr lang="fr-FR" sz="2400" dirty="0" err="1">
                <a:latin typeface="Courier"/>
                <a:cs typeface="Courier"/>
              </a:rPr>
              <a:t>f.close</a:t>
            </a:r>
            <a:r>
              <a:rPr lang="fr-FR" sz="2400" dirty="0">
                <a:latin typeface="Courier"/>
                <a:cs typeface="Courier"/>
              </a:rPr>
              <a:t>()</a:t>
            </a:r>
          </a:p>
          <a:p>
            <a:endParaRPr lang="fr-FR" sz="2400" dirty="0">
              <a:latin typeface="Courier"/>
              <a:cs typeface="Courier"/>
            </a:endParaRPr>
          </a:p>
          <a:p>
            <a:r>
              <a:rPr lang="fr-FR" sz="2400" dirty="0" err="1" smtClean="0">
                <a:latin typeface="Courier"/>
                <a:cs typeface="Courier"/>
              </a:rPr>
              <a:t>num</a:t>
            </a:r>
            <a:r>
              <a:rPr lang="fr-FR" sz="2400" dirty="0" smtClean="0">
                <a:latin typeface="Courier"/>
                <a:cs typeface="Courier"/>
              </a:rPr>
              <a:t> </a:t>
            </a:r>
            <a:r>
              <a:rPr lang="fr-FR" sz="2400" dirty="0">
                <a:latin typeface="Courier"/>
                <a:cs typeface="Courier"/>
              </a:rPr>
              <a:t>= line1.split("\n")[0]</a:t>
            </a:r>
          </a:p>
          <a:p>
            <a:r>
              <a:rPr lang="fr-FR" sz="2400" dirty="0" err="1" smtClean="0">
                <a:latin typeface="Courier"/>
                <a:cs typeface="Courier"/>
              </a:rPr>
              <a:t>print</a:t>
            </a:r>
            <a:r>
              <a:rPr lang="fr-FR" sz="2400" dirty="0">
                <a:latin typeface="Courier"/>
                <a:cs typeface="Courier"/>
              </a:rPr>
              <a:t>(</a:t>
            </a:r>
            <a:r>
              <a:rPr lang="fr-FR" sz="2400" dirty="0" smtClean="0">
                <a:latin typeface="Courier"/>
                <a:cs typeface="Courier"/>
              </a:rPr>
              <a:t>"Double the </a:t>
            </a:r>
            <a:r>
              <a:rPr lang="fr-FR" sz="2400" dirty="0" err="1" smtClean="0">
                <a:latin typeface="Courier"/>
                <a:cs typeface="Courier"/>
              </a:rPr>
              <a:t>number</a:t>
            </a:r>
            <a:r>
              <a:rPr lang="fr-FR" sz="2400" dirty="0" smtClean="0">
                <a:latin typeface="Courier"/>
                <a:cs typeface="Courier"/>
              </a:rPr>
              <a:t> </a:t>
            </a:r>
            <a:r>
              <a:rPr lang="fr-FR" sz="2400" dirty="0" err="1">
                <a:latin typeface="Courier"/>
                <a:cs typeface="Courier"/>
              </a:rPr>
              <a:t>is</a:t>
            </a:r>
            <a:r>
              <a:rPr lang="fr-FR" sz="2400" dirty="0">
                <a:latin typeface="Courier"/>
                <a:cs typeface="Courier"/>
              </a:rPr>
              <a:t>", </a:t>
            </a:r>
            <a:r>
              <a:rPr lang="fr-FR" sz="2400" dirty="0" err="1">
                <a:latin typeface="Courier"/>
                <a:cs typeface="Courier"/>
              </a:rPr>
              <a:t>int</a:t>
            </a:r>
            <a:r>
              <a:rPr lang="fr-FR" sz="2400" dirty="0">
                <a:latin typeface="Courier"/>
                <a:cs typeface="Courier"/>
              </a:rPr>
              <a:t>(</a:t>
            </a:r>
            <a:r>
              <a:rPr lang="fr-FR" sz="2400" dirty="0" err="1" smtClean="0">
                <a:latin typeface="Courier"/>
                <a:cs typeface="Courier"/>
              </a:rPr>
              <a:t>num</a:t>
            </a:r>
            <a:r>
              <a:rPr lang="fr-FR" sz="2400" dirty="0" smtClean="0">
                <a:latin typeface="Courier"/>
                <a:cs typeface="Courier"/>
              </a:rPr>
              <a:t>)*2)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3471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sz="4800" dirty="0" smtClean="0"/>
              <a:t>eaching Issues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24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 for I/O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Must understand representation: </a:t>
            </a:r>
          </a:p>
          <a:p>
            <a:pPr lvl="1"/>
            <a:r>
              <a:rPr lang="en-GB" dirty="0" smtClean="0"/>
              <a:t>e.g. number versus text</a:t>
            </a:r>
          </a:p>
          <a:p>
            <a:pPr lvl="1"/>
            <a:r>
              <a:rPr lang="en-GB" dirty="0" smtClean="0"/>
              <a:t>e.g. lines </a:t>
            </a:r>
          </a:p>
          <a:p>
            <a:endParaRPr lang="en-GB" dirty="0" smtClean="0"/>
          </a:p>
          <a:p>
            <a:r>
              <a:rPr lang="en-GB" dirty="0" smtClean="0"/>
              <a:t>File operation are object-based</a:t>
            </a:r>
          </a:p>
          <a:p>
            <a:pPr lvl="1"/>
            <a:r>
              <a:rPr lang="en-GB" dirty="0" smtClean="0"/>
              <a:t>Open returns an object</a:t>
            </a:r>
          </a:p>
          <a:p>
            <a:pPr lvl="1"/>
            <a:r>
              <a:rPr lang="en-GB" dirty="0" smtClean="0"/>
              <a:t>Do operations on the object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0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 for I/O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Input is difficult:</a:t>
            </a:r>
          </a:p>
          <a:p>
            <a:pPr lvl="1"/>
            <a:r>
              <a:rPr lang="en-GB" dirty="0" smtClean="0"/>
              <a:t>How many lines?</a:t>
            </a:r>
          </a:p>
          <a:p>
            <a:pPr lvl="1"/>
            <a:r>
              <a:rPr lang="en-GB" dirty="0" smtClean="0"/>
              <a:t>What is on the lines?</a:t>
            </a:r>
          </a:p>
          <a:p>
            <a:endParaRPr lang="en-GB" dirty="0"/>
          </a:p>
          <a:p>
            <a:r>
              <a:rPr lang="en-GB" dirty="0" smtClean="0"/>
              <a:t>Design file contents so it is easy to read</a:t>
            </a:r>
          </a:p>
          <a:p>
            <a:endParaRPr lang="en-GB" dirty="0"/>
          </a:p>
          <a:p>
            <a:r>
              <a:rPr lang="en-GB" dirty="0" smtClean="0"/>
              <a:t>Error handling</a:t>
            </a:r>
          </a:p>
          <a:p>
            <a:pPr lvl="1"/>
            <a:r>
              <a:rPr lang="en-GB" dirty="0" smtClean="0"/>
              <a:t>E.g. file name wrong</a:t>
            </a:r>
          </a:p>
          <a:p>
            <a:pPr lvl="1"/>
            <a:r>
              <a:rPr lang="en-GB" dirty="0" smtClean="0"/>
              <a:t>Needs 'exceptions'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52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0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76672"/>
            <a:ext cx="8712968" cy="58785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dirty="0"/>
              <a:t>2.3.1	Programming techniques</a:t>
            </a:r>
          </a:p>
          <a:p>
            <a:r>
              <a:rPr lang="en-GB" sz="2400" dirty="0"/>
              <a:t>Candidates should be able to:</a:t>
            </a:r>
          </a:p>
          <a:p>
            <a:pPr marL="457200" indent="-457200">
              <a:buAutoNum type="alphaLcParenBoth"/>
            </a:pPr>
            <a:r>
              <a:rPr lang="en-GB" sz="2400" dirty="0" smtClean="0"/>
              <a:t>identify </a:t>
            </a:r>
            <a:r>
              <a:rPr lang="en-GB" sz="2400" dirty="0"/>
              <a:t>and use variables, operators, inputs, outputs and </a:t>
            </a:r>
            <a:r>
              <a:rPr lang="en-GB" sz="2400" dirty="0" smtClean="0"/>
              <a:t>assignments</a:t>
            </a:r>
          </a:p>
          <a:p>
            <a:pPr marL="457200" indent="-457200">
              <a:buAutoNum type="alphaLcParenBoth"/>
            </a:pPr>
            <a:r>
              <a:rPr lang="en-GB" sz="2400" dirty="0" smtClean="0"/>
              <a:t>understand </a:t>
            </a:r>
            <a:r>
              <a:rPr lang="en-GB" sz="2400" dirty="0"/>
              <a:t>and use the three basic programming constructs used to control the flow of a program: Sequence; Conditionals; </a:t>
            </a:r>
            <a:r>
              <a:rPr lang="en-GB" sz="2400" dirty="0" smtClean="0"/>
              <a:t>Iteration</a:t>
            </a:r>
          </a:p>
          <a:p>
            <a:pPr marL="457200" indent="-457200">
              <a:buAutoNum type="alphaLcParenBoth"/>
            </a:pPr>
            <a:r>
              <a:rPr lang="en-GB" sz="2400" dirty="0" smtClean="0"/>
              <a:t>understand </a:t>
            </a:r>
            <a:r>
              <a:rPr lang="en-GB" sz="2400" dirty="0"/>
              <a:t>and use suitable loops including count and condition controlled </a:t>
            </a:r>
            <a:r>
              <a:rPr lang="en-GB" sz="2400" dirty="0" smtClean="0"/>
              <a:t>loops</a:t>
            </a:r>
          </a:p>
          <a:p>
            <a:pPr marL="457200" indent="-457200">
              <a:buAutoNum type="alphaLcParenBoth"/>
            </a:pPr>
            <a:r>
              <a:rPr lang="en-GB" sz="2400" dirty="0" smtClean="0"/>
              <a:t>use </a:t>
            </a:r>
            <a:r>
              <a:rPr lang="en-GB" sz="2400" dirty="0"/>
              <a:t>different types of data including Boolean, string, integer and real appropriately in solutions to </a:t>
            </a:r>
            <a:r>
              <a:rPr lang="en-GB" sz="2400" dirty="0" smtClean="0"/>
              <a:t>problems</a:t>
            </a:r>
          </a:p>
          <a:p>
            <a:pPr marL="457200" indent="-457200">
              <a:buAutoNum type="alphaLcParenBoth"/>
            </a:pPr>
            <a:r>
              <a:rPr lang="en-GB" sz="2400" dirty="0" smtClean="0"/>
              <a:t>understand </a:t>
            </a:r>
            <a:r>
              <a:rPr lang="en-GB" sz="2400" dirty="0"/>
              <a:t>and use basic string </a:t>
            </a:r>
            <a:r>
              <a:rPr lang="en-GB" sz="2400" dirty="0" smtClean="0"/>
              <a:t>manipulation</a:t>
            </a:r>
          </a:p>
          <a:p>
            <a:pPr marL="457200" indent="-457200">
              <a:buAutoNum type="alphaLcParenBoth"/>
            </a:pPr>
            <a:r>
              <a:rPr lang="en-GB" sz="3200" b="1" dirty="0" smtClean="0"/>
              <a:t> understand </a:t>
            </a:r>
            <a:r>
              <a:rPr lang="en-GB" sz="3200" b="1" dirty="0"/>
              <a:t>and use basic file handling operations: open, read, write and close </a:t>
            </a:r>
            <a:endParaRPr lang="en-GB" sz="3200" b="1" dirty="0" smtClean="0"/>
          </a:p>
          <a:p>
            <a:pPr marL="457200" indent="-457200">
              <a:buAutoNum type="alphaLcParenBoth"/>
            </a:pPr>
            <a:r>
              <a:rPr lang="en-GB" sz="2400" dirty="0" smtClean="0"/>
              <a:t>define </a:t>
            </a:r>
            <a:r>
              <a:rPr lang="en-GB" sz="2400" dirty="0"/>
              <a:t>and use arrays as appropriate when solving problems.</a:t>
            </a:r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Files</a:t>
            </a:r>
          </a:p>
          <a:p>
            <a:pPr lvl="1"/>
            <a:r>
              <a:rPr lang="en-GB" dirty="0" smtClean="0"/>
              <a:t>Small number of operations</a:t>
            </a:r>
          </a:p>
          <a:p>
            <a:pPr lvl="1"/>
            <a:r>
              <a:rPr lang="en-GB" dirty="0" smtClean="0"/>
              <a:t>Combines other aspects of programming: </a:t>
            </a:r>
          </a:p>
          <a:p>
            <a:pPr lvl="2"/>
            <a:r>
              <a:rPr lang="en-GB" dirty="0" smtClean="0"/>
              <a:t>Loops </a:t>
            </a:r>
          </a:p>
          <a:p>
            <a:pPr lvl="2"/>
            <a:r>
              <a:rPr lang="en-GB" dirty="0" smtClean="0"/>
              <a:t>Representation</a:t>
            </a:r>
            <a:r>
              <a:rPr lang="en-GB" smtClean="0"/>
              <a:t>: including lines</a:t>
            </a:r>
            <a:endParaRPr lang="en-GB" dirty="0" smtClean="0"/>
          </a:p>
          <a:p>
            <a:r>
              <a:rPr lang="en-GB" dirty="0" smtClean="0"/>
              <a:t>Input challenge</a:t>
            </a:r>
          </a:p>
          <a:p>
            <a:r>
              <a:rPr lang="en-GB" dirty="0" smtClean="0"/>
              <a:t>Some issues</a:t>
            </a:r>
          </a:p>
          <a:p>
            <a:pPr lvl="1"/>
            <a:r>
              <a:rPr lang="en-GB" dirty="0" smtClean="0"/>
              <a:t>Object-based library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4878</TotalTime>
  <Words>868</Words>
  <Application>Microsoft Macintosh PowerPoint</Application>
  <PresentationFormat>On-screen Show (4:3)</PresentationFormat>
  <Paragraphs>187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Newsprint</vt:lpstr>
      <vt:lpstr>Programming for GCSE Topic 10.1: Files</vt:lpstr>
      <vt:lpstr>Aims</vt:lpstr>
      <vt:lpstr>Outline</vt:lpstr>
      <vt:lpstr>Basic File Operations</vt:lpstr>
      <vt:lpstr>Operations on Files</vt:lpstr>
      <vt:lpstr>What is a file?</vt:lpstr>
      <vt:lpstr>Where is the File – Buffering </vt:lpstr>
      <vt:lpstr>Example Programs</vt:lpstr>
      <vt:lpstr>Open – Write – Close </vt:lpstr>
      <vt:lpstr>Writing Numbers</vt:lpstr>
      <vt:lpstr>Reading – readline </vt:lpstr>
      <vt:lpstr>Reading in a Loop</vt:lpstr>
      <vt:lpstr>End of the file?</vt:lpstr>
      <vt:lpstr>Design A File</vt:lpstr>
      <vt:lpstr>Problem: Phone Numbers</vt:lpstr>
      <vt:lpstr>Ideas</vt:lpstr>
      <vt:lpstr>Using Split</vt:lpstr>
      <vt:lpstr>Reading Numbers</vt:lpstr>
      <vt:lpstr>Teaching Issues</vt:lpstr>
      <vt:lpstr>Issues for I/O</vt:lpstr>
      <vt:lpstr>Issues for I/O</vt:lpstr>
      <vt:lpstr>Syllabus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84</cp:revision>
  <cp:lastPrinted>2013-06-26T08:27:30Z</cp:lastPrinted>
  <dcterms:created xsi:type="dcterms:W3CDTF">2012-04-25T07:26:20Z</dcterms:created>
  <dcterms:modified xsi:type="dcterms:W3CDTF">2014-05-01T19:15:27Z</dcterms:modified>
</cp:coreProperties>
</file>